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7" r:id="rId2"/>
    <p:sldId id="260" r:id="rId3"/>
    <p:sldId id="296" r:id="rId4"/>
    <p:sldId id="295" r:id="rId5"/>
    <p:sldId id="292" r:id="rId6"/>
    <p:sldId id="289" r:id="rId7"/>
  </p:sldIdLst>
  <p:sldSz cx="9144000" cy="6858000" type="screen4x3"/>
  <p:notesSz cx="9928225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D57443C-F9F2-4152-AE39-41AFD76A98EB}">
          <p14:sldIdLst>
            <p14:sldId id="277"/>
            <p14:sldId id="260"/>
            <p14:sldId id="296"/>
          </p14:sldIdLst>
        </p14:section>
        <p14:section name="Раздел без заголовка" id="{65D66852-D4FB-49E6-BB9A-AEA0744130B7}">
          <p14:sldIdLst>
            <p14:sldId id="295"/>
            <p14:sldId id="292"/>
            <p14:sldId id="28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5" userDrawn="1">
          <p15:clr>
            <a:srgbClr val="A4A3A4"/>
          </p15:clr>
        </p15:guide>
        <p15:guide id="3" pos="5375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orient="horz" pos="663" userDrawn="1">
          <p15:clr>
            <a:srgbClr val="A4A3A4"/>
          </p15:clr>
        </p15:guide>
        <p15:guide id="6" orient="horz" pos="39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B152"/>
    <a:srgbClr val="808080"/>
    <a:srgbClr val="41CB48"/>
    <a:srgbClr val="00CC00"/>
    <a:srgbClr val="FF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2"/>
    <p:restoredTop sz="96374" autoAdjust="0"/>
  </p:normalViewPr>
  <p:slideViewPr>
    <p:cSldViewPr>
      <p:cViewPr varScale="1">
        <p:scale>
          <a:sx n="114" d="100"/>
          <a:sy n="114" d="100"/>
        </p:scale>
        <p:origin x="1506" y="84"/>
      </p:cViewPr>
      <p:guideLst>
        <p:guide orient="horz" pos="2160"/>
        <p:guide pos="385"/>
        <p:guide pos="5375"/>
        <p:guide pos="2880"/>
        <p:guide orient="horz" pos="663"/>
        <p:guide orient="horz" pos="39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702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D9A9E-3D11-2F4E-A7CE-2864B092D9B2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50900"/>
            <a:ext cx="3057525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4" y="3271382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6456612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702" y="6456612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0A941-014D-EA4D-995E-2A897B3FD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696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312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953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82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17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8241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A941-014D-EA4D-995E-2A897B3FD1E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948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panova_tg@mofoms.ru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16.emf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emf"/><Relationship Id="rId11" Type="http://schemas.openxmlformats.org/officeDocument/2006/relationships/image" Target="../media/image18.png"/><Relationship Id="rId5" Type="http://schemas.openxmlformats.org/officeDocument/2006/relationships/image" Target="../media/image15.emf"/><Relationship Id="rId10" Type="http://schemas.openxmlformats.org/officeDocument/2006/relationships/image" Target="../media/image17.emf"/><Relationship Id="rId4" Type="http://schemas.openxmlformats.org/officeDocument/2006/relationships/image" Target="../media/image14.emf"/><Relationship Id="rId9" Type="http://schemas.openxmlformats.org/officeDocument/2006/relationships/hyperlink" Target="mailto:gaynutdinova_ar@mofoms.ru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987" y="2392184"/>
            <a:ext cx="4824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СИСТЕМА ПЛАНИРОВАНИЯ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И МОНИТОРИНГА РЕАЛИЗАЦИИ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ТЕРРИТОРИАЛЬНОЙ ПРОГРАММЫ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ОБЯЗАТЕЛЬНОГО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МЕДИЦИНСКОГО СТРАХОВАНИЯ МОСКОВСКОЙ ОБЛАСТИ</a:t>
            </a: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836712"/>
            <a:ext cx="2971800" cy="1651000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4083" y="1052736"/>
            <a:ext cx="3951622" cy="60895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374" y="0"/>
            <a:ext cx="7921252" cy="105251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АВТОМАТИЗИРОВАННАЯ ИНФОРМАЦИОННАЯ СИСТЕМА ОМС ФИНАНС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635810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ОМС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Финанс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|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1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Изображение 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6279319"/>
            <a:ext cx="7920000" cy="3722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17230" y="2924944"/>
            <a:ext cx="3935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Коррекция плановых объемов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предоставления медицинской помощи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041667" y="1578542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Прием и согласование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предложений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объемам предоставления медицинской помощи от МО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017230" y="4325132"/>
            <a:ext cx="4943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 выполнения процедур </a:t>
            </a: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процесса сбора, анализа, составления отчетов и предоставления информации по измеряемым параметрам процесса</a:t>
            </a:r>
            <a:endParaRPr lang="ru-RU" dirty="0"/>
          </a:p>
        </p:txBody>
      </p:sp>
      <p:pic>
        <p:nvPicPr>
          <p:cNvPr id="21" name="Изображение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11" y="2783052"/>
            <a:ext cx="1182530" cy="1182530"/>
          </a:xfrm>
          <a:prstGeom prst="rect">
            <a:avLst/>
          </a:prstGeom>
        </p:spPr>
      </p:pic>
      <p:pic>
        <p:nvPicPr>
          <p:cNvPr id="22" name="Изображение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11" y="1446133"/>
            <a:ext cx="1163784" cy="1163784"/>
          </a:xfrm>
          <a:prstGeom prst="rect">
            <a:avLst/>
          </a:prstGeom>
        </p:spPr>
      </p:pic>
      <p:pic>
        <p:nvPicPr>
          <p:cNvPr id="25" name="Изображение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11" y="4199981"/>
            <a:ext cx="1192043" cy="119204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ADEF52B-F1CA-42F5-BF81-0AD0AB96C14F}"/>
              </a:ext>
            </a:extLst>
          </p:cNvPr>
          <p:cNvSpPr/>
          <p:nvPr/>
        </p:nvSpPr>
        <p:spPr>
          <a:xfrm>
            <a:off x="1944149" y="1165546"/>
            <a:ext cx="5461233" cy="364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F94D34-CEF3-4C5E-8D46-2C62B8149DC0}"/>
              </a:ext>
            </a:extLst>
          </p:cNvPr>
          <p:cNvSpPr txBox="1"/>
          <p:nvPr/>
        </p:nvSpPr>
        <p:spPr>
          <a:xfrm>
            <a:off x="-2153415" y="4407906"/>
            <a:ext cx="7051996" cy="369332"/>
          </a:xfrm>
          <a:prstGeom prst="rect">
            <a:avLst/>
          </a:prstGeom>
          <a:solidFill>
            <a:srgbClr val="B4D79D"/>
          </a:solidFill>
          <a:ln>
            <a:noFill/>
          </a:ln>
          <a:effectLst>
            <a:softEdge rad="635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sz="24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 defTabSz="685800"/>
            <a:endParaRPr lang="ru-RU" sz="1800" dirty="0">
              <a:solidFill>
                <a:prstClr val="black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BF9597-2D25-4960-9299-F2A895AA943D}"/>
              </a:ext>
            </a:extLst>
          </p:cNvPr>
          <p:cNvSpPr txBox="1"/>
          <p:nvPr/>
        </p:nvSpPr>
        <p:spPr>
          <a:xfrm>
            <a:off x="543181" y="2428287"/>
            <a:ext cx="3168899" cy="646331"/>
          </a:xfrm>
          <a:prstGeom prst="rect">
            <a:avLst/>
          </a:prstGeom>
          <a:ln w="1905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5800"/>
            <a:r>
              <a:rPr lang="ru-RU" sz="1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В АИС МО создают корректирующую заявку и прикрепляют подтверждающий документ (письмо)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65A73D-38AF-4B35-85FD-939EA641CA7B}"/>
              </a:ext>
            </a:extLst>
          </p:cNvPr>
          <p:cNvSpPr txBox="1"/>
          <p:nvPr/>
        </p:nvSpPr>
        <p:spPr>
          <a:xfrm>
            <a:off x="1007094" y="4136566"/>
            <a:ext cx="3853692" cy="461665"/>
          </a:xfrm>
          <a:prstGeom prst="rect">
            <a:avLst/>
          </a:prstGeom>
          <a:ln w="1905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5800"/>
            <a:r>
              <a:rPr lang="ru-RU" sz="1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Проверяет заявку на соответствие данных направленных в письменном виде</a:t>
            </a:r>
            <a:endParaRPr lang="ru-RU" sz="45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98D382-9C5F-425D-AEAB-351CE2081D5F}"/>
              </a:ext>
            </a:extLst>
          </p:cNvPr>
          <p:cNvSpPr txBox="1"/>
          <p:nvPr/>
        </p:nvSpPr>
        <p:spPr>
          <a:xfrm>
            <a:off x="1007094" y="4667010"/>
            <a:ext cx="3853692" cy="830997"/>
          </a:xfrm>
          <a:prstGeom prst="rect">
            <a:avLst/>
          </a:prstGeom>
          <a:ln w="1905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5800"/>
            <a:r>
              <a:rPr lang="ru-RU" sz="1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Формирует свод предложений от медицинских организаций по корректировке плановых объемов оказания медицинской помощи для рассмотрение на заседании Комиссии</a:t>
            </a:r>
            <a:endParaRPr lang="ru-RU" sz="45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42DD64-187F-4110-BE91-17FB4748DB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34" t="1317" r="15579" b="-1"/>
          <a:stretch/>
        </p:blipFill>
        <p:spPr>
          <a:xfrm>
            <a:off x="4316395" y="2407018"/>
            <a:ext cx="4027262" cy="69377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E84DAE2-21E7-499C-A2C3-B1205E128B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269" b="49965"/>
          <a:stretch/>
        </p:blipFill>
        <p:spPr>
          <a:xfrm>
            <a:off x="5224248" y="3138434"/>
            <a:ext cx="1897278" cy="60849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6360D1C-DAD8-48F0-9BB4-D852E3931E2A}"/>
              </a:ext>
            </a:extLst>
          </p:cNvPr>
          <p:cNvSpPr txBox="1"/>
          <p:nvPr/>
        </p:nvSpPr>
        <p:spPr>
          <a:xfrm rot="16200000">
            <a:off x="-225820" y="2541209"/>
            <a:ext cx="914400" cy="392415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 defTabSz="685800"/>
            <a:r>
              <a:rPr lang="ru-RU" sz="1950" b="1" dirty="0">
                <a:solidFill>
                  <a:prstClr val="black"/>
                </a:solidFill>
              </a:rPr>
              <a:t>МО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0280C86-B150-4B23-B60C-BB169E2F64E2}"/>
              </a:ext>
            </a:extLst>
          </p:cNvPr>
          <p:cNvSpPr txBox="1"/>
          <p:nvPr/>
        </p:nvSpPr>
        <p:spPr>
          <a:xfrm rot="16200000">
            <a:off x="-555001" y="4891295"/>
            <a:ext cx="1803949" cy="392415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defTabSz="685800"/>
            <a:r>
              <a:rPr lang="ru-RU" sz="195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ТФОМС МО</a:t>
            </a:r>
          </a:p>
        </p:txBody>
      </p: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id="{40CCA328-36C4-411B-9895-EC44859E2A3C}"/>
              </a:ext>
            </a:extLst>
          </p:cNvPr>
          <p:cNvCxnSpPr>
            <a:cxnSpLocks/>
          </p:cNvCxnSpPr>
          <p:nvPr/>
        </p:nvCxnSpPr>
        <p:spPr>
          <a:xfrm flipV="1">
            <a:off x="212186" y="3804819"/>
            <a:ext cx="8645478" cy="6805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E320219-3B0B-46BD-912D-E52B7A032B42}"/>
              </a:ext>
            </a:extLst>
          </p:cNvPr>
          <p:cNvSpPr txBox="1"/>
          <p:nvPr/>
        </p:nvSpPr>
        <p:spPr>
          <a:xfrm>
            <a:off x="1007093" y="5602656"/>
            <a:ext cx="7850571" cy="623248"/>
          </a:xfrm>
          <a:prstGeom prst="rect">
            <a:avLst/>
          </a:prstGeom>
          <a:ln w="38100">
            <a:solidFill>
              <a:srgbClr val="C00000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 defTabSz="685800"/>
            <a:endParaRPr lang="ru-RU" sz="525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algn="ctr" defTabSz="685800"/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Решением Комиссии вносятся изменения в предложения МО по выполнению медицинской помощи на отчетный период с помощью формирования протокола</a:t>
            </a:r>
            <a:endParaRPr lang="ru-RU" sz="525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defTabSz="685800"/>
            <a:endParaRPr lang="ru-RU" sz="525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278260BE-D6F5-4642-815A-D9732362A1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048" y="4642442"/>
            <a:ext cx="4000112" cy="5818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022" y="50077"/>
            <a:ext cx="7853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ПРЕДЛОЖЕНИЯ ПО КОРРЕКТИРОВКЕ ПЛАНОВЫХ ОБЪЕМОВ МЕДИЦИНСКОЙ ПОМОЩИ В ТЕЧЕНИИ ОТЧЕТНОГО ПЕРИОДА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3234" y="1298027"/>
            <a:ext cx="8324430" cy="76515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+mj-lt"/>
                <a:cs typeface="Times New Roman" panose="02020603050405020304" pitchFamily="18" charset="0"/>
              </a:rPr>
              <a:t>При необходимости корректировки объемов медицинской помощи, медицинская организация до 10 числа ежемесячно вправе обратиться на Комиссию</a:t>
            </a:r>
          </a:p>
        </p:txBody>
      </p:sp>
    </p:spTree>
    <p:extLst>
      <p:ext uri="{BB962C8B-B14F-4D97-AF65-F5344CB8AC3E}">
        <p14:creationId xmlns:p14="http://schemas.microsoft.com/office/powerpoint/2010/main" val="3374701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ADEF52B-F1CA-42F5-BF81-0AD0AB96C14F}"/>
              </a:ext>
            </a:extLst>
          </p:cNvPr>
          <p:cNvSpPr/>
          <p:nvPr/>
        </p:nvSpPr>
        <p:spPr>
          <a:xfrm>
            <a:off x="1944149" y="1165546"/>
            <a:ext cx="5461233" cy="364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F94D34-CEF3-4C5E-8D46-2C62B8149DC0}"/>
              </a:ext>
            </a:extLst>
          </p:cNvPr>
          <p:cNvSpPr txBox="1"/>
          <p:nvPr/>
        </p:nvSpPr>
        <p:spPr>
          <a:xfrm>
            <a:off x="-2324930" y="2963499"/>
            <a:ext cx="7886700" cy="369332"/>
          </a:xfrm>
          <a:prstGeom prst="rect">
            <a:avLst/>
          </a:prstGeom>
          <a:solidFill>
            <a:srgbClr val="B4D79D"/>
          </a:solidFill>
          <a:ln>
            <a:noFill/>
          </a:ln>
          <a:effectLst>
            <a:softEdge rad="635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>
              <a:defRPr sz="24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 defTabSz="685800"/>
            <a:endParaRPr lang="ru-RU" sz="1800" dirty="0">
              <a:solidFill>
                <a:prstClr val="black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BF9597-2D25-4960-9299-F2A895AA943D}"/>
              </a:ext>
            </a:extLst>
          </p:cNvPr>
          <p:cNvSpPr txBox="1"/>
          <p:nvPr/>
        </p:nvSpPr>
        <p:spPr>
          <a:xfrm>
            <a:off x="286024" y="1959759"/>
            <a:ext cx="3407099" cy="830997"/>
          </a:xfrm>
          <a:prstGeom prst="rect">
            <a:avLst/>
          </a:prstGeom>
          <a:ln w="19050">
            <a:solidFill>
              <a:srgbClr val="ED1B24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5800"/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Решением Комиссии вносятся изменения в предложения МО по выполнению медицинской помощи на отчетный период с помощью формирования протокола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65A73D-38AF-4B35-85FD-939EA641CA7B}"/>
              </a:ext>
            </a:extLst>
          </p:cNvPr>
          <p:cNvSpPr txBox="1"/>
          <p:nvPr/>
        </p:nvSpPr>
        <p:spPr>
          <a:xfrm>
            <a:off x="286024" y="3446511"/>
            <a:ext cx="3407099" cy="646331"/>
          </a:xfrm>
          <a:prstGeom prst="rect">
            <a:avLst/>
          </a:prstGeom>
          <a:ln w="19050">
            <a:solidFill>
              <a:schemeClr val="accent1"/>
            </a:solidFill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5800"/>
            <a:r>
              <a:rPr lang="ru-RU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Формирование справочников контроля выполнения плана ТП ОМС Московской области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4A7B98E-461C-4350-995F-755998836C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6837" y="3209694"/>
            <a:ext cx="2568545" cy="111996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62334E5-FDC3-4BFF-BFED-63B867CF53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9193" y="2042272"/>
            <a:ext cx="4323853" cy="888766"/>
          </a:xfrm>
          <a:prstGeom prst="rect">
            <a:avLst/>
          </a:prstGeom>
        </p:spPr>
      </p:pic>
      <p:sp>
        <p:nvSpPr>
          <p:cNvPr id="30" name="Стрелка: вправо 29">
            <a:extLst>
              <a:ext uri="{FF2B5EF4-FFF2-40B4-BE49-F238E27FC236}">
                <a16:creationId xmlns:a16="http://schemas.microsoft.com/office/drawing/2014/main" id="{B14C908A-CA65-48EF-8F96-274F2F7B9496}"/>
              </a:ext>
            </a:extLst>
          </p:cNvPr>
          <p:cNvSpPr/>
          <p:nvPr/>
        </p:nvSpPr>
        <p:spPr>
          <a:xfrm>
            <a:off x="4053449" y="2329474"/>
            <a:ext cx="269193" cy="288539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Стрелка: вправо 30">
            <a:extLst>
              <a:ext uri="{FF2B5EF4-FFF2-40B4-BE49-F238E27FC236}">
                <a16:creationId xmlns:a16="http://schemas.microsoft.com/office/drawing/2014/main" id="{26AF2449-EEC5-4D09-B7F1-97329416884F}"/>
              </a:ext>
            </a:extLst>
          </p:cNvPr>
          <p:cNvSpPr/>
          <p:nvPr/>
        </p:nvSpPr>
        <p:spPr>
          <a:xfrm>
            <a:off x="4053449" y="3625408"/>
            <a:ext cx="269193" cy="28853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ru-RU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АНАЛИЗ ПРЕДЛОЖЕНИЙ МЕДИЦИНСКИХ ОРГАНИЗАЦИЙ ПО ВЫПОЛНЕНИЮ ПЛАНОВЫХ ОБЪЕМОВ МЕДИЦИНСКОЙ ПОМОЩИ НА СЛЕДУЮЩИЙ ОТЧЕТНЫЙ ПЕРИОД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6024" y="5188335"/>
            <a:ext cx="8697022" cy="90496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lang="ru-RU" sz="1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Объемы медицинской помощи распределенные в ОМС </a:t>
            </a:r>
            <a:r>
              <a:rPr lang="ru-RU" sz="1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должны соответствовать объемам медицинской помощи утвержденным Комиссией, в том числе в разрезе КСГ.</a:t>
            </a:r>
          </a:p>
        </p:txBody>
      </p:sp>
    </p:spTree>
    <p:extLst>
      <p:ext uri="{BB962C8B-B14F-4D97-AF65-F5344CB8AC3E}">
        <p14:creationId xmlns:p14="http://schemas.microsoft.com/office/powerpoint/2010/main" val="14736680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187" y="2842546"/>
            <a:ext cx="1918619" cy="152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Изображение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1703250"/>
            <a:ext cx="2774166" cy="56616"/>
          </a:xfrm>
          <a:prstGeom prst="rect">
            <a:avLst/>
          </a:prstGeom>
        </p:spPr>
      </p:pic>
      <p:pic>
        <p:nvPicPr>
          <p:cNvPr id="24" name="Изображение 23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584441" y="1769010"/>
            <a:ext cx="1548000" cy="36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374" y="0"/>
            <a:ext cx="7921252" cy="1052513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ТЕХНИЧЕСКАЯ ПОДДЕРЖКА ПРОГРАММНОГО ОБЕСПЕЧЕНИЯ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3848" y="635810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ОМС </a:t>
            </a:r>
            <a:r>
              <a:rPr lang="ru-RU" sz="1600" dirty="0" err="1">
                <a:solidFill>
                  <a:schemeClr val="tx2">
                    <a:lumMod val="75000"/>
                  </a:schemeClr>
                </a:solidFill>
              </a:rPr>
              <a:t>Финанс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 | 4</a:t>
            </a:r>
          </a:p>
        </p:txBody>
      </p:sp>
      <p:pic>
        <p:nvPicPr>
          <p:cNvPr id="7" name="Изображение 6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612000" y="6279319"/>
            <a:ext cx="7920000" cy="372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0280" y="2256412"/>
            <a:ext cx="25004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/>
              <a:t>НОВОСТНАЯ ЛЕНТА </a:t>
            </a:r>
          </a:p>
          <a:p>
            <a:pPr algn="ctr"/>
            <a:r>
              <a:rPr lang="ru-RU" sz="1500" dirty="0"/>
              <a:t>АИС ОМС </a:t>
            </a:r>
            <a:r>
              <a:rPr lang="ru-RU" sz="1500" dirty="0" err="1"/>
              <a:t>Финанс</a:t>
            </a:r>
            <a:endParaRPr lang="ru-RU" sz="1500" dirty="0"/>
          </a:p>
        </p:txBody>
      </p:sp>
      <p:pic>
        <p:nvPicPr>
          <p:cNvPr id="23" name="Изображение 22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2296" y="1767641"/>
            <a:ext cx="1800000" cy="360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358441" y="2311826"/>
            <a:ext cx="319642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/>
              <a:t>ТЕЛЕФОН И ЭЛЕКТРОННАЯ ПОЧТА</a:t>
            </a:r>
          </a:p>
          <a:p>
            <a:pPr algn="ctr"/>
            <a:endParaRPr lang="ru-RU" sz="1500" b="1" dirty="0"/>
          </a:p>
          <a:p>
            <a:pPr algn="ctr"/>
            <a:r>
              <a:rPr lang="ru-RU" sz="1500" dirty="0"/>
              <a:t>Панова Т.Г.</a:t>
            </a:r>
          </a:p>
          <a:p>
            <a:pPr algn="ctr"/>
            <a:r>
              <a:rPr lang="ru-RU" sz="1500" dirty="0"/>
              <a:t>тел. </a:t>
            </a:r>
            <a:r>
              <a:rPr lang="ru-RU" sz="1500" dirty="0">
                <a:cs typeface="Times New Roman" panose="02020603050405020304" pitchFamily="18" charset="0"/>
              </a:rPr>
              <a:t>8(495) 587-87-89 доб. 11-46</a:t>
            </a:r>
          </a:p>
          <a:p>
            <a:pPr algn="ctr"/>
            <a:r>
              <a:rPr lang="ru-RU" sz="1500" dirty="0" err="1">
                <a:cs typeface="Times New Roman" panose="02020603050405020304" pitchFamily="18" charset="0"/>
              </a:rPr>
              <a:t>эл.почта</a:t>
            </a:r>
            <a:r>
              <a:rPr lang="ru-RU" sz="1500" dirty="0">
                <a:cs typeface="Times New Roman" panose="02020603050405020304" pitchFamily="18" charset="0"/>
              </a:rPr>
              <a:t> </a:t>
            </a:r>
            <a:r>
              <a:rPr lang="en-US" sz="1500" dirty="0">
                <a:cs typeface="Times New Roman" panose="02020603050405020304" pitchFamily="18" charset="0"/>
                <a:hlinkClick r:id="rId8"/>
              </a:rPr>
              <a:t>panova_tg@mofoms.ru</a:t>
            </a:r>
            <a:endParaRPr lang="ru-RU" sz="1500" dirty="0">
              <a:cs typeface="Times New Roman" panose="02020603050405020304" pitchFamily="18" charset="0"/>
            </a:endParaRPr>
          </a:p>
          <a:p>
            <a:pPr algn="ctr"/>
            <a:endParaRPr lang="ru-RU" sz="1500" dirty="0">
              <a:cs typeface="Times New Roman" panose="02020603050405020304" pitchFamily="18" charset="0"/>
            </a:endParaRPr>
          </a:p>
          <a:p>
            <a:pPr algn="ctr"/>
            <a:r>
              <a:rPr lang="ru-RU" sz="1500" dirty="0">
                <a:cs typeface="Times New Roman" panose="02020603050405020304" pitchFamily="18" charset="0"/>
              </a:rPr>
              <a:t>Гайнутдинова А.Р.</a:t>
            </a:r>
          </a:p>
          <a:p>
            <a:pPr algn="ctr"/>
            <a:r>
              <a:rPr lang="ru-RU" sz="1500" dirty="0"/>
              <a:t>тел. </a:t>
            </a:r>
            <a:r>
              <a:rPr lang="ru-RU" sz="1500" dirty="0">
                <a:cs typeface="Times New Roman" panose="02020603050405020304" pitchFamily="18" charset="0"/>
              </a:rPr>
              <a:t>8(495) 587-87-89 доб. 10-38</a:t>
            </a:r>
          </a:p>
          <a:p>
            <a:pPr algn="ctr"/>
            <a:r>
              <a:rPr lang="ru-RU" sz="1500" dirty="0" err="1">
                <a:cs typeface="Times New Roman" panose="02020603050405020304" pitchFamily="18" charset="0"/>
              </a:rPr>
              <a:t>эл.почта</a:t>
            </a:r>
            <a:r>
              <a:rPr lang="ru-RU" sz="1500" dirty="0">
                <a:cs typeface="Times New Roman" panose="02020603050405020304" pitchFamily="18" charset="0"/>
              </a:rPr>
              <a:t> </a:t>
            </a:r>
            <a:r>
              <a:rPr lang="en-US" sz="1500" u="sng" dirty="0">
                <a:cs typeface="Times New Roman" panose="02020603050405020304" pitchFamily="18" charset="0"/>
                <a:hlinkClick r:id="rId9"/>
              </a:rPr>
              <a:t>gaynutdinova_ar@mofoms.ru</a:t>
            </a:r>
            <a:endParaRPr lang="ru-RU" sz="1500" u="sng" dirty="0">
              <a:cs typeface="Times New Roman" panose="02020603050405020304" pitchFamily="18" charset="0"/>
            </a:endParaRPr>
          </a:p>
          <a:p>
            <a:pPr algn="ctr"/>
            <a:endParaRPr lang="ru-RU" sz="1500" u="sng" dirty="0">
              <a:cs typeface="Times New Roman" panose="02020603050405020304" pitchFamily="18" charset="0"/>
            </a:endParaRPr>
          </a:p>
          <a:p>
            <a:pPr algn="ctr"/>
            <a:endParaRPr lang="ru-RU" sz="1500" u="sng" dirty="0">
              <a:cs typeface="Times New Roman" panose="02020603050405020304" pitchFamily="18" charset="0"/>
            </a:endParaRPr>
          </a:p>
          <a:p>
            <a:pPr algn="ctr"/>
            <a:endParaRPr lang="ru-RU" sz="1500" dirty="0"/>
          </a:p>
        </p:txBody>
      </p:sp>
      <p:pic>
        <p:nvPicPr>
          <p:cNvPr id="36" name="Изображение 35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 flipV="1">
            <a:off x="1841928" y="1737007"/>
            <a:ext cx="2923664" cy="45719"/>
          </a:xfrm>
          <a:prstGeom prst="rect">
            <a:avLst/>
          </a:prstGeom>
        </p:spPr>
      </p:pic>
      <p:pic>
        <p:nvPicPr>
          <p:cNvPr id="39" name="Изображение 3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87" y="1263321"/>
            <a:ext cx="1036735" cy="1036735"/>
          </a:xfrm>
          <a:prstGeom prst="rect">
            <a:avLst/>
          </a:prstGeom>
        </p:spPr>
      </p:pic>
      <p:pic>
        <p:nvPicPr>
          <p:cNvPr id="41" name="Изображение 4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356" y="1233525"/>
            <a:ext cx="1036735" cy="103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67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952000" y="3409950"/>
            <a:ext cx="3240000" cy="381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611374" y="2924944"/>
            <a:ext cx="7921252" cy="50405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Спасибо </a:t>
            </a:r>
            <a:r>
              <a:rPr lang="ru-RU" sz="2400" b="1">
                <a:solidFill>
                  <a:schemeClr val="tx2">
                    <a:lumMod val="75000"/>
                  </a:schemeClr>
                </a:solidFill>
              </a:rPr>
              <a:t>за внимание!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3812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4466</TotalTime>
  <Words>282</Words>
  <Application>Microsoft Office PowerPoint</Application>
  <PresentationFormat>Экран (4:3)</PresentationFormat>
  <Paragraphs>45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АВТОМАТИЗИРОВАННАЯ ИНФОРМАЦИОННАЯ СИСТЕМА ОМС ФИНАНС</vt:lpstr>
      <vt:lpstr>Презентация PowerPoint</vt:lpstr>
      <vt:lpstr>Презентация PowerPoint</vt:lpstr>
      <vt:lpstr>ТЕХНИЧЕСКАЯ ПОДДЕРЖКА ПРОГРАММНОГО ОБЕСПЕЧЕНИЯ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ТП ОМС</dc:title>
  <dc:creator>Julia</dc:creator>
  <cp:lastModifiedBy>Панова Татьяна Генадьевна</cp:lastModifiedBy>
  <cp:revision>236</cp:revision>
  <cp:lastPrinted>2022-12-26T15:28:01Z</cp:lastPrinted>
  <dcterms:created xsi:type="dcterms:W3CDTF">2018-12-12T08:12:48Z</dcterms:created>
  <dcterms:modified xsi:type="dcterms:W3CDTF">2024-12-23T08:22:26Z</dcterms:modified>
</cp:coreProperties>
</file>