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90" r:id="rId4"/>
    <p:sldId id="291" r:id="rId5"/>
    <p:sldId id="275" r:id="rId6"/>
    <p:sldId id="319" r:id="rId7"/>
    <p:sldId id="308" r:id="rId8"/>
    <p:sldId id="316" r:id="rId9"/>
    <p:sldId id="317" r:id="rId10"/>
    <p:sldId id="277" r:id="rId11"/>
    <p:sldId id="318" r:id="rId12"/>
  </p:sldIdLst>
  <p:sldSz cx="9144000" cy="5143500" type="screen16x9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пека Надежда Васильевна" initials="СНВ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9B2"/>
    <a:srgbClr val="CC3300"/>
    <a:srgbClr val="5CF747"/>
    <a:srgbClr val="A9AB93"/>
    <a:srgbClr val="FFFF00"/>
    <a:srgbClr val="FF66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39" autoAdjust="0"/>
  </p:normalViewPr>
  <p:slideViewPr>
    <p:cSldViewPr>
      <p:cViewPr varScale="1">
        <p:scale>
          <a:sx n="146" d="100"/>
          <a:sy n="146" d="100"/>
        </p:scale>
        <p:origin x="678" y="138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0F9D3-0178-41B1-8C7D-653259BDDD40}" type="datetimeFigureOut">
              <a:rPr lang="ru-RU" smtClean="0"/>
              <a:t>17.12.2024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9587-CB42-4EC3-9EB4-DA5D6A41D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2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03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4B61F-4043-496E-8C8A-E2BE8E71C883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03" y="6456613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4A604-B188-4E88-85EE-DCDC69E7A1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83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5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7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56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5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4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0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883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9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8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3CE7-0AFA-466A-AF12-133FE64FF82B}" type="datetimeFigureOut">
              <a:rPr lang="ru-RU" smtClean="0"/>
              <a:pPr/>
              <a:t>17.12.2024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5BAA-4EBF-4D40-910A-61D15092A4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DC4C8F26F100E8CD8EEC02F96A1B3C40BB5BC84FAB7B91754B5D5F1752AC134680512D87244D342160196F6Z9m8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763688" y="324004"/>
            <a:ext cx="7164288" cy="2880320"/>
          </a:xfrm>
          <a:solidFill>
            <a:schemeClr val="bg1">
              <a:alpha val="20000"/>
            </a:schemeClr>
          </a:solidFill>
        </p:spPr>
        <p:txBody>
          <a:bodyPr>
            <a:normAutofit/>
          </a:bodyPr>
          <a:lstStyle/>
          <a:p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медицинскими организациями </a:t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 обязательного медицинского страхования Московской области. </a:t>
            </a:r>
            <a:b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Контроль, системные нарушения.</a:t>
            </a:r>
          </a:p>
        </p:txBody>
      </p:sp>
      <p:pic>
        <p:nvPicPr>
          <p:cNvPr id="15361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316" y="1347614"/>
            <a:ext cx="1368152" cy="108012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484358"/>
              </p:ext>
            </p:extLst>
          </p:nvPr>
        </p:nvGraphicFramePr>
        <p:xfrm>
          <a:off x="395536" y="141480"/>
          <a:ext cx="1024958" cy="11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r:id="rId4" imgW="2924175" imgH="3638550" progId="">
                  <p:embed/>
                </p:oleObj>
              </mc:Choice>
              <mc:Fallback>
                <p:oleObj r:id="rId4" imgW="2924175" imgH="3638550" progId="">
                  <p:embed/>
                  <p:pic>
                    <p:nvPicPr>
                      <p:cNvPr id="1536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41480"/>
                        <a:ext cx="1024958" cy="113412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95536" y="3909543"/>
            <a:ext cx="7105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</a:p>
          <a:p>
            <a:pPr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 – ревизионного управления</a:t>
            </a:r>
          </a:p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Дина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371475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0A2213B-2404-411C-B37F-EC64A33D2FA7}"/>
              </a:ext>
            </a:extLst>
          </p:cNvPr>
          <p:cNvSpPr/>
          <p:nvPr/>
        </p:nvSpPr>
        <p:spPr>
          <a:xfrm>
            <a:off x="64286" y="1186900"/>
            <a:ext cx="400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Часть 9 статьи 39 Закона № 326-ФЗ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93565C8-6C7A-48CA-A0B1-BD0B2C172529}"/>
              </a:ext>
            </a:extLst>
          </p:cNvPr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результатов проверки использования средств ОМС медицинскими организациями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1163E6A-F078-41EA-A97C-5FC84698BC82}"/>
              </a:ext>
            </a:extLst>
          </p:cNvPr>
          <p:cNvSpPr/>
          <p:nvPr/>
        </p:nvSpPr>
        <p:spPr>
          <a:xfrm>
            <a:off x="251520" y="1507571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организация осуществляет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(возмещение) средств,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использованных не по целевому назначению, в течение 10 рабочих дней со дня предъявления территориальным фондом соответствующего требования, а также осуществляет уплату штрафов, пеней.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использование не по целевому назначению медицинской организацией средств, перечисленных ей по договору на оказание и оплату медицинской помощи по обязательному медицинскому страхованию, медицинская организация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уплачивает в бюджет ТФОМС штраф в размере 10 % от суммы нецелевого использования средств и пени в размере 1/300 ставки рефинансирования ЦБ РФ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действующей на день предъявления санкций, от суммы нецелевого использования указанных средств за каждый день просрочки.</a:t>
            </a:r>
          </a:p>
          <a:p>
            <a:pPr algn="just"/>
            <a:r>
              <a:rPr lang="ru-RU" dirty="0"/>
              <a:t> </a:t>
            </a:r>
            <a:endParaRPr lang="ru-RU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407261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65962" y="1995686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83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1329803-99D1-4584-9BA5-27B7D35356D3}"/>
              </a:ext>
            </a:extLst>
          </p:cNvPr>
          <p:cNvSpPr/>
          <p:nvPr/>
        </p:nvSpPr>
        <p:spPr>
          <a:xfrm>
            <a:off x="665312" y="1264822"/>
            <a:ext cx="8227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i="1" dirty="0">
              <a:latin typeface="Times New Roman" panose="02020603050405020304" pitchFamily="18" charset="0"/>
            </a:endParaRP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Территориальный фонд ОМС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</a:rPr>
              <a:t>осуществляет контроль за использованием средств обязательного медицинского страхования страховыми медицинскими организациями и медицинскими организациями, в том числе проводит проверки и ревизии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F6ACE2C-5921-4744-A556-CD4228D73606}"/>
              </a:ext>
            </a:extLst>
          </p:cNvPr>
          <p:cNvSpPr/>
          <p:nvPr/>
        </p:nvSpPr>
        <p:spPr>
          <a:xfrm>
            <a:off x="1614833" y="153133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Полномочия территориального фонда ОМС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599537A-74C0-471D-8257-31E19EEA72BB}"/>
              </a:ext>
            </a:extLst>
          </p:cNvPr>
          <p:cNvSpPr/>
          <p:nvPr/>
        </p:nvSpPr>
        <p:spPr>
          <a:xfrm>
            <a:off x="1955412" y="1180812"/>
            <a:ext cx="5112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Пункт 12 части 7 статьи 34 Закона № 326-ФЗ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C9333A6-9A19-4B46-8E1F-5C73C112C879}"/>
              </a:ext>
            </a:extLst>
          </p:cNvPr>
          <p:cNvSpPr/>
          <p:nvPr/>
        </p:nvSpPr>
        <p:spPr>
          <a:xfrm>
            <a:off x="251850" y="2787774"/>
            <a:ext cx="86643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Приказ Минздрава России от 26.03.2021 № 255н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порядка осуществления территориальными фондами ОМС контроля за деятельностью страховых медицинских организаций, осуществляющих деятельность в сфере ОМС, а также контроля за использованием средств ОМС указанными страховыми медицинскими организациями </a:t>
            </a:r>
          </a:p>
          <a:p>
            <a:pPr lvl="0" algn="ctr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медицинскими организациями»</a:t>
            </a:r>
          </a:p>
          <a:p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1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64C991-DADB-4970-A4B3-250C8AE69048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8B40FB9-4563-4CA5-95C8-9C76D4FEAF53}"/>
              </a:ext>
            </a:extLst>
          </p:cNvPr>
          <p:cNvSpPr/>
          <p:nvPr/>
        </p:nvSpPr>
        <p:spPr>
          <a:xfrm>
            <a:off x="395536" y="1725252"/>
            <a:ext cx="8060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Плановые</a:t>
            </a:r>
            <a:r>
              <a:rPr lang="ru-RU" dirty="0">
                <a:latin typeface="Times New Roman" panose="02020603050405020304" pitchFamily="18" charset="0"/>
              </a:rPr>
              <a:t> - в соответствии с планом на очередной календарный год, утверждаемым директором территориального фонда.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D5883-5A68-4138-B356-36E4691AFBEE}"/>
              </a:ext>
            </a:extLst>
          </p:cNvPr>
          <p:cNvSpPr txBox="1"/>
          <p:nvPr/>
        </p:nvSpPr>
        <p:spPr>
          <a:xfrm>
            <a:off x="4067944" y="2643758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</a:rPr>
              <a:t>Периодичность проведения плановых проверок устанавливается с учетом возможности полного охвата вопросов и периодов деятельности медицинских организаций, но не реже чем 1 (один) раз в два года. Периодичность проведения плановых комплексных проверок устанавливается не чаще чем 1 (один) раз в год.</a:t>
            </a:r>
            <a:endParaRPr lang="ru-RU" sz="12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047BEB-9D94-4831-A75F-384922CC2615}"/>
              </a:ext>
            </a:extLst>
          </p:cNvPr>
          <p:cNvPicPr/>
          <p:nvPr/>
        </p:nvPicPr>
        <p:blipFill rotWithShape="1">
          <a:blip r:embed="rId3"/>
          <a:srcRect l="18920" t="6557" r="19829" b="26382"/>
          <a:stretch/>
        </p:blipFill>
        <p:spPr bwMode="auto">
          <a:xfrm>
            <a:off x="304453" y="2499742"/>
            <a:ext cx="3638550" cy="22407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81052E4-AC93-455F-B3E5-F964ADE654BE}"/>
              </a:ext>
            </a:extLst>
          </p:cNvPr>
          <p:cNvSpPr/>
          <p:nvPr/>
        </p:nvSpPr>
        <p:spPr>
          <a:xfrm>
            <a:off x="341784" y="2715766"/>
            <a:ext cx="1205880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46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проверки использования средств ОМС медицинскими организациями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6F8014-801B-40ED-A449-1D66037DF6B6}"/>
              </a:ext>
            </a:extLst>
          </p:cNvPr>
          <p:cNvSpPr txBox="1"/>
          <p:nvPr/>
        </p:nvSpPr>
        <p:spPr>
          <a:xfrm>
            <a:off x="847614" y="1338780"/>
            <a:ext cx="1639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Вид проверки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F045EF-FD6E-4740-B8D9-9E0F39DC126E}"/>
              </a:ext>
            </a:extLst>
          </p:cNvPr>
          <p:cNvSpPr/>
          <p:nvPr/>
        </p:nvSpPr>
        <p:spPr>
          <a:xfrm>
            <a:off x="383134" y="1644953"/>
            <a:ext cx="8712968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Внеплановые</a:t>
            </a:r>
            <a:r>
              <a:rPr lang="ru-RU" dirty="0">
                <a:latin typeface="Calibri" panose="020F0502020204030204" pitchFamily="34" charset="0"/>
              </a:rPr>
              <a:t> </a:t>
            </a:r>
          </a:p>
          <a:p>
            <a:pPr algn="just"/>
            <a:endParaRPr lang="ru-RU" sz="600" dirty="0">
              <a:latin typeface="Calibri" panose="020F0502020204030204" pitchFamily="34" charset="0"/>
            </a:endParaRPr>
          </a:p>
          <a:p>
            <a:pPr algn="just"/>
            <a:r>
              <a:rPr lang="ru-RU" sz="1450" dirty="0">
                <a:latin typeface="Calibri" panose="020F0502020204030204" pitchFamily="34" charset="0"/>
              </a:rPr>
              <a:t>Основания: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представления контрольных органов;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обращения в адрес ТФОМС органов государственной власти субъекта РФ, ФОМС;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обращений, жалоб и заявлений граждан,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связи с истечением срока исполнения медицинской организацией требований ТФОМС об устранении нарушений и недостатков, и (или) возврате (возмещении) средств, и (или) уплате штрафов (пеней);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проведением ФОМС проверок соблюдения законодательства Российской Федерации об обязательном медицинском страховании на территории субъекта Российской Федерации и использования средств ОМС участниками ОМС;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50" dirty="0">
                <a:latin typeface="Calibri" panose="020F0502020204030204" pitchFamily="34" charset="0"/>
              </a:rPr>
              <a:t>в случае прекращения действия договора на оказание и оплату медицинской помощи по ОМС, в том числе в связи с приостановлением или прекращением действия лицензии, ликвидации медицинской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72593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550032"/>
              </p:ext>
            </p:extLst>
          </p:nvPr>
        </p:nvGraphicFramePr>
        <p:xfrm>
          <a:off x="364955" y="1593087"/>
          <a:ext cx="8631832" cy="2042700"/>
        </p:xfrm>
        <a:graphic>
          <a:graphicData uri="http://schemas.openxmlformats.org/drawingml/2006/table">
            <a:tbl>
              <a:tblPr/>
              <a:tblGrid>
                <a:gridCol w="8631832">
                  <a:extLst>
                    <a:ext uri="{9D8B030D-6E8A-4147-A177-3AD203B41FA5}">
                      <a16:colId xmlns:a16="http://schemas.microsoft.com/office/drawing/2014/main" val="235654478"/>
                    </a:ext>
                  </a:extLst>
                </a:gridCol>
              </a:tblGrid>
              <a:tr h="57966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1" kern="5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соблюдать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раздельного учета средств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ОМС, бюджета и других источников финансового обеспечения</a:t>
                      </a:r>
                      <a:endParaRPr lang="ru-RU" sz="1800" i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053428"/>
                  </a:ext>
                </a:extLst>
              </a:tr>
              <a:tr h="64447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составлять акты сверки расчетов со страховыми медицинскими организациями </a:t>
                      </a:r>
                      <a:r>
                        <a:rPr lang="ru-RU" sz="18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1-ое число каждого месяца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корректно составлять:</a:t>
                      </a:r>
                    </a:p>
                    <a:p>
                      <a:pPr marL="719138" indent="-1841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отчетную форму № 14-Ф (ОМС), утвержденной приказом Росстата от 17.04.2014 № 258;</a:t>
                      </a:r>
                    </a:p>
                    <a:p>
                      <a:pPr marL="719138" indent="-184150">
                        <a:buFont typeface="Wingdings" panose="05000000000000000000" pitchFamily="2" charset="2"/>
                        <a:buChar char="§"/>
                      </a:pPr>
                      <a:r>
                        <a:rPr lang="ru-RU" sz="1400" b="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отчетность о заработной плате работников медицинских организаций в сфере ОМС, утвержденной приказом ФОМС от 26.03.2013 № 65.</a:t>
                      </a: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000" marR="180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9385"/>
                  </a:ext>
                </a:extLst>
              </a:tr>
            </a:tbl>
          </a:graphicData>
        </a:graphic>
      </p:graphicFrame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21719" y="4869657"/>
            <a:ext cx="2133600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3" y="123478"/>
            <a:ext cx="7786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Федеральным законом от 29.11.2010 № 326-ФЗ </a:t>
            </a:r>
          </a:p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обязательном медицинском страховании в Российской Федерации» медицинские организации должны: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842990" y="4774169"/>
            <a:ext cx="263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defRPr/>
            </a:pP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3389" y="3850839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локальных документах должна быть закреплена </a:t>
            </a: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распределения затрат в соответствии с пунктом 208 Правил ОМС, </a:t>
            </a:r>
          </a:p>
          <a:p>
            <a:pPr lvl="0" algn="ctr"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утвержденных приказом Минздрава России от 28.02.2019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 108н.</a:t>
            </a:r>
          </a:p>
          <a:p>
            <a:pPr lvl="0" algn="ctr"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Затраты должны распределяться в соответствии с утвержденным способом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320" y="3692860"/>
            <a:ext cx="5517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778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76457" y="4869657"/>
            <a:ext cx="478863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8</a:t>
            </a:r>
          </a:p>
        </p:txBody>
      </p:sp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D3C7F1C-3C64-4135-AD4F-07B5255269F4}"/>
              </a:ext>
            </a:extLst>
          </p:cNvPr>
          <p:cNvSpPr/>
          <p:nvPr/>
        </p:nvSpPr>
        <p:spPr>
          <a:xfrm>
            <a:off x="251520" y="640882"/>
            <a:ext cx="8892480" cy="3550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Часть 7 статьи 35 Закона № 326-ФЗ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Структура тарифа на оплату медицинской помощи включает в себя расходы: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на заработную плату, начисления на оплату труда, прочие выплаты,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приобретение лекарственных средств, расходных материалов, продуктов питания, мягкого инвентаря, медицинского инструментария, реактивов и химикатов, прочих материальных запасов,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расходы на оплату стоимости лабораторных и инструментальных исследований, проводимых в других учреждениях (при отсутствии в медицинской организации лаборатории и диагностического оборудования),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организации питания (при отсутствии организованного питания в медицинской организации),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расходы на оплату услуг связи, транспортных услуг, коммунальных услуг, работ и услуг по содержанию имущества, включая расходы на техническое обслуживание и ремонт основных средств, расходы на арендную плату за пользование имуществом, оплату программного обеспечения и прочих услуг,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социальное обеспечение работников медицинских организаций, установленное законодательством Российской Федерации,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прочие расходы,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400" dirty="0"/>
              <a:t>расходы на приобретение основных средств (оборудование, производственный и хозяйственный инвентарь) стоимостью до четырехсот тысяч рублей за единицу.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2FA582A-3E3E-4CE6-B155-E3172D218933}"/>
              </a:ext>
            </a:extLst>
          </p:cNvPr>
          <p:cNvSpPr/>
          <p:nvPr/>
        </p:nvSpPr>
        <p:spPr>
          <a:xfrm>
            <a:off x="251520" y="4117834"/>
            <a:ext cx="8784976" cy="1025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+ Тарифное соглашение </a:t>
            </a:r>
            <a:r>
              <a:rPr lang="ru-RU" sz="1100" i="1" dirty="0">
                <a:latin typeface="Times New Roman" panose="02020603050405020304" pitchFamily="18" charset="0"/>
                <a:cs typeface="Calibri" panose="020F0502020204030204" pitchFamily="34" charset="0"/>
              </a:rPr>
              <a:t>по реализации Московской областной программы обязательного медицинского страхования: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dirty="0"/>
              <a:t>а также допускается приобретение основных средств (медицинских изделий, используемых для проведения медицинских вмешательств, лабораторных и инструментальных исследований) стоимостью до 1 млн. рублей при отсутствии у медицинской организации не погашенной в течение 3 месяцев кредиторской задолженности за счет средств обязательного медицинского страхования.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3B4496-2531-4613-ABCB-8F950EEF92CC}"/>
              </a:ext>
            </a:extLst>
          </p:cNvPr>
          <p:cNvSpPr/>
          <p:nvPr/>
        </p:nvSpPr>
        <p:spPr>
          <a:xfrm>
            <a:off x="1763688" y="58762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тарифа на оплату медицинской помощи </a:t>
            </a:r>
          </a:p>
        </p:txBody>
      </p:sp>
    </p:spTree>
    <p:extLst>
      <p:ext uri="{BB962C8B-B14F-4D97-AF65-F5344CB8AC3E}">
        <p14:creationId xmlns:p14="http://schemas.microsoft.com/office/powerpoint/2010/main" val="2279796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14833" y="153133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Нецелевое расходование средств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2C3B231-B5D7-459A-94BC-9299E969F6B8}"/>
              </a:ext>
            </a:extLst>
          </p:cNvPr>
          <p:cNvSpPr/>
          <p:nvPr/>
        </p:nvSpPr>
        <p:spPr>
          <a:xfrm>
            <a:off x="467543" y="1120992"/>
            <a:ext cx="8254725" cy="2056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Пункт 192 Правил обязательного медицинского страхования, утвержденных приказом Минздрава России от 28.02.2019 № 108н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расчет тарифов включаются затраты медицинской организации,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непосредственно связанные с оказанием медицинской помощи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(медицинской услуги) и потребляемые в процессе ее предоставления, и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затраты, необходимые для обеспечения деятельности медицинской организации в целом, но не потребляемые непосредственно в процессе оказания медицинской помощи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(медицинской услуги).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1EE636-7ABA-4373-AE18-73DD6E50F8F0}"/>
              </a:ext>
            </a:extLst>
          </p:cNvPr>
          <p:cNvSpPr/>
          <p:nvPr/>
        </p:nvSpPr>
        <p:spPr>
          <a:xfrm>
            <a:off x="922498" y="3817982"/>
            <a:ext cx="7344816" cy="819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Таким образом, медицинская организация за счет средств ОМС вправе осуществлять расходы опосредованно (</a:t>
            </a:r>
            <a:r>
              <a:rPr lang="ru-RU" sz="1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прямо или косвенно)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связанные с обязательствами по</a:t>
            </a:r>
            <a:r>
              <a:rPr lang="en-US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оказанию медицинской помощи по ОМС в соответствии с установленной структурой тарифа.</a:t>
            </a:r>
            <a:endParaRPr lang="ru-RU" sz="11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28CAE6-1BA4-48C0-A5D5-A61B2F2BDAC2}"/>
              </a:ext>
            </a:extLst>
          </p:cNvPr>
          <p:cNvSpPr/>
          <p:nvPr/>
        </p:nvSpPr>
        <p:spPr>
          <a:xfrm>
            <a:off x="537850" y="3528778"/>
            <a:ext cx="6776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9033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107315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при использовании медицинскими организациями средств ОМС Московской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569682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91E90D7-856A-4286-A002-1D8BCC9A6F81}"/>
              </a:ext>
            </a:extLst>
          </p:cNvPr>
          <p:cNvSpPr/>
          <p:nvPr/>
        </p:nvSpPr>
        <p:spPr>
          <a:xfrm>
            <a:off x="323528" y="1637588"/>
            <a:ext cx="8496944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0F63CAA-F4C7-4A6A-A7DE-54B44A052D05}"/>
              </a:ext>
            </a:extLst>
          </p:cNvPr>
          <p:cNvSpPr/>
          <p:nvPr/>
        </p:nvSpPr>
        <p:spPr>
          <a:xfrm>
            <a:off x="467544" y="971974"/>
            <a:ext cx="8496944" cy="601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Расходы на оплату труда, приобретение товаров, работ и услуг, не включенные в структуру тарифа и не связанные с оказанием медицинской помощи по ОМС: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DF4B8A8-472A-462B-AD4B-8D8D36FB975D}"/>
              </a:ext>
            </a:extLst>
          </p:cNvPr>
          <p:cNvSpPr/>
          <p:nvPr/>
        </p:nvSpPr>
        <p:spPr>
          <a:xfrm>
            <a:off x="467544" y="164775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заработная плата сотрудников, не участвующих в реализации программы ОМС Московской области (врач-остеопат, косметолог, кассир);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выплаты сотрудникам, не предусмотренные в качестве обязательных в соответствии с ТК РФ;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аренда помещений и оборудования, не используемых для целей ОМС (расходы по найму жилого помещения и выделению служебного жилья; аренда аппарата для гинекологического отделения при отсутствии случаев оказания медицинской помощи по данному профилю в рамках программы ОМС);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оплата за оказание услуг по обучению сотрудников, не участвующих в программе ОМС (врач психиатр – нарколог);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оплату транспортных услуг (перевозка сотрудников от дома до работы);</a:t>
            </a:r>
            <a:r>
              <a:rPr lang="ru-RU" sz="1600" dirty="0"/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услуги по коллективному страхованию медицинских, фармацевтических и иных работников; </a:t>
            </a:r>
          </a:p>
        </p:txBody>
      </p:sp>
    </p:spTree>
    <p:extLst>
      <p:ext uri="{BB962C8B-B14F-4D97-AF65-F5344CB8AC3E}">
        <p14:creationId xmlns:p14="http://schemas.microsoft.com/office/powerpoint/2010/main" val="1619692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zorina\Pictures\ТФОМС МO_D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7624" cy="1014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3492" y="132913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Системные нарушения при использовании медицинскими организациями средств ОМС Московской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4838406"/>
            <a:ext cx="2133600" cy="273844"/>
          </a:xfrm>
        </p:spPr>
        <p:txBody>
          <a:bodyPr/>
          <a:lstStyle/>
          <a:p>
            <a:fld id="{70BB5BAA-4EBF-4D40-910A-61D15092A439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B1E5E2E-0E2D-4C87-841F-2664C702693D}"/>
              </a:ext>
            </a:extLst>
          </p:cNvPr>
          <p:cNvCxnSpPr>
            <a:cxnSpLocks/>
          </p:cNvCxnSpPr>
          <p:nvPr/>
        </p:nvCxnSpPr>
        <p:spPr>
          <a:xfrm>
            <a:off x="107504" y="1059582"/>
            <a:ext cx="892899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871C2EB-9460-4032-A3D8-193390977766}"/>
              </a:ext>
            </a:extLst>
          </p:cNvPr>
          <p:cNvSpPr/>
          <p:nvPr/>
        </p:nvSpPr>
        <p:spPr>
          <a:xfrm>
            <a:off x="323528" y="1313760"/>
            <a:ext cx="84928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услуги по оплате проектно-изыскательских работ, по проведению капитального ремонта помещений;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оплата услуг по установке систем охранной и пожарной сигнализации;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услуги добровольного страхования транспортных средств КАСКО;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обслуживание контрольно-кассовых аппаратов;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приобретение лекарственных препаратов и расходных материалов, не предназначенных для оказания медицинской помощи по ОМС (стоматологические материалы для зубопротезирования, бланки «договор на оказание платных услуг», ролики для касс);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расходы на приобретение основных средств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(медицинских изделий, используемых для проведения медицинских вмешательств, лабораторных и инструментальных исследований)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стоимостью свыше одного миллиона рублей за единицу.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3C8DD5E-4699-4B84-A7DF-C65D99FE6C9E}"/>
              </a:ext>
            </a:extLst>
          </p:cNvPr>
          <p:cNvSpPr/>
          <p:nvPr/>
        </p:nvSpPr>
        <p:spPr>
          <a:xfrm>
            <a:off x="337402" y="4392005"/>
            <a:ext cx="8492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Расходы на оказание услуг должны быть подтверждены первичными документами; затраты на лекарственные препараты и расходные материалы – количеством оказанных медицинских услуг по ОМС.</a:t>
            </a:r>
            <a:endParaRPr lang="ru-RU" sz="12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158267-9642-4F9A-816D-B6440F118E5F}"/>
              </a:ext>
            </a:extLst>
          </p:cNvPr>
          <p:cNvSpPr txBox="1"/>
          <p:nvPr/>
        </p:nvSpPr>
        <p:spPr>
          <a:xfrm>
            <a:off x="2638899" y="401840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являться нецелевым расходованием средств ОМС</a:t>
            </a:r>
          </a:p>
        </p:txBody>
      </p:sp>
    </p:spTree>
    <p:extLst>
      <p:ext uri="{BB962C8B-B14F-4D97-AF65-F5344CB8AC3E}">
        <p14:creationId xmlns:p14="http://schemas.microsoft.com/office/powerpoint/2010/main" val="19239118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3851</TotalTime>
  <Words>1219</Words>
  <Application>Microsoft Office PowerPoint</Application>
  <PresentationFormat>Экран (16:9)</PresentationFormat>
  <Paragraphs>96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Использование  медицинскими организациями  средств обязательного медицинского страхования Московской области.  Контроль, системные нарушения.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zaynutdinova_mn</dc:creator>
  <cp:lastModifiedBy>Егорова Дина Вячеславовна</cp:lastModifiedBy>
  <cp:revision>324</cp:revision>
  <cp:lastPrinted>2019-10-29T09:45:26Z</cp:lastPrinted>
  <dcterms:created xsi:type="dcterms:W3CDTF">2018-09-11T06:50:19Z</dcterms:created>
  <dcterms:modified xsi:type="dcterms:W3CDTF">2024-12-17T11:07:14Z</dcterms:modified>
</cp:coreProperties>
</file>