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34" r:id="rId1"/>
  </p:sldMasterIdLst>
  <p:notesMasterIdLst>
    <p:notesMasterId r:id="rId40"/>
  </p:notesMasterIdLst>
  <p:handoutMasterIdLst>
    <p:handoutMasterId r:id="rId41"/>
  </p:handoutMasterIdLst>
  <p:sldIdLst>
    <p:sldId id="324" r:id="rId2"/>
    <p:sldId id="416" r:id="rId3"/>
    <p:sldId id="351" r:id="rId4"/>
    <p:sldId id="348" r:id="rId5"/>
    <p:sldId id="352" r:id="rId6"/>
    <p:sldId id="353" r:id="rId7"/>
    <p:sldId id="354" r:id="rId8"/>
    <p:sldId id="362" r:id="rId9"/>
    <p:sldId id="453" r:id="rId10"/>
    <p:sldId id="361" r:id="rId11"/>
    <p:sldId id="349" r:id="rId12"/>
    <p:sldId id="350" r:id="rId13"/>
    <p:sldId id="454" r:id="rId14"/>
    <p:sldId id="359" r:id="rId15"/>
    <p:sldId id="355" r:id="rId16"/>
    <p:sldId id="370" r:id="rId17"/>
    <p:sldId id="325" r:id="rId18"/>
    <p:sldId id="417" r:id="rId19"/>
    <p:sldId id="418" r:id="rId20"/>
    <p:sldId id="419" r:id="rId21"/>
    <p:sldId id="420" r:id="rId22"/>
    <p:sldId id="422" r:id="rId23"/>
    <p:sldId id="423" r:id="rId24"/>
    <p:sldId id="424" r:id="rId25"/>
    <p:sldId id="427" r:id="rId26"/>
    <p:sldId id="428" r:id="rId27"/>
    <p:sldId id="430" r:id="rId28"/>
    <p:sldId id="431" r:id="rId29"/>
    <p:sldId id="432" r:id="rId30"/>
    <p:sldId id="433" r:id="rId31"/>
    <p:sldId id="434" r:id="rId32"/>
    <p:sldId id="455" r:id="rId33"/>
    <p:sldId id="456" r:id="rId34"/>
    <p:sldId id="457" r:id="rId35"/>
    <p:sldId id="458" r:id="rId36"/>
    <p:sldId id="459" r:id="rId37"/>
    <p:sldId id="460" r:id="rId38"/>
    <p:sldId id="450" r:id="rId39"/>
  </p:sldIdLst>
  <p:sldSz cx="9144000" cy="6858000" type="screen4x3"/>
  <p:notesSz cx="6797675" cy="9928225"/>
  <p:defaultTextStyle>
    <a:defPPr>
      <a:defRPr lang="ru-RU"/>
    </a:defPPr>
    <a:lvl1pPr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80000"/>
      <a:buFont typeface="Wingdings 2" pitchFamily="18" charset="2"/>
      <a:buChar char=""/>
      <a:defRPr sz="3000"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80000"/>
      <a:buFont typeface="Wingdings 2" pitchFamily="18" charset="2"/>
      <a:buChar char=""/>
      <a:defRPr sz="3000"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80000"/>
      <a:buFont typeface="Wingdings 2" pitchFamily="18" charset="2"/>
      <a:buChar char=""/>
      <a:defRPr sz="3000"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80000"/>
      <a:buFont typeface="Wingdings 2" pitchFamily="18" charset="2"/>
      <a:buChar char=""/>
      <a:defRPr sz="3000"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80000"/>
      <a:buFont typeface="Wingdings 2" pitchFamily="18" charset="2"/>
      <a:buChar char=""/>
      <a:defRPr sz="3000"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66CC"/>
    <a:srgbClr val="FFCCCC"/>
    <a:srgbClr val="FFFF00"/>
    <a:srgbClr val="FF0000"/>
    <a:srgbClr val="C1ECF1"/>
    <a:srgbClr val="55CCD9"/>
    <a:srgbClr val="EFEFF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839" autoAdjust="0"/>
  </p:normalViewPr>
  <p:slideViewPr>
    <p:cSldViewPr>
      <p:cViewPr>
        <p:scale>
          <a:sx n="100" d="100"/>
          <a:sy n="100" d="100"/>
        </p:scale>
        <p:origin x="-122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4002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AB3D28-D20D-447A-B7BF-1CBC0B9431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F9BB37-A07E-4E3F-BB19-3F29BB428955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  <a:effectLst/>
              <a:latin typeface="Times New Roman" pitchFamily="18" charset="0"/>
            </a:rPr>
            <a:t>Федеральный закон </a:t>
          </a:r>
          <a:r>
            <a:rPr lang="ru-RU" sz="1400" u="sng" dirty="0" smtClean="0">
              <a:solidFill>
                <a:schemeClr val="bg1"/>
              </a:solidFill>
              <a:effectLst/>
              <a:latin typeface="Times New Roman" pitchFamily="18" charset="0"/>
            </a:rPr>
            <a:t>от 29 ноября 2010 года № 326-ФЗ</a:t>
          </a:r>
          <a:r>
            <a:rPr lang="ru-RU" sz="1400" dirty="0" smtClean="0">
              <a:solidFill>
                <a:schemeClr val="bg1"/>
              </a:solidFill>
              <a:effectLst/>
              <a:latin typeface="Times New Roman" pitchFamily="18" charset="0"/>
            </a:rPr>
            <a:t> «Об обязательном медицинском страховании в Российской Федерации»(ред. от 11.02.2013г</a:t>
          </a:r>
          <a:r>
            <a:rPr lang="ru-RU" sz="1400" dirty="0" smtClean="0">
              <a:effectLst/>
              <a:latin typeface="Times New Roman" pitchFamily="18" charset="0"/>
            </a:rPr>
            <a:t>.)</a:t>
          </a:r>
          <a:endParaRPr lang="ru-RU" sz="1400" dirty="0"/>
        </a:p>
      </dgm:t>
    </dgm:pt>
    <dgm:pt modelId="{3000EAF6-5FC3-4A15-9D50-B5E1F57680E7}" type="parTrans" cxnId="{90DBCB72-2A66-498D-B8BA-DE82C1B7B05A}">
      <dgm:prSet/>
      <dgm:spPr/>
      <dgm:t>
        <a:bodyPr/>
        <a:lstStyle/>
        <a:p>
          <a:endParaRPr lang="ru-RU"/>
        </a:p>
      </dgm:t>
    </dgm:pt>
    <dgm:pt modelId="{748B9DA9-76AD-45E6-A37F-80FEE11C6357}" type="sibTrans" cxnId="{90DBCB72-2A66-498D-B8BA-DE82C1B7B05A}">
      <dgm:prSet/>
      <dgm:spPr/>
      <dgm:t>
        <a:bodyPr/>
        <a:lstStyle/>
        <a:p>
          <a:endParaRPr lang="ru-RU"/>
        </a:p>
      </dgm:t>
    </dgm:pt>
    <dgm:pt modelId="{AB7627BF-80BE-41B2-9A27-FACD20FC73B0}">
      <dgm:prSet custT="1"/>
      <dgm:spPr/>
      <dgm:t>
        <a:bodyPr/>
        <a:lstStyle/>
        <a:p>
          <a:r>
            <a:rPr lang="ru-RU" sz="1400" dirty="0" smtClean="0">
              <a:effectLst/>
              <a:latin typeface="Times New Roman" pitchFamily="18" charset="0"/>
            </a:rPr>
            <a:t>Федеральный закон </a:t>
          </a:r>
          <a:r>
            <a:rPr lang="ru-RU" sz="1400" u="sng" dirty="0" smtClean="0">
              <a:effectLst/>
              <a:latin typeface="Times New Roman" pitchFamily="18" charset="0"/>
            </a:rPr>
            <a:t>от 21 ноября 2011 года № 323-ФЗ</a:t>
          </a:r>
          <a:r>
            <a:rPr lang="ru-RU" sz="1400" dirty="0" smtClean="0">
              <a:effectLst/>
              <a:latin typeface="Times New Roman" pitchFamily="18" charset="0"/>
            </a:rPr>
            <a:t> «Об основах охраны здоровья граждан в Российской Федерации» (</a:t>
          </a:r>
          <a:r>
            <a:rPr lang="ru-RU" sz="1400" dirty="0" err="1" smtClean="0">
              <a:effectLst/>
              <a:latin typeface="Times New Roman" pitchFamily="18" charset="0"/>
            </a:rPr>
            <a:t>ред</a:t>
          </a:r>
          <a:r>
            <a:rPr lang="ru-RU" sz="1400" dirty="0" smtClean="0">
              <a:effectLst/>
              <a:latin typeface="Times New Roman" pitchFamily="18" charset="0"/>
            </a:rPr>
            <a:t> . от 28.12.2013г.)</a:t>
          </a:r>
        </a:p>
      </dgm:t>
    </dgm:pt>
    <dgm:pt modelId="{941E6DEE-1BC7-4DEC-AB5F-36E2930306F8}" type="parTrans" cxnId="{48119003-E0E2-4708-A62E-38D82EF68EF4}">
      <dgm:prSet/>
      <dgm:spPr/>
      <dgm:t>
        <a:bodyPr/>
        <a:lstStyle/>
        <a:p>
          <a:endParaRPr lang="ru-RU"/>
        </a:p>
      </dgm:t>
    </dgm:pt>
    <dgm:pt modelId="{A73BA4DE-DD56-4E0A-8586-56A5CDCD55B9}" type="sibTrans" cxnId="{48119003-E0E2-4708-A62E-38D82EF68EF4}">
      <dgm:prSet/>
      <dgm:spPr/>
      <dgm:t>
        <a:bodyPr/>
        <a:lstStyle/>
        <a:p>
          <a:endParaRPr lang="ru-RU"/>
        </a:p>
      </dgm:t>
    </dgm:pt>
    <dgm:pt modelId="{41971327-8B80-4E6B-979B-48D179E3DB02}">
      <dgm:prSet custT="1"/>
      <dgm:spPr/>
      <dgm:t>
        <a:bodyPr/>
        <a:lstStyle/>
        <a:p>
          <a:r>
            <a:rPr lang="ru-RU" sz="1400" dirty="0" smtClean="0">
              <a:effectLst/>
              <a:latin typeface="Times New Roman" pitchFamily="18" charset="0"/>
            </a:rPr>
            <a:t>Приказ Федерального фонда ОМС </a:t>
          </a:r>
          <a:r>
            <a:rPr lang="ru-RU" sz="1400" u="sng" dirty="0" smtClean="0">
              <a:effectLst/>
              <a:latin typeface="Times New Roman" pitchFamily="18" charset="0"/>
            </a:rPr>
            <a:t>от 16.08.2011 № 146</a:t>
          </a:r>
          <a:r>
            <a:rPr lang="ru-RU" sz="1400" dirty="0" smtClean="0">
              <a:effectLst/>
              <a:latin typeface="Times New Roman" pitchFamily="18" charset="0"/>
            </a:rPr>
            <a:t> «Об утверждении формы отчетности» (в том числе и медицинские организации)</a:t>
          </a:r>
        </a:p>
      </dgm:t>
    </dgm:pt>
    <dgm:pt modelId="{4C71F32D-A7BF-45CE-940B-D1BCF01D0E0E}" type="parTrans" cxnId="{DAF7CDAB-300A-452E-B558-9BC94C5A762C}">
      <dgm:prSet/>
      <dgm:spPr/>
      <dgm:t>
        <a:bodyPr/>
        <a:lstStyle/>
        <a:p>
          <a:endParaRPr lang="ru-RU"/>
        </a:p>
      </dgm:t>
    </dgm:pt>
    <dgm:pt modelId="{287FCCF1-68CE-4B4F-BA8A-C5A20ED8A07C}" type="sibTrans" cxnId="{DAF7CDAB-300A-452E-B558-9BC94C5A762C}">
      <dgm:prSet/>
      <dgm:spPr/>
      <dgm:t>
        <a:bodyPr/>
        <a:lstStyle/>
        <a:p>
          <a:endParaRPr lang="ru-RU"/>
        </a:p>
      </dgm:t>
    </dgm:pt>
    <dgm:pt modelId="{AE411983-16A3-489A-BE36-BBDBF273170F}">
      <dgm:prSet custT="1"/>
      <dgm:spPr/>
      <dgm:t>
        <a:bodyPr/>
        <a:lstStyle/>
        <a:p>
          <a:r>
            <a:rPr lang="ru-RU" sz="1400" dirty="0" smtClean="0">
              <a:effectLst/>
              <a:latin typeface="Times New Roman" pitchFamily="18" charset="0"/>
            </a:rPr>
            <a:t>Приказ Федерального фонда ОМС  </a:t>
          </a:r>
          <a:r>
            <a:rPr lang="ru-RU" sz="1400" u="sng" dirty="0" smtClean="0">
              <a:effectLst/>
              <a:latin typeface="Times New Roman" pitchFamily="18" charset="0"/>
            </a:rPr>
            <a:t>от 26.12.2011 № 243</a:t>
          </a:r>
          <a:r>
            <a:rPr lang="ru-RU" sz="1400" dirty="0" smtClean="0">
              <a:effectLst/>
              <a:latin typeface="Times New Roman" pitchFamily="18" charset="0"/>
            </a:rPr>
            <a:t> «Об оценке деятельности страховых медицинских организаций»</a:t>
          </a:r>
        </a:p>
      </dgm:t>
    </dgm:pt>
    <dgm:pt modelId="{FDD902DF-9EB6-47CB-A0E8-DE2C28B57A8C}" type="parTrans" cxnId="{A00294D0-A89A-444E-929E-0A6860028B44}">
      <dgm:prSet/>
      <dgm:spPr/>
      <dgm:t>
        <a:bodyPr/>
        <a:lstStyle/>
        <a:p>
          <a:endParaRPr lang="ru-RU"/>
        </a:p>
      </dgm:t>
    </dgm:pt>
    <dgm:pt modelId="{209427A4-32D4-45BF-B6EF-1819EB4241B4}" type="sibTrans" cxnId="{A00294D0-A89A-444E-929E-0A6860028B44}">
      <dgm:prSet/>
      <dgm:spPr/>
      <dgm:t>
        <a:bodyPr/>
        <a:lstStyle/>
        <a:p>
          <a:endParaRPr lang="ru-RU"/>
        </a:p>
      </dgm:t>
    </dgm:pt>
    <dgm:pt modelId="{CE5F552C-5D17-49AC-9DD8-96D6A99B8A41}">
      <dgm:prSet custT="1"/>
      <dgm:spPr/>
      <dgm:t>
        <a:bodyPr/>
        <a:lstStyle/>
        <a:p>
          <a:r>
            <a:rPr lang="ru-RU" sz="1400" dirty="0" smtClean="0">
              <a:effectLst/>
              <a:latin typeface="Times New Roman" pitchFamily="18" charset="0"/>
            </a:rPr>
            <a:t>Приказ Федерального фонда ОМС </a:t>
          </a:r>
          <a:r>
            <a:rPr lang="ru-RU" sz="1400" u="sng" dirty="0" smtClean="0">
              <a:effectLst/>
              <a:latin typeface="Times New Roman" pitchFamily="18" charset="0"/>
            </a:rPr>
            <a:t>от 01.12.2011г. № 230</a:t>
          </a:r>
          <a:r>
            <a:rPr lang="ru-RU" sz="1400" dirty="0" smtClean="0">
              <a:effectLst/>
              <a:latin typeface="Times New Roman" pitchFamily="18" charset="0"/>
            </a:rPr>
            <a:t> « Об утверждении Порядка организации и проведения контроля объемов, сроков, качества и условий предоставления медицинской помощи по обязательному медицинскому страхованию» (ред.от 16.08.2011г. №144).</a:t>
          </a:r>
        </a:p>
      </dgm:t>
    </dgm:pt>
    <dgm:pt modelId="{917B53A8-CA22-47F4-9C79-EAE4F99B02F0}" type="parTrans" cxnId="{94B94E78-37A5-4DED-9851-661008583634}">
      <dgm:prSet/>
      <dgm:spPr/>
      <dgm:t>
        <a:bodyPr/>
        <a:lstStyle/>
        <a:p>
          <a:endParaRPr lang="ru-RU"/>
        </a:p>
      </dgm:t>
    </dgm:pt>
    <dgm:pt modelId="{228EB288-1919-4CA5-B2D7-6B699BD23652}" type="sibTrans" cxnId="{94B94E78-37A5-4DED-9851-661008583634}">
      <dgm:prSet/>
      <dgm:spPr/>
      <dgm:t>
        <a:bodyPr/>
        <a:lstStyle/>
        <a:p>
          <a:endParaRPr lang="ru-RU"/>
        </a:p>
      </dgm:t>
    </dgm:pt>
    <dgm:pt modelId="{80AFDCE6-26CF-48A6-8D24-339AAB800232}">
      <dgm:prSet custT="1"/>
      <dgm:spPr/>
      <dgm:t>
        <a:bodyPr/>
        <a:lstStyle/>
        <a:p>
          <a:r>
            <a:rPr lang="ru-RU" sz="1400" dirty="0" smtClean="0">
              <a:effectLst/>
              <a:latin typeface="Times New Roman" pitchFamily="18" charset="0"/>
            </a:rPr>
            <a:t>Приказ Министерства здравоохранения и социального развития Российской Федерации </a:t>
          </a:r>
          <a:r>
            <a:rPr lang="ru-RU" sz="1400" u="sng" dirty="0" smtClean="0">
              <a:effectLst/>
              <a:latin typeface="Times New Roman" pitchFamily="18" charset="0"/>
            </a:rPr>
            <a:t>от 28.02.2011г № 158н</a:t>
          </a:r>
          <a:r>
            <a:rPr lang="ru-RU" sz="1400" dirty="0" smtClean="0">
              <a:effectLst/>
              <a:latin typeface="Times New Roman" pitchFamily="18" charset="0"/>
            </a:rPr>
            <a:t> «Об утверждении правил ОМС»  (в ред. от 20.11.2013г.)</a:t>
          </a:r>
        </a:p>
      </dgm:t>
    </dgm:pt>
    <dgm:pt modelId="{8E9FA4D1-0C14-40F0-A8CB-248C1C0C2727}" type="parTrans" cxnId="{E634B4AF-CA91-4351-A3CA-3FFFB5054D12}">
      <dgm:prSet/>
      <dgm:spPr/>
      <dgm:t>
        <a:bodyPr/>
        <a:lstStyle/>
        <a:p>
          <a:endParaRPr lang="ru-RU"/>
        </a:p>
      </dgm:t>
    </dgm:pt>
    <dgm:pt modelId="{2BE4B15D-DDF3-4759-B18E-6A0D0A5C695F}" type="sibTrans" cxnId="{E634B4AF-CA91-4351-A3CA-3FFFB5054D12}">
      <dgm:prSet/>
      <dgm:spPr/>
      <dgm:t>
        <a:bodyPr/>
        <a:lstStyle/>
        <a:p>
          <a:endParaRPr lang="ru-RU"/>
        </a:p>
      </dgm:t>
    </dgm:pt>
    <dgm:pt modelId="{B7781ABC-0674-4D6D-A963-B023BB67AB72}">
      <dgm:prSet custT="1"/>
      <dgm:spPr/>
      <dgm:t>
        <a:bodyPr/>
        <a:lstStyle/>
        <a:p>
          <a:r>
            <a:rPr lang="ru-RU" sz="1400" dirty="0" smtClean="0">
              <a:effectLst/>
              <a:latin typeface="Times New Roman" pitchFamily="18" charset="0"/>
            </a:rPr>
            <a:t>Московская областная программа государственных гарантий бесплатного оказания гражданам медицинской помощи на 2014 год и на плановый период 2015 и 2016 годов (в редакции постановления Правительства Московской области от 26.05.2014 № 384/17)</a:t>
          </a:r>
        </a:p>
      </dgm:t>
    </dgm:pt>
    <dgm:pt modelId="{17CB2ADD-81C4-487C-9665-30994A16576F}" type="parTrans" cxnId="{F9554B34-065D-4EFA-BF87-855EE2E15E8B}">
      <dgm:prSet/>
      <dgm:spPr/>
      <dgm:t>
        <a:bodyPr/>
        <a:lstStyle/>
        <a:p>
          <a:endParaRPr lang="ru-RU"/>
        </a:p>
      </dgm:t>
    </dgm:pt>
    <dgm:pt modelId="{E3DA361F-EE77-404F-9E8F-0D90A42188BB}" type="sibTrans" cxnId="{F9554B34-065D-4EFA-BF87-855EE2E15E8B}">
      <dgm:prSet/>
      <dgm:spPr/>
      <dgm:t>
        <a:bodyPr/>
        <a:lstStyle/>
        <a:p>
          <a:endParaRPr lang="ru-RU"/>
        </a:p>
      </dgm:t>
    </dgm:pt>
    <dgm:pt modelId="{D8192941-899F-4F29-B5AD-0ED388437777}">
      <dgm:prSet custT="1"/>
      <dgm:spPr/>
      <dgm:t>
        <a:bodyPr/>
        <a:lstStyle/>
        <a:p>
          <a:r>
            <a:rPr lang="ru-RU" sz="1400" baseline="0" dirty="0" smtClean="0">
              <a:latin typeface="Times New Roman" pitchFamily="18" charset="0"/>
              <a:cs typeface="Times New Roman" pitchFamily="18" charset="0"/>
            </a:rPr>
            <a:t>Генеральное тарифное  соглашение по реализации Московской областной программы ОМС от 25 декабря 2013 г. (в редакции)</a:t>
          </a:r>
          <a:endParaRPr lang="ru-RU" sz="1400" baseline="0" dirty="0">
            <a:latin typeface="Times New Roman" pitchFamily="18" charset="0"/>
            <a:cs typeface="Times New Roman" pitchFamily="18" charset="0"/>
          </a:endParaRPr>
        </a:p>
      </dgm:t>
    </dgm:pt>
    <dgm:pt modelId="{BE8F4315-2E68-434D-BEDD-DEDBEF0C889E}" type="parTrans" cxnId="{AFB52176-7F59-48AD-8343-9842F2AAA069}">
      <dgm:prSet/>
      <dgm:spPr/>
      <dgm:t>
        <a:bodyPr/>
        <a:lstStyle/>
        <a:p>
          <a:endParaRPr lang="ru-RU"/>
        </a:p>
      </dgm:t>
    </dgm:pt>
    <dgm:pt modelId="{B5D1ACCF-065C-44D7-8462-930CD6B24970}" type="sibTrans" cxnId="{AFB52176-7F59-48AD-8343-9842F2AAA069}">
      <dgm:prSet/>
      <dgm:spPr/>
      <dgm:t>
        <a:bodyPr/>
        <a:lstStyle/>
        <a:p>
          <a:endParaRPr lang="ru-RU"/>
        </a:p>
      </dgm:t>
    </dgm:pt>
    <dgm:pt modelId="{36164837-B4BA-45B0-B787-FE7370764C72}">
      <dgm:prSet/>
      <dgm:spPr/>
      <dgm:t>
        <a:bodyPr/>
        <a:lstStyle/>
        <a:p>
          <a:endParaRPr lang="ru-RU" dirty="0"/>
        </a:p>
      </dgm:t>
    </dgm:pt>
    <dgm:pt modelId="{4F77B82E-5720-4749-928D-E58CB82208CF}" type="parTrans" cxnId="{7B664EB4-9F2F-4D04-AA16-ACF0F83F547F}">
      <dgm:prSet/>
      <dgm:spPr/>
      <dgm:t>
        <a:bodyPr/>
        <a:lstStyle/>
        <a:p>
          <a:endParaRPr lang="ru-RU"/>
        </a:p>
      </dgm:t>
    </dgm:pt>
    <dgm:pt modelId="{31D4629F-BDF7-43FB-B3DF-A4B461C761A9}" type="sibTrans" cxnId="{7B664EB4-9F2F-4D04-AA16-ACF0F83F547F}">
      <dgm:prSet/>
      <dgm:spPr/>
      <dgm:t>
        <a:bodyPr/>
        <a:lstStyle/>
        <a:p>
          <a:endParaRPr lang="ru-RU"/>
        </a:p>
      </dgm:t>
    </dgm:pt>
    <dgm:pt modelId="{945EF00B-C5C3-4F92-B3EA-FB0A4491D1D7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Приказ ТФОМС МО от 31.12.2013г. «Об утверждении Положения о порядке оплаты медицинской помощи, оказываемой по Московской областной программе ОМС «</a:t>
          </a:r>
          <a:endParaRPr lang="ru-RU" sz="1400" b="0" dirty="0">
            <a:latin typeface="Times New Roman" pitchFamily="18" charset="0"/>
            <a:cs typeface="Times New Roman" pitchFamily="18" charset="0"/>
          </a:endParaRPr>
        </a:p>
      </dgm:t>
    </dgm:pt>
    <dgm:pt modelId="{3094A4B1-034B-4667-AC5F-592C71D89496}" type="parTrans" cxnId="{0DECFE26-64CA-47DC-9AB2-475FFB82E740}">
      <dgm:prSet/>
      <dgm:spPr/>
      <dgm:t>
        <a:bodyPr/>
        <a:lstStyle/>
        <a:p>
          <a:endParaRPr lang="ru-RU"/>
        </a:p>
      </dgm:t>
    </dgm:pt>
    <dgm:pt modelId="{58FB2B97-8682-40EF-BE25-B259B613D07D}" type="sibTrans" cxnId="{0DECFE26-64CA-47DC-9AB2-475FFB82E740}">
      <dgm:prSet/>
      <dgm:spPr/>
      <dgm:t>
        <a:bodyPr/>
        <a:lstStyle/>
        <a:p>
          <a:endParaRPr lang="ru-RU"/>
        </a:p>
      </dgm:t>
    </dgm:pt>
    <dgm:pt modelId="{84026F70-EB6C-4985-BF55-0B09E263AF49}">
      <dgm:prSet/>
      <dgm:spPr/>
      <dgm:t>
        <a:bodyPr/>
        <a:lstStyle/>
        <a:p>
          <a:endParaRPr lang="ru-RU"/>
        </a:p>
      </dgm:t>
    </dgm:pt>
    <dgm:pt modelId="{BE9BA33D-1377-40AE-8C0D-C2E44EE99E5A}" type="parTrans" cxnId="{9EC210E8-8AEE-48D6-B195-1EC9C3B52FB1}">
      <dgm:prSet/>
      <dgm:spPr/>
      <dgm:t>
        <a:bodyPr/>
        <a:lstStyle/>
        <a:p>
          <a:endParaRPr lang="ru-RU"/>
        </a:p>
      </dgm:t>
    </dgm:pt>
    <dgm:pt modelId="{ADFDD2BB-6740-45CB-A483-078DD72D69BD}" type="sibTrans" cxnId="{9EC210E8-8AEE-48D6-B195-1EC9C3B52FB1}">
      <dgm:prSet/>
      <dgm:spPr/>
      <dgm:t>
        <a:bodyPr/>
        <a:lstStyle/>
        <a:p>
          <a:endParaRPr lang="ru-RU"/>
        </a:p>
      </dgm:t>
    </dgm:pt>
    <dgm:pt modelId="{D732421B-FE3C-4C81-9674-54E02AFE92B8}" type="pres">
      <dgm:prSet presAssocID="{E2AB3D28-D20D-447A-B7BF-1CBC0B9431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A8CF00-FE6C-48F5-9666-07F5ED3D4EE0}" type="pres">
      <dgm:prSet presAssocID="{0AF9BB37-A07E-4E3F-BB19-3F29BB428955}" presName="parentLin" presStyleCnt="0"/>
      <dgm:spPr/>
    </dgm:pt>
    <dgm:pt modelId="{08A9C8DE-807A-4A69-8E68-B29654C27CFB}" type="pres">
      <dgm:prSet presAssocID="{0AF9BB37-A07E-4E3F-BB19-3F29BB428955}" presName="parentLeftMargin" presStyleLbl="node1" presStyleIdx="0" presStyleCnt="9"/>
      <dgm:spPr/>
      <dgm:t>
        <a:bodyPr/>
        <a:lstStyle/>
        <a:p>
          <a:endParaRPr lang="ru-RU"/>
        </a:p>
      </dgm:t>
    </dgm:pt>
    <dgm:pt modelId="{E3DF0CC6-FAF2-42AE-BF90-5C71A3EA1899}" type="pres">
      <dgm:prSet presAssocID="{0AF9BB37-A07E-4E3F-BB19-3F29BB428955}" presName="parentText" presStyleLbl="node1" presStyleIdx="0" presStyleCnt="9" custScaleX="120141" custScaleY="3984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5B554-B393-4787-98BE-5C13CC65E861}" type="pres">
      <dgm:prSet presAssocID="{0AF9BB37-A07E-4E3F-BB19-3F29BB428955}" presName="negativeSpace" presStyleCnt="0"/>
      <dgm:spPr/>
    </dgm:pt>
    <dgm:pt modelId="{6845C0F3-A8BD-4100-A8BD-8793CC32DAEE}" type="pres">
      <dgm:prSet presAssocID="{0AF9BB37-A07E-4E3F-BB19-3F29BB428955}" presName="childText" presStyleLbl="conFgAcc1" presStyleIdx="0" presStyleCnt="9">
        <dgm:presLayoutVars>
          <dgm:bulletEnabled val="1"/>
        </dgm:presLayoutVars>
      </dgm:prSet>
      <dgm:spPr/>
    </dgm:pt>
    <dgm:pt modelId="{A5C5552D-3D9B-4E9E-BBB3-73B032A945D7}" type="pres">
      <dgm:prSet presAssocID="{748B9DA9-76AD-45E6-A37F-80FEE11C6357}" presName="spaceBetweenRectangles" presStyleCnt="0"/>
      <dgm:spPr/>
    </dgm:pt>
    <dgm:pt modelId="{EC5B6B32-6150-4CE7-860D-DAEBA59D5321}" type="pres">
      <dgm:prSet presAssocID="{AB7627BF-80BE-41B2-9A27-FACD20FC73B0}" presName="parentLin" presStyleCnt="0"/>
      <dgm:spPr/>
    </dgm:pt>
    <dgm:pt modelId="{D12DEA30-96D3-4ADA-AFCD-8AE9F7457117}" type="pres">
      <dgm:prSet presAssocID="{AB7627BF-80BE-41B2-9A27-FACD20FC73B0}" presName="parentLeftMargin" presStyleLbl="node1" presStyleIdx="0" presStyleCnt="9"/>
      <dgm:spPr/>
      <dgm:t>
        <a:bodyPr/>
        <a:lstStyle/>
        <a:p>
          <a:endParaRPr lang="ru-RU"/>
        </a:p>
      </dgm:t>
    </dgm:pt>
    <dgm:pt modelId="{FCB6536D-CCA9-44F3-9D38-ACF167913DC0}" type="pres">
      <dgm:prSet presAssocID="{AB7627BF-80BE-41B2-9A27-FACD20FC73B0}" presName="parentText" presStyleLbl="node1" presStyleIdx="1" presStyleCnt="9" custScaleX="120140" custScaleY="3491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DAC48E-7FA3-4211-819D-98481A1448D5}" type="pres">
      <dgm:prSet presAssocID="{AB7627BF-80BE-41B2-9A27-FACD20FC73B0}" presName="negativeSpace" presStyleCnt="0"/>
      <dgm:spPr/>
    </dgm:pt>
    <dgm:pt modelId="{18DBC4FE-9971-4E1C-A163-98EA3C216D1A}" type="pres">
      <dgm:prSet presAssocID="{AB7627BF-80BE-41B2-9A27-FACD20FC73B0}" presName="childText" presStyleLbl="conFgAcc1" presStyleIdx="1" presStyleCnt="9">
        <dgm:presLayoutVars>
          <dgm:bulletEnabled val="1"/>
        </dgm:presLayoutVars>
      </dgm:prSet>
      <dgm:spPr/>
    </dgm:pt>
    <dgm:pt modelId="{02C4788B-030A-43D3-92C5-934305ED36E3}" type="pres">
      <dgm:prSet presAssocID="{A73BA4DE-DD56-4E0A-8586-56A5CDCD55B9}" presName="spaceBetweenRectangles" presStyleCnt="0"/>
      <dgm:spPr/>
    </dgm:pt>
    <dgm:pt modelId="{C5439987-B502-4583-9E90-EDFD4553A115}" type="pres">
      <dgm:prSet presAssocID="{CE5F552C-5D17-49AC-9DD8-96D6A99B8A41}" presName="parentLin" presStyleCnt="0"/>
      <dgm:spPr/>
    </dgm:pt>
    <dgm:pt modelId="{B8986FFE-2DB6-44B5-AAEE-50137C64C93D}" type="pres">
      <dgm:prSet presAssocID="{CE5F552C-5D17-49AC-9DD8-96D6A99B8A41}" presName="parentLeftMargin" presStyleLbl="node1" presStyleIdx="1" presStyleCnt="9"/>
      <dgm:spPr/>
      <dgm:t>
        <a:bodyPr/>
        <a:lstStyle/>
        <a:p>
          <a:endParaRPr lang="ru-RU"/>
        </a:p>
      </dgm:t>
    </dgm:pt>
    <dgm:pt modelId="{CD055652-345E-4B18-82D8-4753ECA4A50F}" type="pres">
      <dgm:prSet presAssocID="{CE5F552C-5D17-49AC-9DD8-96D6A99B8A41}" presName="parentText" presStyleLbl="node1" presStyleIdx="2" presStyleCnt="9" custScaleX="120689" custScaleY="4941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40FDBA-F51B-4732-90FB-29570114CC83}" type="pres">
      <dgm:prSet presAssocID="{CE5F552C-5D17-49AC-9DD8-96D6A99B8A41}" presName="negativeSpace" presStyleCnt="0"/>
      <dgm:spPr/>
    </dgm:pt>
    <dgm:pt modelId="{C31F4BEC-9C71-4B3B-86D4-079912B98D4A}" type="pres">
      <dgm:prSet presAssocID="{CE5F552C-5D17-49AC-9DD8-96D6A99B8A41}" presName="childText" presStyleLbl="conFgAcc1" presStyleIdx="2" presStyleCnt="9">
        <dgm:presLayoutVars>
          <dgm:bulletEnabled val="1"/>
        </dgm:presLayoutVars>
      </dgm:prSet>
      <dgm:spPr/>
    </dgm:pt>
    <dgm:pt modelId="{56A61640-C759-43BE-92E6-6C6535AA5EEC}" type="pres">
      <dgm:prSet presAssocID="{228EB288-1919-4CA5-B2D7-6B699BD23652}" presName="spaceBetweenRectangles" presStyleCnt="0"/>
      <dgm:spPr/>
    </dgm:pt>
    <dgm:pt modelId="{79D5E941-D08B-436E-BDA3-7E0A6338122A}" type="pres">
      <dgm:prSet presAssocID="{80AFDCE6-26CF-48A6-8D24-339AAB800232}" presName="parentLin" presStyleCnt="0"/>
      <dgm:spPr/>
    </dgm:pt>
    <dgm:pt modelId="{2B103DDC-FE62-4CBD-9C47-98EE22E897C7}" type="pres">
      <dgm:prSet presAssocID="{80AFDCE6-26CF-48A6-8D24-339AAB800232}" presName="parentLeftMargin" presStyleLbl="node1" presStyleIdx="2" presStyleCnt="9"/>
      <dgm:spPr/>
      <dgm:t>
        <a:bodyPr/>
        <a:lstStyle/>
        <a:p>
          <a:endParaRPr lang="ru-RU"/>
        </a:p>
      </dgm:t>
    </dgm:pt>
    <dgm:pt modelId="{FB27695E-A9D4-45A0-8097-FE8AC733B0B6}" type="pres">
      <dgm:prSet presAssocID="{80AFDCE6-26CF-48A6-8D24-339AAB800232}" presName="parentText" presStyleLbl="node1" presStyleIdx="3" presStyleCnt="9" custScaleX="120689" custScaleY="3580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801A4B-6902-4350-A226-A25A35D17C0D}" type="pres">
      <dgm:prSet presAssocID="{80AFDCE6-26CF-48A6-8D24-339AAB800232}" presName="negativeSpace" presStyleCnt="0"/>
      <dgm:spPr/>
    </dgm:pt>
    <dgm:pt modelId="{D56AEA68-79A2-477A-8032-A15675D9B0A6}" type="pres">
      <dgm:prSet presAssocID="{80AFDCE6-26CF-48A6-8D24-339AAB800232}" presName="childText" presStyleLbl="conFgAcc1" presStyleIdx="3" presStyleCnt="9">
        <dgm:presLayoutVars>
          <dgm:bulletEnabled val="1"/>
        </dgm:presLayoutVars>
      </dgm:prSet>
      <dgm:spPr/>
    </dgm:pt>
    <dgm:pt modelId="{EF4098FA-1213-409F-A486-B0155754931E}" type="pres">
      <dgm:prSet presAssocID="{2BE4B15D-DDF3-4759-B18E-6A0D0A5C695F}" presName="spaceBetweenRectangles" presStyleCnt="0"/>
      <dgm:spPr/>
    </dgm:pt>
    <dgm:pt modelId="{09EA2FD4-783F-4A1F-8216-73C9B1F665C3}" type="pres">
      <dgm:prSet presAssocID="{B7781ABC-0674-4D6D-A963-B023BB67AB72}" presName="parentLin" presStyleCnt="0"/>
      <dgm:spPr/>
    </dgm:pt>
    <dgm:pt modelId="{25BBA548-4FF2-4A40-BDB9-01B8B15BDB11}" type="pres">
      <dgm:prSet presAssocID="{B7781ABC-0674-4D6D-A963-B023BB67AB72}" presName="parentLeftMargin" presStyleLbl="node1" presStyleIdx="3" presStyleCnt="9"/>
      <dgm:spPr/>
      <dgm:t>
        <a:bodyPr/>
        <a:lstStyle/>
        <a:p>
          <a:endParaRPr lang="ru-RU"/>
        </a:p>
      </dgm:t>
    </dgm:pt>
    <dgm:pt modelId="{673711F0-CE09-43EC-B805-DCE455B2DCF8}" type="pres">
      <dgm:prSet presAssocID="{B7781ABC-0674-4D6D-A963-B023BB67AB72}" presName="parentText" presStyleLbl="node1" presStyleIdx="4" presStyleCnt="9" custScaleX="120689" custScaleY="4380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D98264-7D2D-4E82-8299-1D9F2827C641}" type="pres">
      <dgm:prSet presAssocID="{B7781ABC-0674-4D6D-A963-B023BB67AB72}" presName="negativeSpace" presStyleCnt="0"/>
      <dgm:spPr/>
    </dgm:pt>
    <dgm:pt modelId="{982FC481-4D12-4B03-B219-9B9CA1FB629D}" type="pres">
      <dgm:prSet presAssocID="{B7781ABC-0674-4D6D-A963-B023BB67AB72}" presName="childText" presStyleLbl="conFgAcc1" presStyleIdx="4" presStyleCnt="9">
        <dgm:presLayoutVars>
          <dgm:bulletEnabled val="1"/>
        </dgm:presLayoutVars>
      </dgm:prSet>
      <dgm:spPr/>
    </dgm:pt>
    <dgm:pt modelId="{5F45C85D-D2CB-4CC1-8CCC-CE8B47233C9C}" type="pres">
      <dgm:prSet presAssocID="{E3DA361F-EE77-404F-9E8F-0D90A42188BB}" presName="spaceBetweenRectangles" presStyleCnt="0"/>
      <dgm:spPr/>
    </dgm:pt>
    <dgm:pt modelId="{3C6D3AC2-E303-4723-8D2B-CB1F8C531970}" type="pres">
      <dgm:prSet presAssocID="{41971327-8B80-4E6B-979B-48D179E3DB02}" presName="parentLin" presStyleCnt="0"/>
      <dgm:spPr/>
    </dgm:pt>
    <dgm:pt modelId="{A056BA05-2119-409A-BF1A-951A373E2645}" type="pres">
      <dgm:prSet presAssocID="{41971327-8B80-4E6B-979B-48D179E3DB02}" presName="parentLeftMargin" presStyleLbl="node1" presStyleIdx="4" presStyleCnt="9"/>
      <dgm:spPr/>
      <dgm:t>
        <a:bodyPr/>
        <a:lstStyle/>
        <a:p>
          <a:endParaRPr lang="ru-RU"/>
        </a:p>
      </dgm:t>
    </dgm:pt>
    <dgm:pt modelId="{55F8AF08-E092-4CF9-BD85-7FA431D807AD}" type="pres">
      <dgm:prSet presAssocID="{41971327-8B80-4E6B-979B-48D179E3DB02}" presName="parentText" presStyleLbl="node1" presStyleIdx="5" presStyleCnt="9" custScaleX="120683" custScaleY="2772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6F609-E5F8-436D-A347-D19DAAFE5847}" type="pres">
      <dgm:prSet presAssocID="{41971327-8B80-4E6B-979B-48D179E3DB02}" presName="negativeSpace" presStyleCnt="0"/>
      <dgm:spPr/>
    </dgm:pt>
    <dgm:pt modelId="{8148D62E-5E24-4D89-9927-D55F72191C80}" type="pres">
      <dgm:prSet presAssocID="{41971327-8B80-4E6B-979B-48D179E3DB02}" presName="childText" presStyleLbl="conFgAcc1" presStyleIdx="5" presStyleCnt="9">
        <dgm:presLayoutVars>
          <dgm:bulletEnabled val="1"/>
        </dgm:presLayoutVars>
      </dgm:prSet>
      <dgm:spPr/>
    </dgm:pt>
    <dgm:pt modelId="{67A6AF12-0820-4FCD-9B2F-67D7718528D9}" type="pres">
      <dgm:prSet presAssocID="{287FCCF1-68CE-4B4F-BA8A-C5A20ED8A07C}" presName="spaceBetweenRectangles" presStyleCnt="0"/>
      <dgm:spPr/>
    </dgm:pt>
    <dgm:pt modelId="{35D396C3-8DF0-4149-9AC9-C3EB4CF9CC3E}" type="pres">
      <dgm:prSet presAssocID="{AE411983-16A3-489A-BE36-BBDBF273170F}" presName="parentLin" presStyleCnt="0"/>
      <dgm:spPr/>
    </dgm:pt>
    <dgm:pt modelId="{93FA3F9F-60F1-4362-9EEE-B8297B7F19F7}" type="pres">
      <dgm:prSet presAssocID="{AE411983-16A3-489A-BE36-BBDBF273170F}" presName="parentLeftMargin" presStyleLbl="node1" presStyleIdx="5" presStyleCnt="9"/>
      <dgm:spPr/>
      <dgm:t>
        <a:bodyPr/>
        <a:lstStyle/>
        <a:p>
          <a:endParaRPr lang="ru-RU"/>
        </a:p>
      </dgm:t>
    </dgm:pt>
    <dgm:pt modelId="{0D7FB88B-3C5E-459D-82E9-79D0320BDA14}" type="pres">
      <dgm:prSet presAssocID="{AE411983-16A3-489A-BE36-BBDBF273170F}" presName="parentText" presStyleLbl="node1" presStyleIdx="6" presStyleCnt="9" custScaleX="121624" custScaleY="287449" custLinFactNeighborX="-12077" custLinFactNeighborY="-4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3170C-96F3-46E3-B86B-CCB96DDB8161}" type="pres">
      <dgm:prSet presAssocID="{AE411983-16A3-489A-BE36-BBDBF273170F}" presName="negativeSpace" presStyleCnt="0"/>
      <dgm:spPr/>
    </dgm:pt>
    <dgm:pt modelId="{099CDE83-0366-4C8A-A70D-28AFD16D164F}" type="pres">
      <dgm:prSet presAssocID="{AE411983-16A3-489A-BE36-BBDBF273170F}" presName="childText" presStyleLbl="conFgAcc1" presStyleIdx="6" presStyleCnt="9">
        <dgm:presLayoutVars>
          <dgm:bulletEnabled val="1"/>
        </dgm:presLayoutVars>
      </dgm:prSet>
      <dgm:spPr/>
    </dgm:pt>
    <dgm:pt modelId="{167EB5AD-CC04-4CE6-ACC8-C9FDEE2B3673}" type="pres">
      <dgm:prSet presAssocID="{209427A4-32D4-45BF-B6EF-1819EB4241B4}" presName="spaceBetweenRectangles" presStyleCnt="0"/>
      <dgm:spPr/>
    </dgm:pt>
    <dgm:pt modelId="{16133495-126D-4D24-81E5-D39D89DD2032}" type="pres">
      <dgm:prSet presAssocID="{D8192941-899F-4F29-B5AD-0ED388437777}" presName="parentLin" presStyleCnt="0"/>
      <dgm:spPr/>
    </dgm:pt>
    <dgm:pt modelId="{C8954668-84B8-4BC3-8731-66ED52EC21B9}" type="pres">
      <dgm:prSet presAssocID="{D8192941-899F-4F29-B5AD-0ED388437777}" presName="parentLeftMargin" presStyleLbl="node1" presStyleIdx="6" presStyleCnt="9"/>
      <dgm:spPr/>
      <dgm:t>
        <a:bodyPr/>
        <a:lstStyle/>
        <a:p>
          <a:endParaRPr lang="ru-RU"/>
        </a:p>
      </dgm:t>
    </dgm:pt>
    <dgm:pt modelId="{F576F783-31A3-47AA-B79E-E15910A4DE21}" type="pres">
      <dgm:prSet presAssocID="{D8192941-899F-4F29-B5AD-0ED388437777}" presName="parentText" presStyleLbl="node1" presStyleIdx="7" presStyleCnt="9" custScaleX="120572" custScaleY="269794" custLinFactNeighborX="3924" custLinFactNeighborY="75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BBCD9A-967D-4241-A918-2D0AC22F450A}" type="pres">
      <dgm:prSet presAssocID="{D8192941-899F-4F29-B5AD-0ED388437777}" presName="negativeSpace" presStyleCnt="0"/>
      <dgm:spPr/>
    </dgm:pt>
    <dgm:pt modelId="{6AC5AD48-A445-49F7-BF0E-CBF027887391}" type="pres">
      <dgm:prSet presAssocID="{D8192941-899F-4F29-B5AD-0ED388437777}" presName="childText" presStyleLbl="conFgAcc1" presStyleIdx="7" presStyleCnt="9" custLinFactNeighborX="1204" custLinFactNeighborY="-66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014F6D-A7B2-4F56-A5E5-8F91A636FB5F}" type="pres">
      <dgm:prSet presAssocID="{B5D1ACCF-065C-44D7-8462-930CD6B24970}" presName="spaceBetweenRectangles" presStyleCnt="0"/>
      <dgm:spPr/>
    </dgm:pt>
    <dgm:pt modelId="{0DCDEA07-27E4-4DAE-87B7-B847ECE45F41}" type="pres">
      <dgm:prSet presAssocID="{945EF00B-C5C3-4F92-B3EA-FB0A4491D1D7}" presName="parentLin" presStyleCnt="0"/>
      <dgm:spPr/>
    </dgm:pt>
    <dgm:pt modelId="{BD66E86B-CAEE-49EB-93FF-C9CC429DA40F}" type="pres">
      <dgm:prSet presAssocID="{945EF00B-C5C3-4F92-B3EA-FB0A4491D1D7}" presName="parentLeftMargin" presStyleLbl="node1" presStyleIdx="7" presStyleCnt="9"/>
      <dgm:spPr/>
      <dgm:t>
        <a:bodyPr/>
        <a:lstStyle/>
        <a:p>
          <a:endParaRPr lang="ru-RU"/>
        </a:p>
      </dgm:t>
    </dgm:pt>
    <dgm:pt modelId="{D5C241B5-B09F-4F5B-92BB-E4D57931E023}" type="pres">
      <dgm:prSet presAssocID="{945EF00B-C5C3-4F92-B3EA-FB0A4491D1D7}" presName="parentText" presStyleLbl="node1" presStyleIdx="8" presStyleCnt="9" custScaleX="120819" custScaleY="3621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D9156E-30D9-4EEA-AD61-70B123BB7E49}" type="pres">
      <dgm:prSet presAssocID="{945EF00B-C5C3-4F92-B3EA-FB0A4491D1D7}" presName="negativeSpace" presStyleCnt="0"/>
      <dgm:spPr/>
    </dgm:pt>
    <dgm:pt modelId="{70D8031C-D044-465F-828E-678B4E16A389}" type="pres">
      <dgm:prSet presAssocID="{945EF00B-C5C3-4F92-B3EA-FB0A4491D1D7}" presName="childText" presStyleLbl="conFgAcc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ECFE26-64CA-47DC-9AB2-475FFB82E740}" srcId="{E2AB3D28-D20D-447A-B7BF-1CBC0B94318A}" destId="{945EF00B-C5C3-4F92-B3EA-FB0A4491D1D7}" srcOrd="8" destOrd="0" parTransId="{3094A4B1-034B-4667-AC5F-592C71D89496}" sibTransId="{58FB2B97-8682-40EF-BE25-B259B613D07D}"/>
    <dgm:cxn modelId="{48119003-E0E2-4708-A62E-38D82EF68EF4}" srcId="{E2AB3D28-D20D-447A-B7BF-1CBC0B94318A}" destId="{AB7627BF-80BE-41B2-9A27-FACD20FC73B0}" srcOrd="1" destOrd="0" parTransId="{941E6DEE-1BC7-4DEC-AB5F-36E2930306F8}" sibTransId="{A73BA4DE-DD56-4E0A-8586-56A5CDCD55B9}"/>
    <dgm:cxn modelId="{4AD3CBE4-EF8B-4CC6-8FCC-341B55998EF7}" type="presOf" srcId="{0AF9BB37-A07E-4E3F-BB19-3F29BB428955}" destId="{E3DF0CC6-FAF2-42AE-BF90-5C71A3EA1899}" srcOrd="1" destOrd="0" presId="urn:microsoft.com/office/officeart/2005/8/layout/list1"/>
    <dgm:cxn modelId="{ECE3D968-A50D-4F7A-91EC-35C7BB6E9FAB}" type="presOf" srcId="{0AF9BB37-A07E-4E3F-BB19-3F29BB428955}" destId="{08A9C8DE-807A-4A69-8E68-B29654C27CFB}" srcOrd="0" destOrd="0" presId="urn:microsoft.com/office/officeart/2005/8/layout/list1"/>
    <dgm:cxn modelId="{3B386255-E23F-463C-9CC4-0F826A9B5DCB}" type="presOf" srcId="{B7781ABC-0674-4D6D-A963-B023BB67AB72}" destId="{673711F0-CE09-43EC-B805-DCE455B2DCF8}" srcOrd="1" destOrd="0" presId="urn:microsoft.com/office/officeart/2005/8/layout/list1"/>
    <dgm:cxn modelId="{6F829ACD-676C-4714-AB76-99C1331819FA}" type="presOf" srcId="{41971327-8B80-4E6B-979B-48D179E3DB02}" destId="{55F8AF08-E092-4CF9-BD85-7FA431D807AD}" srcOrd="1" destOrd="0" presId="urn:microsoft.com/office/officeart/2005/8/layout/list1"/>
    <dgm:cxn modelId="{90DBCB72-2A66-498D-B8BA-DE82C1B7B05A}" srcId="{E2AB3D28-D20D-447A-B7BF-1CBC0B94318A}" destId="{0AF9BB37-A07E-4E3F-BB19-3F29BB428955}" srcOrd="0" destOrd="0" parTransId="{3000EAF6-5FC3-4A15-9D50-B5E1F57680E7}" sibTransId="{748B9DA9-76AD-45E6-A37F-80FEE11C6357}"/>
    <dgm:cxn modelId="{FC39B3F4-E307-40F4-9C1B-F6B14D63215D}" type="presOf" srcId="{945EF00B-C5C3-4F92-B3EA-FB0A4491D1D7}" destId="{D5C241B5-B09F-4F5B-92BB-E4D57931E023}" srcOrd="1" destOrd="0" presId="urn:microsoft.com/office/officeart/2005/8/layout/list1"/>
    <dgm:cxn modelId="{E634B4AF-CA91-4351-A3CA-3FFFB5054D12}" srcId="{E2AB3D28-D20D-447A-B7BF-1CBC0B94318A}" destId="{80AFDCE6-26CF-48A6-8D24-339AAB800232}" srcOrd="3" destOrd="0" parTransId="{8E9FA4D1-0C14-40F0-A8CB-248C1C0C2727}" sibTransId="{2BE4B15D-DDF3-4759-B18E-6A0D0A5C695F}"/>
    <dgm:cxn modelId="{AA426B65-175D-47D9-8912-D3218DF4D644}" type="presOf" srcId="{41971327-8B80-4E6B-979B-48D179E3DB02}" destId="{A056BA05-2119-409A-BF1A-951A373E2645}" srcOrd="0" destOrd="0" presId="urn:microsoft.com/office/officeart/2005/8/layout/list1"/>
    <dgm:cxn modelId="{72C9C68A-931C-4282-98F0-BF2BED9523AF}" type="presOf" srcId="{36164837-B4BA-45B0-B787-FE7370764C72}" destId="{6AC5AD48-A445-49F7-BF0E-CBF027887391}" srcOrd="0" destOrd="0" presId="urn:microsoft.com/office/officeart/2005/8/layout/list1"/>
    <dgm:cxn modelId="{4BB953FD-07BC-4BFB-B262-6FC5F2D5C2ED}" type="presOf" srcId="{D8192941-899F-4F29-B5AD-0ED388437777}" destId="{F576F783-31A3-47AA-B79E-E15910A4DE21}" srcOrd="1" destOrd="0" presId="urn:microsoft.com/office/officeart/2005/8/layout/list1"/>
    <dgm:cxn modelId="{D3A77D90-FACC-4215-806D-FA007AE4CB16}" type="presOf" srcId="{AB7627BF-80BE-41B2-9A27-FACD20FC73B0}" destId="{FCB6536D-CCA9-44F3-9D38-ACF167913DC0}" srcOrd="1" destOrd="0" presId="urn:microsoft.com/office/officeart/2005/8/layout/list1"/>
    <dgm:cxn modelId="{E4B28BB0-5960-432D-9AF5-C88005BB4A8B}" type="presOf" srcId="{B7781ABC-0674-4D6D-A963-B023BB67AB72}" destId="{25BBA548-4FF2-4A40-BDB9-01B8B15BDB11}" srcOrd="0" destOrd="0" presId="urn:microsoft.com/office/officeart/2005/8/layout/list1"/>
    <dgm:cxn modelId="{FFFAD7DB-E004-42BB-B1D7-81A2AFC9F2CD}" type="presOf" srcId="{80AFDCE6-26CF-48A6-8D24-339AAB800232}" destId="{FB27695E-A9D4-45A0-8097-FE8AC733B0B6}" srcOrd="1" destOrd="0" presId="urn:microsoft.com/office/officeart/2005/8/layout/list1"/>
    <dgm:cxn modelId="{5BB7906B-B49B-4510-AC26-CF734F12386F}" type="presOf" srcId="{945EF00B-C5C3-4F92-B3EA-FB0A4491D1D7}" destId="{BD66E86B-CAEE-49EB-93FF-C9CC429DA40F}" srcOrd="0" destOrd="0" presId="urn:microsoft.com/office/officeart/2005/8/layout/list1"/>
    <dgm:cxn modelId="{AFB52176-7F59-48AD-8343-9842F2AAA069}" srcId="{E2AB3D28-D20D-447A-B7BF-1CBC0B94318A}" destId="{D8192941-899F-4F29-B5AD-0ED388437777}" srcOrd="7" destOrd="0" parTransId="{BE8F4315-2E68-434D-BEDD-DEDBEF0C889E}" sibTransId="{B5D1ACCF-065C-44D7-8462-930CD6B24970}"/>
    <dgm:cxn modelId="{A00294D0-A89A-444E-929E-0A6860028B44}" srcId="{E2AB3D28-D20D-447A-B7BF-1CBC0B94318A}" destId="{AE411983-16A3-489A-BE36-BBDBF273170F}" srcOrd="6" destOrd="0" parTransId="{FDD902DF-9EB6-47CB-A0E8-DE2C28B57A8C}" sibTransId="{209427A4-32D4-45BF-B6EF-1819EB4241B4}"/>
    <dgm:cxn modelId="{F9554B34-065D-4EFA-BF87-855EE2E15E8B}" srcId="{E2AB3D28-D20D-447A-B7BF-1CBC0B94318A}" destId="{B7781ABC-0674-4D6D-A963-B023BB67AB72}" srcOrd="4" destOrd="0" parTransId="{17CB2ADD-81C4-487C-9665-30994A16576F}" sibTransId="{E3DA361F-EE77-404F-9E8F-0D90A42188BB}"/>
    <dgm:cxn modelId="{07632CD0-C34E-40A3-BF4B-6868633D1A5F}" type="presOf" srcId="{CE5F552C-5D17-49AC-9DD8-96D6A99B8A41}" destId="{B8986FFE-2DB6-44B5-AAEE-50137C64C93D}" srcOrd="0" destOrd="0" presId="urn:microsoft.com/office/officeart/2005/8/layout/list1"/>
    <dgm:cxn modelId="{B81D7402-4ED5-41A0-8C7D-BFA416395465}" type="presOf" srcId="{84026F70-EB6C-4985-BF55-0B09E263AF49}" destId="{70D8031C-D044-465F-828E-678B4E16A389}" srcOrd="0" destOrd="0" presId="urn:microsoft.com/office/officeart/2005/8/layout/list1"/>
    <dgm:cxn modelId="{F9111622-EEB3-4A80-9CD6-C6C46E0ED2EB}" type="presOf" srcId="{AE411983-16A3-489A-BE36-BBDBF273170F}" destId="{93FA3F9F-60F1-4362-9EEE-B8297B7F19F7}" srcOrd="0" destOrd="0" presId="urn:microsoft.com/office/officeart/2005/8/layout/list1"/>
    <dgm:cxn modelId="{A80A664D-3493-426D-BA91-FA836532CC15}" type="presOf" srcId="{80AFDCE6-26CF-48A6-8D24-339AAB800232}" destId="{2B103DDC-FE62-4CBD-9C47-98EE22E897C7}" srcOrd="0" destOrd="0" presId="urn:microsoft.com/office/officeart/2005/8/layout/list1"/>
    <dgm:cxn modelId="{5C30B5FE-7F47-4617-8FEF-943C31694460}" type="presOf" srcId="{AE411983-16A3-489A-BE36-BBDBF273170F}" destId="{0D7FB88B-3C5E-459D-82E9-79D0320BDA14}" srcOrd="1" destOrd="0" presId="urn:microsoft.com/office/officeart/2005/8/layout/list1"/>
    <dgm:cxn modelId="{D8596D70-E3BE-4FCE-889D-A26B3D589B32}" type="presOf" srcId="{AB7627BF-80BE-41B2-9A27-FACD20FC73B0}" destId="{D12DEA30-96D3-4ADA-AFCD-8AE9F7457117}" srcOrd="0" destOrd="0" presId="urn:microsoft.com/office/officeart/2005/8/layout/list1"/>
    <dgm:cxn modelId="{7B664EB4-9F2F-4D04-AA16-ACF0F83F547F}" srcId="{D8192941-899F-4F29-B5AD-0ED388437777}" destId="{36164837-B4BA-45B0-B787-FE7370764C72}" srcOrd="0" destOrd="0" parTransId="{4F77B82E-5720-4749-928D-E58CB82208CF}" sibTransId="{31D4629F-BDF7-43FB-B3DF-A4B461C761A9}"/>
    <dgm:cxn modelId="{CCD1A2A9-8EDD-47ED-B2CC-3F4D332E9462}" type="presOf" srcId="{D8192941-899F-4F29-B5AD-0ED388437777}" destId="{C8954668-84B8-4BC3-8731-66ED52EC21B9}" srcOrd="0" destOrd="0" presId="urn:microsoft.com/office/officeart/2005/8/layout/list1"/>
    <dgm:cxn modelId="{CE68AF35-C28C-4CA8-8922-25CADA34DD8F}" type="presOf" srcId="{E2AB3D28-D20D-447A-B7BF-1CBC0B94318A}" destId="{D732421B-FE3C-4C81-9674-54E02AFE92B8}" srcOrd="0" destOrd="0" presId="urn:microsoft.com/office/officeart/2005/8/layout/list1"/>
    <dgm:cxn modelId="{D43F32ED-A6A3-44E6-A644-D96FF239FBBC}" type="presOf" srcId="{CE5F552C-5D17-49AC-9DD8-96D6A99B8A41}" destId="{CD055652-345E-4B18-82D8-4753ECA4A50F}" srcOrd="1" destOrd="0" presId="urn:microsoft.com/office/officeart/2005/8/layout/list1"/>
    <dgm:cxn modelId="{DAF7CDAB-300A-452E-B558-9BC94C5A762C}" srcId="{E2AB3D28-D20D-447A-B7BF-1CBC0B94318A}" destId="{41971327-8B80-4E6B-979B-48D179E3DB02}" srcOrd="5" destOrd="0" parTransId="{4C71F32D-A7BF-45CE-940B-D1BCF01D0E0E}" sibTransId="{287FCCF1-68CE-4B4F-BA8A-C5A20ED8A07C}"/>
    <dgm:cxn modelId="{94B94E78-37A5-4DED-9851-661008583634}" srcId="{E2AB3D28-D20D-447A-B7BF-1CBC0B94318A}" destId="{CE5F552C-5D17-49AC-9DD8-96D6A99B8A41}" srcOrd="2" destOrd="0" parTransId="{917B53A8-CA22-47F4-9C79-EAE4F99B02F0}" sibTransId="{228EB288-1919-4CA5-B2D7-6B699BD23652}"/>
    <dgm:cxn modelId="{9EC210E8-8AEE-48D6-B195-1EC9C3B52FB1}" srcId="{945EF00B-C5C3-4F92-B3EA-FB0A4491D1D7}" destId="{84026F70-EB6C-4985-BF55-0B09E263AF49}" srcOrd="0" destOrd="0" parTransId="{BE9BA33D-1377-40AE-8C0D-C2E44EE99E5A}" sibTransId="{ADFDD2BB-6740-45CB-A483-078DD72D69BD}"/>
    <dgm:cxn modelId="{A402FAE7-840F-44B1-8A14-75831829295A}" type="presParOf" srcId="{D732421B-FE3C-4C81-9674-54E02AFE92B8}" destId="{57A8CF00-FE6C-48F5-9666-07F5ED3D4EE0}" srcOrd="0" destOrd="0" presId="urn:microsoft.com/office/officeart/2005/8/layout/list1"/>
    <dgm:cxn modelId="{5A5CB8D5-649C-4E4C-B74E-D88CCC1D5CEB}" type="presParOf" srcId="{57A8CF00-FE6C-48F5-9666-07F5ED3D4EE0}" destId="{08A9C8DE-807A-4A69-8E68-B29654C27CFB}" srcOrd="0" destOrd="0" presId="urn:microsoft.com/office/officeart/2005/8/layout/list1"/>
    <dgm:cxn modelId="{1E69F6AA-D508-4092-8FD8-43E4AE2B6461}" type="presParOf" srcId="{57A8CF00-FE6C-48F5-9666-07F5ED3D4EE0}" destId="{E3DF0CC6-FAF2-42AE-BF90-5C71A3EA1899}" srcOrd="1" destOrd="0" presId="urn:microsoft.com/office/officeart/2005/8/layout/list1"/>
    <dgm:cxn modelId="{675432F5-F02F-4BA2-A18D-03804DACCC7B}" type="presParOf" srcId="{D732421B-FE3C-4C81-9674-54E02AFE92B8}" destId="{4C65B554-B393-4787-98BE-5C13CC65E861}" srcOrd="1" destOrd="0" presId="urn:microsoft.com/office/officeart/2005/8/layout/list1"/>
    <dgm:cxn modelId="{5EF3DD29-D5C3-457F-82EC-91429578C146}" type="presParOf" srcId="{D732421B-FE3C-4C81-9674-54E02AFE92B8}" destId="{6845C0F3-A8BD-4100-A8BD-8793CC32DAEE}" srcOrd="2" destOrd="0" presId="urn:microsoft.com/office/officeart/2005/8/layout/list1"/>
    <dgm:cxn modelId="{52498B70-C66A-448D-8EBD-9F7FB22D138D}" type="presParOf" srcId="{D732421B-FE3C-4C81-9674-54E02AFE92B8}" destId="{A5C5552D-3D9B-4E9E-BBB3-73B032A945D7}" srcOrd="3" destOrd="0" presId="urn:microsoft.com/office/officeart/2005/8/layout/list1"/>
    <dgm:cxn modelId="{0E2E3B78-88EF-48AC-A072-2CA4132C23F0}" type="presParOf" srcId="{D732421B-FE3C-4C81-9674-54E02AFE92B8}" destId="{EC5B6B32-6150-4CE7-860D-DAEBA59D5321}" srcOrd="4" destOrd="0" presId="urn:microsoft.com/office/officeart/2005/8/layout/list1"/>
    <dgm:cxn modelId="{C094F973-7097-469F-A553-88FD856A2040}" type="presParOf" srcId="{EC5B6B32-6150-4CE7-860D-DAEBA59D5321}" destId="{D12DEA30-96D3-4ADA-AFCD-8AE9F7457117}" srcOrd="0" destOrd="0" presId="urn:microsoft.com/office/officeart/2005/8/layout/list1"/>
    <dgm:cxn modelId="{5AAE4A68-3902-4CD4-AB52-DB74245CABE0}" type="presParOf" srcId="{EC5B6B32-6150-4CE7-860D-DAEBA59D5321}" destId="{FCB6536D-CCA9-44F3-9D38-ACF167913DC0}" srcOrd="1" destOrd="0" presId="urn:microsoft.com/office/officeart/2005/8/layout/list1"/>
    <dgm:cxn modelId="{1E13A276-D4C4-4DE2-B553-ABF4D7592D4B}" type="presParOf" srcId="{D732421B-FE3C-4C81-9674-54E02AFE92B8}" destId="{32DAC48E-7FA3-4211-819D-98481A1448D5}" srcOrd="5" destOrd="0" presId="urn:microsoft.com/office/officeart/2005/8/layout/list1"/>
    <dgm:cxn modelId="{881EA74F-629D-48D3-A104-0BDDE889AB7D}" type="presParOf" srcId="{D732421B-FE3C-4C81-9674-54E02AFE92B8}" destId="{18DBC4FE-9971-4E1C-A163-98EA3C216D1A}" srcOrd="6" destOrd="0" presId="urn:microsoft.com/office/officeart/2005/8/layout/list1"/>
    <dgm:cxn modelId="{01B91A76-BD80-4B30-B683-9E75B390806D}" type="presParOf" srcId="{D732421B-FE3C-4C81-9674-54E02AFE92B8}" destId="{02C4788B-030A-43D3-92C5-934305ED36E3}" srcOrd="7" destOrd="0" presId="urn:microsoft.com/office/officeart/2005/8/layout/list1"/>
    <dgm:cxn modelId="{741FBDEC-A2F2-4DE1-8B2C-17CDF65B8DBA}" type="presParOf" srcId="{D732421B-FE3C-4C81-9674-54E02AFE92B8}" destId="{C5439987-B502-4583-9E90-EDFD4553A115}" srcOrd="8" destOrd="0" presId="urn:microsoft.com/office/officeart/2005/8/layout/list1"/>
    <dgm:cxn modelId="{BCD9B513-1C67-46DA-89A1-02EF12477BC0}" type="presParOf" srcId="{C5439987-B502-4583-9E90-EDFD4553A115}" destId="{B8986FFE-2DB6-44B5-AAEE-50137C64C93D}" srcOrd="0" destOrd="0" presId="urn:microsoft.com/office/officeart/2005/8/layout/list1"/>
    <dgm:cxn modelId="{D766904A-48C1-4327-98FE-8AC850929481}" type="presParOf" srcId="{C5439987-B502-4583-9E90-EDFD4553A115}" destId="{CD055652-345E-4B18-82D8-4753ECA4A50F}" srcOrd="1" destOrd="0" presId="urn:microsoft.com/office/officeart/2005/8/layout/list1"/>
    <dgm:cxn modelId="{273B9974-48A9-4B7E-9BE7-CFCF7253404F}" type="presParOf" srcId="{D732421B-FE3C-4C81-9674-54E02AFE92B8}" destId="{CF40FDBA-F51B-4732-90FB-29570114CC83}" srcOrd="9" destOrd="0" presId="urn:microsoft.com/office/officeart/2005/8/layout/list1"/>
    <dgm:cxn modelId="{7E63A0B9-04CA-44F2-81BC-E68466AA2CFE}" type="presParOf" srcId="{D732421B-FE3C-4C81-9674-54E02AFE92B8}" destId="{C31F4BEC-9C71-4B3B-86D4-079912B98D4A}" srcOrd="10" destOrd="0" presId="urn:microsoft.com/office/officeart/2005/8/layout/list1"/>
    <dgm:cxn modelId="{BB8F40DA-F29A-41A2-B41A-048D45D51528}" type="presParOf" srcId="{D732421B-FE3C-4C81-9674-54E02AFE92B8}" destId="{56A61640-C759-43BE-92E6-6C6535AA5EEC}" srcOrd="11" destOrd="0" presId="urn:microsoft.com/office/officeart/2005/8/layout/list1"/>
    <dgm:cxn modelId="{9B58DE4A-7B88-4BB1-A40C-8BDDD8566453}" type="presParOf" srcId="{D732421B-FE3C-4C81-9674-54E02AFE92B8}" destId="{79D5E941-D08B-436E-BDA3-7E0A6338122A}" srcOrd="12" destOrd="0" presId="urn:microsoft.com/office/officeart/2005/8/layout/list1"/>
    <dgm:cxn modelId="{4931D210-D18B-4A1B-A22D-5CAF3C8B7DBC}" type="presParOf" srcId="{79D5E941-D08B-436E-BDA3-7E0A6338122A}" destId="{2B103DDC-FE62-4CBD-9C47-98EE22E897C7}" srcOrd="0" destOrd="0" presId="urn:microsoft.com/office/officeart/2005/8/layout/list1"/>
    <dgm:cxn modelId="{A10A9217-3518-46E0-9EAF-2EE1D3D2353E}" type="presParOf" srcId="{79D5E941-D08B-436E-BDA3-7E0A6338122A}" destId="{FB27695E-A9D4-45A0-8097-FE8AC733B0B6}" srcOrd="1" destOrd="0" presId="urn:microsoft.com/office/officeart/2005/8/layout/list1"/>
    <dgm:cxn modelId="{AC008045-FDC8-4C82-BC47-78A52EA77476}" type="presParOf" srcId="{D732421B-FE3C-4C81-9674-54E02AFE92B8}" destId="{83801A4B-6902-4350-A226-A25A35D17C0D}" srcOrd="13" destOrd="0" presId="urn:microsoft.com/office/officeart/2005/8/layout/list1"/>
    <dgm:cxn modelId="{C7DFFD87-11F2-4909-9DA0-B63639501C09}" type="presParOf" srcId="{D732421B-FE3C-4C81-9674-54E02AFE92B8}" destId="{D56AEA68-79A2-477A-8032-A15675D9B0A6}" srcOrd="14" destOrd="0" presId="urn:microsoft.com/office/officeart/2005/8/layout/list1"/>
    <dgm:cxn modelId="{B5B0AEAC-69DF-4BAC-BD14-881F63A35950}" type="presParOf" srcId="{D732421B-FE3C-4C81-9674-54E02AFE92B8}" destId="{EF4098FA-1213-409F-A486-B0155754931E}" srcOrd="15" destOrd="0" presId="urn:microsoft.com/office/officeart/2005/8/layout/list1"/>
    <dgm:cxn modelId="{AD70A3AF-8DF6-4165-B772-DB0049165284}" type="presParOf" srcId="{D732421B-FE3C-4C81-9674-54E02AFE92B8}" destId="{09EA2FD4-783F-4A1F-8216-73C9B1F665C3}" srcOrd="16" destOrd="0" presId="urn:microsoft.com/office/officeart/2005/8/layout/list1"/>
    <dgm:cxn modelId="{B07D2E19-245D-4F5A-887E-10185F24D9BB}" type="presParOf" srcId="{09EA2FD4-783F-4A1F-8216-73C9B1F665C3}" destId="{25BBA548-4FF2-4A40-BDB9-01B8B15BDB11}" srcOrd="0" destOrd="0" presId="urn:microsoft.com/office/officeart/2005/8/layout/list1"/>
    <dgm:cxn modelId="{A561F878-A3D4-4F28-88F3-DAA1CFBB544B}" type="presParOf" srcId="{09EA2FD4-783F-4A1F-8216-73C9B1F665C3}" destId="{673711F0-CE09-43EC-B805-DCE455B2DCF8}" srcOrd="1" destOrd="0" presId="urn:microsoft.com/office/officeart/2005/8/layout/list1"/>
    <dgm:cxn modelId="{BF379F08-F9B4-4ED9-BF6E-13ADBF022C81}" type="presParOf" srcId="{D732421B-FE3C-4C81-9674-54E02AFE92B8}" destId="{28D98264-7D2D-4E82-8299-1D9F2827C641}" srcOrd="17" destOrd="0" presId="urn:microsoft.com/office/officeart/2005/8/layout/list1"/>
    <dgm:cxn modelId="{AA969D23-4906-4B3C-BA01-1A45BD5799BC}" type="presParOf" srcId="{D732421B-FE3C-4C81-9674-54E02AFE92B8}" destId="{982FC481-4D12-4B03-B219-9B9CA1FB629D}" srcOrd="18" destOrd="0" presId="urn:microsoft.com/office/officeart/2005/8/layout/list1"/>
    <dgm:cxn modelId="{87CEDB3E-E5B4-4ECD-BD1E-D1294725923F}" type="presParOf" srcId="{D732421B-FE3C-4C81-9674-54E02AFE92B8}" destId="{5F45C85D-D2CB-4CC1-8CCC-CE8B47233C9C}" srcOrd="19" destOrd="0" presId="urn:microsoft.com/office/officeart/2005/8/layout/list1"/>
    <dgm:cxn modelId="{07FD082B-8B45-4148-A5A6-9AC7AB6B6F60}" type="presParOf" srcId="{D732421B-FE3C-4C81-9674-54E02AFE92B8}" destId="{3C6D3AC2-E303-4723-8D2B-CB1F8C531970}" srcOrd="20" destOrd="0" presId="urn:microsoft.com/office/officeart/2005/8/layout/list1"/>
    <dgm:cxn modelId="{BC291179-1B00-4954-8695-0D3C431A5054}" type="presParOf" srcId="{3C6D3AC2-E303-4723-8D2B-CB1F8C531970}" destId="{A056BA05-2119-409A-BF1A-951A373E2645}" srcOrd="0" destOrd="0" presId="urn:microsoft.com/office/officeart/2005/8/layout/list1"/>
    <dgm:cxn modelId="{8D731EC2-8350-4E5D-91AD-5752E9845559}" type="presParOf" srcId="{3C6D3AC2-E303-4723-8D2B-CB1F8C531970}" destId="{55F8AF08-E092-4CF9-BD85-7FA431D807AD}" srcOrd="1" destOrd="0" presId="urn:microsoft.com/office/officeart/2005/8/layout/list1"/>
    <dgm:cxn modelId="{5D642B91-C224-4EEC-8332-4C2A754F243A}" type="presParOf" srcId="{D732421B-FE3C-4C81-9674-54E02AFE92B8}" destId="{3A56F609-E5F8-436D-A347-D19DAAFE5847}" srcOrd="21" destOrd="0" presId="urn:microsoft.com/office/officeart/2005/8/layout/list1"/>
    <dgm:cxn modelId="{2362686D-2BBD-4300-A704-F3EC8661282D}" type="presParOf" srcId="{D732421B-FE3C-4C81-9674-54E02AFE92B8}" destId="{8148D62E-5E24-4D89-9927-D55F72191C80}" srcOrd="22" destOrd="0" presId="urn:microsoft.com/office/officeart/2005/8/layout/list1"/>
    <dgm:cxn modelId="{A9008702-AFCD-4A13-A30A-D7A2678294C8}" type="presParOf" srcId="{D732421B-FE3C-4C81-9674-54E02AFE92B8}" destId="{67A6AF12-0820-4FCD-9B2F-67D7718528D9}" srcOrd="23" destOrd="0" presId="urn:microsoft.com/office/officeart/2005/8/layout/list1"/>
    <dgm:cxn modelId="{D19B8049-D413-4049-A793-72EBE7E8D53F}" type="presParOf" srcId="{D732421B-FE3C-4C81-9674-54E02AFE92B8}" destId="{35D396C3-8DF0-4149-9AC9-C3EB4CF9CC3E}" srcOrd="24" destOrd="0" presId="urn:microsoft.com/office/officeart/2005/8/layout/list1"/>
    <dgm:cxn modelId="{6D0CDFD3-E12E-40C8-920E-EECF14C9F1DD}" type="presParOf" srcId="{35D396C3-8DF0-4149-9AC9-C3EB4CF9CC3E}" destId="{93FA3F9F-60F1-4362-9EEE-B8297B7F19F7}" srcOrd="0" destOrd="0" presId="urn:microsoft.com/office/officeart/2005/8/layout/list1"/>
    <dgm:cxn modelId="{2CDDAE11-E047-414B-B07F-1A737706E44F}" type="presParOf" srcId="{35D396C3-8DF0-4149-9AC9-C3EB4CF9CC3E}" destId="{0D7FB88B-3C5E-459D-82E9-79D0320BDA14}" srcOrd="1" destOrd="0" presId="urn:microsoft.com/office/officeart/2005/8/layout/list1"/>
    <dgm:cxn modelId="{7C93C750-CC25-4264-B66E-B063A27EB578}" type="presParOf" srcId="{D732421B-FE3C-4C81-9674-54E02AFE92B8}" destId="{8253170C-96F3-46E3-B86B-CCB96DDB8161}" srcOrd="25" destOrd="0" presId="urn:microsoft.com/office/officeart/2005/8/layout/list1"/>
    <dgm:cxn modelId="{350A398C-D0B4-41EA-BB19-EC09793B5D70}" type="presParOf" srcId="{D732421B-FE3C-4C81-9674-54E02AFE92B8}" destId="{099CDE83-0366-4C8A-A70D-28AFD16D164F}" srcOrd="26" destOrd="0" presId="urn:microsoft.com/office/officeart/2005/8/layout/list1"/>
    <dgm:cxn modelId="{458688A5-0E64-4F80-B8CE-02BD0018D89E}" type="presParOf" srcId="{D732421B-FE3C-4C81-9674-54E02AFE92B8}" destId="{167EB5AD-CC04-4CE6-ACC8-C9FDEE2B3673}" srcOrd="27" destOrd="0" presId="urn:microsoft.com/office/officeart/2005/8/layout/list1"/>
    <dgm:cxn modelId="{7409F4B5-3681-4DD4-969D-BEFA3A15AAD1}" type="presParOf" srcId="{D732421B-FE3C-4C81-9674-54E02AFE92B8}" destId="{16133495-126D-4D24-81E5-D39D89DD2032}" srcOrd="28" destOrd="0" presId="urn:microsoft.com/office/officeart/2005/8/layout/list1"/>
    <dgm:cxn modelId="{E2E2B52B-3F42-419D-8D29-F8742993EF47}" type="presParOf" srcId="{16133495-126D-4D24-81E5-D39D89DD2032}" destId="{C8954668-84B8-4BC3-8731-66ED52EC21B9}" srcOrd="0" destOrd="0" presId="urn:microsoft.com/office/officeart/2005/8/layout/list1"/>
    <dgm:cxn modelId="{CFCC15AD-1031-4D40-A4C0-02D1B6B61C0D}" type="presParOf" srcId="{16133495-126D-4D24-81E5-D39D89DD2032}" destId="{F576F783-31A3-47AA-B79E-E15910A4DE21}" srcOrd="1" destOrd="0" presId="urn:microsoft.com/office/officeart/2005/8/layout/list1"/>
    <dgm:cxn modelId="{38783E4B-F20A-4119-A162-FB7C99EFC31B}" type="presParOf" srcId="{D732421B-FE3C-4C81-9674-54E02AFE92B8}" destId="{9EBBCD9A-967D-4241-A918-2D0AC22F450A}" srcOrd="29" destOrd="0" presId="urn:microsoft.com/office/officeart/2005/8/layout/list1"/>
    <dgm:cxn modelId="{9C8F4C06-E2CE-4FE4-A031-5880C53ACDE2}" type="presParOf" srcId="{D732421B-FE3C-4C81-9674-54E02AFE92B8}" destId="{6AC5AD48-A445-49F7-BF0E-CBF027887391}" srcOrd="30" destOrd="0" presId="urn:microsoft.com/office/officeart/2005/8/layout/list1"/>
    <dgm:cxn modelId="{90159336-CD26-4C47-9AAF-F47838EDB681}" type="presParOf" srcId="{D732421B-FE3C-4C81-9674-54E02AFE92B8}" destId="{8B014F6D-A7B2-4F56-A5E5-8F91A636FB5F}" srcOrd="31" destOrd="0" presId="urn:microsoft.com/office/officeart/2005/8/layout/list1"/>
    <dgm:cxn modelId="{EB5FC900-0224-4281-B8B5-82C4C1B0C769}" type="presParOf" srcId="{D732421B-FE3C-4C81-9674-54E02AFE92B8}" destId="{0DCDEA07-27E4-4DAE-87B7-B847ECE45F41}" srcOrd="32" destOrd="0" presId="urn:microsoft.com/office/officeart/2005/8/layout/list1"/>
    <dgm:cxn modelId="{A00C4C53-2CBC-4978-975B-02D3B680DE2C}" type="presParOf" srcId="{0DCDEA07-27E4-4DAE-87B7-B847ECE45F41}" destId="{BD66E86B-CAEE-49EB-93FF-C9CC429DA40F}" srcOrd="0" destOrd="0" presId="urn:microsoft.com/office/officeart/2005/8/layout/list1"/>
    <dgm:cxn modelId="{81F32207-72D8-49C5-8E1E-9E919870B786}" type="presParOf" srcId="{0DCDEA07-27E4-4DAE-87B7-B847ECE45F41}" destId="{D5C241B5-B09F-4F5B-92BB-E4D57931E023}" srcOrd="1" destOrd="0" presId="urn:microsoft.com/office/officeart/2005/8/layout/list1"/>
    <dgm:cxn modelId="{9A35A29A-A187-4025-A3EB-799276A32E75}" type="presParOf" srcId="{D732421B-FE3C-4C81-9674-54E02AFE92B8}" destId="{98D9156E-30D9-4EEA-AD61-70B123BB7E49}" srcOrd="33" destOrd="0" presId="urn:microsoft.com/office/officeart/2005/8/layout/list1"/>
    <dgm:cxn modelId="{1A63D06A-BD94-4275-83B6-AFD057375E61}" type="presParOf" srcId="{D732421B-FE3C-4C81-9674-54E02AFE92B8}" destId="{70D8031C-D044-465F-828E-678B4E16A389}" srcOrd="3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45C0F3-A8BD-4100-A8BD-8793CC32DAEE}">
      <dsp:nvSpPr>
        <dsp:cNvPr id="0" name=""/>
        <dsp:cNvSpPr/>
      </dsp:nvSpPr>
      <dsp:spPr>
        <a:xfrm>
          <a:off x="0" y="844750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DF0CC6-FAF2-42AE-BF90-5C71A3EA1899}">
      <dsp:nvSpPr>
        <dsp:cNvPr id="0" name=""/>
        <dsp:cNvSpPr/>
      </dsp:nvSpPr>
      <dsp:spPr>
        <a:xfrm>
          <a:off x="446013" y="330436"/>
          <a:ext cx="7501833" cy="5881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  <a:effectLst/>
              <a:latin typeface="Times New Roman" pitchFamily="18" charset="0"/>
            </a:rPr>
            <a:t>Федеральный закон </a:t>
          </a:r>
          <a:r>
            <a:rPr lang="ru-RU" sz="1400" u="sng" kern="1200" dirty="0" smtClean="0">
              <a:solidFill>
                <a:schemeClr val="bg1"/>
              </a:solidFill>
              <a:effectLst/>
              <a:latin typeface="Times New Roman" pitchFamily="18" charset="0"/>
            </a:rPr>
            <a:t>от 29 ноября 2010 года № 326-ФЗ</a:t>
          </a:r>
          <a:r>
            <a:rPr lang="ru-RU" sz="1400" kern="1200" dirty="0" smtClean="0">
              <a:solidFill>
                <a:schemeClr val="bg1"/>
              </a:solidFill>
              <a:effectLst/>
              <a:latin typeface="Times New Roman" pitchFamily="18" charset="0"/>
            </a:rPr>
            <a:t> «Об обязательном медицинском страховании в Российской Федерации»(ред. от 11.02.2013г</a:t>
          </a:r>
          <a:r>
            <a:rPr lang="ru-RU" sz="1400" kern="1200" dirty="0" smtClean="0">
              <a:effectLst/>
              <a:latin typeface="Times New Roman" pitchFamily="18" charset="0"/>
            </a:rPr>
            <a:t>.)</a:t>
          </a:r>
          <a:endParaRPr lang="ru-RU" sz="1400" kern="1200" dirty="0"/>
        </a:p>
      </dsp:txBody>
      <dsp:txXfrm>
        <a:off x="446013" y="330436"/>
        <a:ext cx="7501833" cy="588113"/>
      </dsp:txXfrm>
    </dsp:sp>
    <dsp:sp modelId="{18DBC4FE-9971-4E1C-A163-98EA3C216D1A}">
      <dsp:nvSpPr>
        <dsp:cNvPr id="0" name=""/>
        <dsp:cNvSpPr/>
      </dsp:nvSpPr>
      <dsp:spPr>
        <a:xfrm>
          <a:off x="0" y="1439311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B6536D-CCA9-44F3-9D38-ACF167913DC0}">
      <dsp:nvSpPr>
        <dsp:cNvPr id="0" name=""/>
        <dsp:cNvSpPr/>
      </dsp:nvSpPr>
      <dsp:spPr>
        <a:xfrm>
          <a:off x="446013" y="997750"/>
          <a:ext cx="7501770" cy="515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effectLst/>
              <a:latin typeface="Times New Roman" pitchFamily="18" charset="0"/>
            </a:rPr>
            <a:t>Федеральный закон </a:t>
          </a:r>
          <a:r>
            <a:rPr lang="ru-RU" sz="1400" u="sng" kern="1200" dirty="0" smtClean="0">
              <a:effectLst/>
              <a:latin typeface="Times New Roman" pitchFamily="18" charset="0"/>
            </a:rPr>
            <a:t>от 21 ноября 2011 года № 323-ФЗ</a:t>
          </a:r>
          <a:r>
            <a:rPr lang="ru-RU" sz="1400" kern="1200" dirty="0" smtClean="0">
              <a:effectLst/>
              <a:latin typeface="Times New Roman" pitchFamily="18" charset="0"/>
            </a:rPr>
            <a:t> «Об основах охраны здоровья граждан в Российской Федерации» (</a:t>
          </a:r>
          <a:r>
            <a:rPr lang="ru-RU" sz="1400" kern="1200" dirty="0" err="1" smtClean="0">
              <a:effectLst/>
              <a:latin typeface="Times New Roman" pitchFamily="18" charset="0"/>
            </a:rPr>
            <a:t>ред</a:t>
          </a:r>
          <a:r>
            <a:rPr lang="ru-RU" sz="1400" kern="1200" dirty="0" smtClean="0">
              <a:effectLst/>
              <a:latin typeface="Times New Roman" pitchFamily="18" charset="0"/>
            </a:rPr>
            <a:t> . от 28.12.2013г.)</a:t>
          </a:r>
        </a:p>
      </dsp:txBody>
      <dsp:txXfrm>
        <a:off x="446013" y="997750"/>
        <a:ext cx="7501770" cy="515361"/>
      </dsp:txXfrm>
    </dsp:sp>
    <dsp:sp modelId="{C31F4BEC-9C71-4B3B-86D4-079912B98D4A}">
      <dsp:nvSpPr>
        <dsp:cNvPr id="0" name=""/>
        <dsp:cNvSpPr/>
      </dsp:nvSpPr>
      <dsp:spPr>
        <a:xfrm>
          <a:off x="0" y="2247831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055652-345E-4B18-82D8-4753ECA4A50F}">
      <dsp:nvSpPr>
        <dsp:cNvPr id="0" name=""/>
        <dsp:cNvSpPr/>
      </dsp:nvSpPr>
      <dsp:spPr>
        <a:xfrm>
          <a:off x="446013" y="1592311"/>
          <a:ext cx="7536051" cy="7293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effectLst/>
              <a:latin typeface="Times New Roman" pitchFamily="18" charset="0"/>
            </a:rPr>
            <a:t>Приказ Федерального фонда ОМС </a:t>
          </a:r>
          <a:r>
            <a:rPr lang="ru-RU" sz="1400" u="sng" kern="1200" dirty="0" smtClean="0">
              <a:effectLst/>
              <a:latin typeface="Times New Roman" pitchFamily="18" charset="0"/>
            </a:rPr>
            <a:t>от 01.12.2011г. № 230</a:t>
          </a:r>
          <a:r>
            <a:rPr lang="ru-RU" sz="1400" kern="1200" dirty="0" smtClean="0">
              <a:effectLst/>
              <a:latin typeface="Times New Roman" pitchFamily="18" charset="0"/>
            </a:rPr>
            <a:t> « Об утверждении Порядка организации и проведения контроля объемов, сроков, качества и условий предоставления медицинской помощи по обязательному медицинскому страхованию» (ред.от 16.08.2011г. №144).</a:t>
          </a:r>
        </a:p>
      </dsp:txBody>
      <dsp:txXfrm>
        <a:off x="446013" y="1592311"/>
        <a:ext cx="7536051" cy="729319"/>
      </dsp:txXfrm>
    </dsp:sp>
    <dsp:sp modelId="{D56AEA68-79A2-477A-8032-A15675D9B0A6}">
      <dsp:nvSpPr>
        <dsp:cNvPr id="0" name=""/>
        <dsp:cNvSpPr/>
      </dsp:nvSpPr>
      <dsp:spPr>
        <a:xfrm>
          <a:off x="0" y="2855483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27695E-A9D4-45A0-8097-FE8AC733B0B6}">
      <dsp:nvSpPr>
        <dsp:cNvPr id="0" name=""/>
        <dsp:cNvSpPr/>
      </dsp:nvSpPr>
      <dsp:spPr>
        <a:xfrm>
          <a:off x="446013" y="2400831"/>
          <a:ext cx="7536051" cy="5284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effectLst/>
              <a:latin typeface="Times New Roman" pitchFamily="18" charset="0"/>
            </a:rPr>
            <a:t>Приказ Министерства здравоохранения и социального развития Российской Федерации </a:t>
          </a:r>
          <a:r>
            <a:rPr lang="ru-RU" sz="1400" u="sng" kern="1200" dirty="0" smtClean="0">
              <a:effectLst/>
              <a:latin typeface="Times New Roman" pitchFamily="18" charset="0"/>
            </a:rPr>
            <a:t>от 28.02.2011г № 158н</a:t>
          </a:r>
          <a:r>
            <a:rPr lang="ru-RU" sz="1400" kern="1200" dirty="0" smtClean="0">
              <a:effectLst/>
              <a:latin typeface="Times New Roman" pitchFamily="18" charset="0"/>
            </a:rPr>
            <a:t> «Об утверждении правил ОМС»  (в ред. от 20.11.2013г.)</a:t>
          </a:r>
        </a:p>
      </dsp:txBody>
      <dsp:txXfrm>
        <a:off x="446013" y="2400831"/>
        <a:ext cx="7536051" cy="528452"/>
      </dsp:txXfrm>
    </dsp:sp>
    <dsp:sp modelId="{982FC481-4D12-4B03-B219-9B9CA1FB629D}">
      <dsp:nvSpPr>
        <dsp:cNvPr id="0" name=""/>
        <dsp:cNvSpPr/>
      </dsp:nvSpPr>
      <dsp:spPr>
        <a:xfrm>
          <a:off x="0" y="3581224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3711F0-CE09-43EC-B805-DCE455B2DCF8}">
      <dsp:nvSpPr>
        <dsp:cNvPr id="0" name=""/>
        <dsp:cNvSpPr/>
      </dsp:nvSpPr>
      <dsp:spPr>
        <a:xfrm>
          <a:off x="446013" y="3008483"/>
          <a:ext cx="7536051" cy="6465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effectLst/>
              <a:latin typeface="Times New Roman" pitchFamily="18" charset="0"/>
            </a:rPr>
            <a:t>Московская областная программа государственных гарантий бесплатного оказания гражданам медицинской помощи на 2014 год и на плановый период 2015 и 2016 годов (в редакции постановления Правительства Московской области от 26.05.2014 № 384/17)</a:t>
          </a:r>
        </a:p>
      </dsp:txBody>
      <dsp:txXfrm>
        <a:off x="446013" y="3008483"/>
        <a:ext cx="7536051" cy="646541"/>
      </dsp:txXfrm>
    </dsp:sp>
    <dsp:sp modelId="{8148D62E-5E24-4D89-9927-D55F72191C80}">
      <dsp:nvSpPr>
        <dsp:cNvPr id="0" name=""/>
        <dsp:cNvSpPr/>
      </dsp:nvSpPr>
      <dsp:spPr>
        <a:xfrm>
          <a:off x="0" y="4069594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8AF08-E092-4CF9-BD85-7FA431D807AD}">
      <dsp:nvSpPr>
        <dsp:cNvPr id="0" name=""/>
        <dsp:cNvSpPr/>
      </dsp:nvSpPr>
      <dsp:spPr>
        <a:xfrm>
          <a:off x="446449" y="3734224"/>
          <a:ext cx="7543042" cy="4091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effectLst/>
              <a:latin typeface="Times New Roman" pitchFamily="18" charset="0"/>
            </a:rPr>
            <a:t>Приказ Федерального фонда ОМС </a:t>
          </a:r>
          <a:r>
            <a:rPr lang="ru-RU" sz="1400" u="sng" kern="1200" dirty="0" smtClean="0">
              <a:effectLst/>
              <a:latin typeface="Times New Roman" pitchFamily="18" charset="0"/>
            </a:rPr>
            <a:t>от 16.08.2011 № 146</a:t>
          </a:r>
          <a:r>
            <a:rPr lang="ru-RU" sz="1400" kern="1200" dirty="0" smtClean="0">
              <a:effectLst/>
              <a:latin typeface="Times New Roman" pitchFamily="18" charset="0"/>
            </a:rPr>
            <a:t> «Об утверждении формы отчетности» (в том числе и медицинские организации)</a:t>
          </a:r>
        </a:p>
      </dsp:txBody>
      <dsp:txXfrm>
        <a:off x="446449" y="3734224"/>
        <a:ext cx="7543042" cy="409169"/>
      </dsp:txXfrm>
    </dsp:sp>
    <dsp:sp modelId="{099CDE83-0366-4C8A-A70D-28AFD16D164F}">
      <dsp:nvSpPr>
        <dsp:cNvPr id="0" name=""/>
        <dsp:cNvSpPr/>
      </dsp:nvSpPr>
      <dsp:spPr>
        <a:xfrm>
          <a:off x="0" y="4573069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7FB88B-3C5E-459D-82E9-79D0320BDA14}">
      <dsp:nvSpPr>
        <dsp:cNvPr id="0" name=""/>
        <dsp:cNvSpPr/>
      </dsp:nvSpPr>
      <dsp:spPr>
        <a:xfrm>
          <a:off x="392531" y="4221859"/>
          <a:ext cx="7601858" cy="4242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effectLst/>
              <a:latin typeface="Times New Roman" pitchFamily="18" charset="0"/>
            </a:rPr>
            <a:t>Приказ Федерального фонда ОМС  </a:t>
          </a:r>
          <a:r>
            <a:rPr lang="ru-RU" sz="1400" u="sng" kern="1200" dirty="0" smtClean="0">
              <a:effectLst/>
              <a:latin typeface="Times New Roman" pitchFamily="18" charset="0"/>
            </a:rPr>
            <a:t>от 26.12.2011 № 243</a:t>
          </a:r>
          <a:r>
            <a:rPr lang="ru-RU" sz="1400" kern="1200" dirty="0" smtClean="0">
              <a:effectLst/>
              <a:latin typeface="Times New Roman" pitchFamily="18" charset="0"/>
            </a:rPr>
            <a:t> «Об оценке деятельности страховых медицинских организаций»</a:t>
          </a:r>
        </a:p>
      </dsp:txBody>
      <dsp:txXfrm>
        <a:off x="392531" y="4221859"/>
        <a:ext cx="7601858" cy="424274"/>
      </dsp:txXfrm>
    </dsp:sp>
    <dsp:sp modelId="{6AC5AD48-A445-49F7-BF0E-CBF027887391}">
      <dsp:nvSpPr>
        <dsp:cNvPr id="0" name=""/>
        <dsp:cNvSpPr/>
      </dsp:nvSpPr>
      <dsp:spPr>
        <a:xfrm>
          <a:off x="0" y="5032403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2989" tIns="104140" rIns="692989" bIns="35560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00" kern="1200" dirty="0"/>
        </a:p>
      </dsp:txBody>
      <dsp:txXfrm>
        <a:off x="0" y="5032403"/>
        <a:ext cx="8928992" cy="126000"/>
      </dsp:txXfrm>
    </dsp:sp>
    <dsp:sp modelId="{F576F783-31A3-47AA-B79E-E15910A4DE21}">
      <dsp:nvSpPr>
        <dsp:cNvPr id="0" name=""/>
        <dsp:cNvSpPr/>
      </dsp:nvSpPr>
      <dsp:spPr>
        <a:xfrm>
          <a:off x="463968" y="4737139"/>
          <a:ext cx="7536104" cy="3982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 smtClean="0">
              <a:latin typeface="Times New Roman" pitchFamily="18" charset="0"/>
              <a:cs typeface="Times New Roman" pitchFamily="18" charset="0"/>
            </a:rPr>
            <a:t>Генеральное тарифное  соглашение по реализации Московской областной программы ОМС от 25 декабря 2013 г. (в редакции)</a:t>
          </a:r>
          <a:endParaRPr lang="ru-RU" sz="140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463968" y="4737139"/>
        <a:ext cx="7536104" cy="398215"/>
      </dsp:txXfrm>
    </dsp:sp>
    <dsp:sp modelId="{70D8031C-D044-465F-828E-678B4E16A389}">
      <dsp:nvSpPr>
        <dsp:cNvPr id="0" name=""/>
        <dsp:cNvSpPr/>
      </dsp:nvSpPr>
      <dsp:spPr>
        <a:xfrm>
          <a:off x="0" y="5664243"/>
          <a:ext cx="8928992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2989" tIns="104140" rIns="692989" bIns="35560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00" kern="1200"/>
        </a:p>
      </dsp:txBody>
      <dsp:txXfrm>
        <a:off x="0" y="5664243"/>
        <a:ext cx="8928992" cy="126000"/>
      </dsp:txXfrm>
    </dsp:sp>
    <dsp:sp modelId="{D5C241B5-B09F-4F5B-92BB-E4D57931E023}">
      <dsp:nvSpPr>
        <dsp:cNvPr id="0" name=""/>
        <dsp:cNvSpPr/>
      </dsp:nvSpPr>
      <dsp:spPr>
        <a:xfrm>
          <a:off x="446013" y="5203484"/>
          <a:ext cx="7544168" cy="5345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46" tIns="0" rIns="23624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Приказ ТФОМС МО от 31.12.2013г. «Об утверждении Положения о порядке оплаты медицинской помощи, оказываемой по Московской областной программе ОМС «</a:t>
          </a:r>
          <a:endParaRPr lang="ru-RU" sz="1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6013" y="5203484"/>
        <a:ext cx="7544168" cy="534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8CCAC59-6978-42FC-A9D5-6246795A8623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3FDA755-AE3E-400C-AAFC-2750CC5F9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Georgia" pitchFamily="18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Georgia" pitchFamily="18" charset="0"/>
                <a:cs typeface="Arial" charset="0"/>
              </a:defRPr>
            </a:lvl1pPr>
          </a:lstStyle>
          <a:p>
            <a:pPr>
              <a:defRPr/>
            </a:pPr>
            <a:fld id="{DAC4595E-63A1-4AF8-A1B1-9F4A53B306E7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88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Georgia" pitchFamily="18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Georgia" pitchFamily="18" charset="0"/>
                <a:cs typeface="Arial" charset="0"/>
              </a:defRPr>
            </a:lvl1pPr>
          </a:lstStyle>
          <a:p>
            <a:pPr>
              <a:defRPr/>
            </a:pPr>
            <a:fld id="{3E73DBC4-940B-4D59-A79B-8C5F7F449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3D4F3F-3717-47B0-858D-40F58B6BE36B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E666C-01CD-4417-B5CA-46178755D4E2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B9359-F9BE-4793-9306-20019C1F2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C54A2-6FE3-4C03-9862-EBE4AB9373C2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8BC8D-E49E-4D26-9E68-18D46C33B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F1311-7A89-40B3-A6A7-7CCD5FF5A0F7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64E35-44A3-41A2-8C64-A1B0B157D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2775"/>
            <a:ext cx="4038600" cy="2209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882775"/>
            <a:ext cx="4038600" cy="2209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244975"/>
            <a:ext cx="4038600" cy="2209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244975"/>
            <a:ext cx="4038600" cy="2209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E1D61-80C5-44D7-BD06-0AE2B86659FF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F6F78-2729-4D40-977A-571ED033B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55D0F-933B-4250-A83E-529EB11550C9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DE312-4A99-4CBC-870E-3F61E70D0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48E2A-E9C3-4EED-A15E-5CE2CFA3DC0B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6B298-C686-40CF-83EA-2E9D2D4700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D5413-7A34-4F9E-9930-F453151228D2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ED0EB-3B0E-464F-BB78-0216420F0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F65B5-221C-455B-9C3A-1EBC09D23AA1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B9B5A-EE20-4A98-82C5-DC5B161E5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CBBCC-76F5-4419-A41D-873302282931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2040E-7763-42EF-BD28-0F56BB025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09340-222E-4E03-A92F-985BE18C152A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91476-D4A0-4C76-9EAB-69DB5D40A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78A44-2525-4A66-B740-B03BBD8F9990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EF8BF-322C-4CE8-BF88-D3489EB1C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585B-C35C-4928-A195-F6A889FFBC7B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27D1C-1EEC-40E9-A6B8-8C4E029B2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3C7F1FD-A69D-4481-9B4B-60D657DA9F74}" type="datetimeFigureOut">
              <a:rPr lang="ru-RU"/>
              <a:pPr>
                <a:defRPr/>
              </a:pPr>
              <a:t>28.10.2014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00351CF-079A-4326-97BB-DB195CB0D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34" r:id="rId1"/>
    <p:sldLayoutId id="2147484825" r:id="rId2"/>
    <p:sldLayoutId id="2147484835" r:id="rId3"/>
    <p:sldLayoutId id="2147484826" r:id="rId4"/>
    <p:sldLayoutId id="2147484827" r:id="rId5"/>
    <p:sldLayoutId id="2147484828" r:id="rId6"/>
    <p:sldLayoutId id="2147484829" r:id="rId7"/>
    <p:sldLayoutId id="2147484830" r:id="rId8"/>
    <p:sldLayoutId id="2147484836" r:id="rId9"/>
    <p:sldLayoutId id="2147484831" r:id="rId10"/>
    <p:sldLayoutId id="2147484832" r:id="rId11"/>
    <p:sldLayoutId id="214748483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main?base=LAW;n=121895;fld=134;dst=100273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ED5C26657693B6205F8A79235349152F5127D7C0A24E4E3CDF4A0ANCPFI" TargetMode="External"/><Relationship Id="rId2" Type="http://schemas.openxmlformats.org/officeDocument/2006/relationships/hyperlink" Target="consultantplus://offline/ref=ED5C26657693B6205F8A78274049152F5128D8C1AC11193E8E1F04CA2FEF20D503BA46FA8286C2D6NAP5I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3383D7120A41E41A5F68362813AAE5A5736346BF3BCCF1210C5A1Da7R2I" TargetMode="External"/><Relationship Id="rId2" Type="http://schemas.openxmlformats.org/officeDocument/2006/relationships/hyperlink" Target="consultantplus://offline/ref=3383D7120A41E41A5F68372C00AAE5A5736C49BE3593A6235D0F13770A4F307E0939D4EEB1143F70aDR7I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011B70663294D7174A22BBDEFF5B060E1077263667646BFBA4073c7t4K" TargetMode="External"/><Relationship Id="rId2" Type="http://schemas.openxmlformats.org/officeDocument/2006/relationships/hyperlink" Target="consultantplus://offline/ref=D011B70663294D7174A22AB9FCF5B060E10A726B6D2311BDEB157D7109F0AFEEE56B3A17696CED92cEt4K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285728"/>
            <a:ext cx="2357454" cy="207170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16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</a:rPr>
              <a:t>Территориальный </a:t>
            </a:r>
            <a:r>
              <a:rPr lang="ru-RU" sz="1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</a:rPr>
              <a:t>фонд обязательного медицинского  страхования Московской области</a:t>
            </a:r>
            <a:r>
              <a:rPr lang="ru-RU" sz="2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</a:rPr>
              <a:t/>
            </a:r>
            <a:br>
              <a:rPr lang="ru-RU" sz="28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</a:rPr>
            </a:br>
            <a:r>
              <a:rPr lang="ru-RU" sz="3600" b="0" i="1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500" y="1285875"/>
            <a:ext cx="5962650" cy="3714750"/>
          </a:xfrm>
        </p:spPr>
        <p:txBody>
          <a:bodyPr/>
          <a:lstStyle/>
          <a:p>
            <a:pPr marR="0" algn="l" eaLnBrk="1" hangingPunct="1">
              <a:lnSpc>
                <a:spcPct val="90000"/>
              </a:lnSpc>
            </a:pPr>
            <a:endParaRPr lang="ru-RU" sz="2400" b="1" smtClean="0">
              <a:solidFill>
                <a:srgbClr val="FFFF00"/>
              </a:solidFill>
              <a:latin typeface="Times New Roman" pitchFamily="18" charset="0"/>
            </a:endParaRPr>
          </a:p>
          <a:p>
            <a:pPr marR="0" algn="ctr" eaLnBrk="1" hangingPunct="1">
              <a:lnSpc>
                <a:spcPct val="90000"/>
              </a:lnSpc>
            </a:pPr>
            <a:r>
              <a:rPr lang="ru-RU" sz="3200" b="1" smtClean="0">
                <a:solidFill>
                  <a:srgbClr val="FFFF00"/>
                </a:solidFill>
                <a:latin typeface="Times New Roman" pitchFamily="18" charset="0"/>
              </a:rPr>
              <a:t>Контроль объемов, </a:t>
            </a:r>
            <a:endParaRPr lang="en-US" sz="3200" b="1" smtClean="0">
              <a:solidFill>
                <a:srgbClr val="FFFF00"/>
              </a:solidFill>
              <a:latin typeface="Times New Roman" pitchFamily="18" charset="0"/>
            </a:endParaRPr>
          </a:p>
          <a:p>
            <a:pPr marR="0" algn="ctr" eaLnBrk="1" hangingPunct="1">
              <a:lnSpc>
                <a:spcPct val="90000"/>
              </a:lnSpc>
            </a:pPr>
            <a:r>
              <a:rPr lang="ru-RU" sz="3200" b="1" smtClean="0">
                <a:solidFill>
                  <a:srgbClr val="FFFF00"/>
                </a:solidFill>
                <a:latin typeface="Times New Roman" pitchFamily="18" charset="0"/>
              </a:rPr>
              <a:t>сроков, качества и условий предоставления </a:t>
            </a:r>
            <a:endParaRPr lang="en-US" sz="3200" b="1" smtClean="0">
              <a:solidFill>
                <a:srgbClr val="FFFF00"/>
              </a:solidFill>
              <a:latin typeface="Times New Roman" pitchFamily="18" charset="0"/>
            </a:endParaRPr>
          </a:p>
          <a:p>
            <a:pPr marR="0" algn="ctr" eaLnBrk="1" hangingPunct="1">
              <a:lnSpc>
                <a:spcPct val="90000"/>
              </a:lnSpc>
            </a:pPr>
            <a:r>
              <a:rPr lang="ru-RU" sz="3200" b="1" smtClean="0">
                <a:solidFill>
                  <a:srgbClr val="FFFF00"/>
                </a:solidFill>
                <a:latin typeface="Times New Roman" pitchFamily="18" charset="0"/>
              </a:rPr>
              <a:t>медицинской помощи </a:t>
            </a:r>
            <a:endParaRPr lang="en-US" sz="3200" b="1" smtClean="0">
              <a:solidFill>
                <a:srgbClr val="FFFF00"/>
              </a:solidFill>
              <a:latin typeface="Times New Roman" pitchFamily="18" charset="0"/>
            </a:endParaRPr>
          </a:p>
          <a:p>
            <a:pPr marR="0" algn="ctr" eaLnBrk="1" hangingPunct="1">
              <a:lnSpc>
                <a:spcPct val="90000"/>
              </a:lnSpc>
            </a:pPr>
            <a:r>
              <a:rPr lang="ru-RU" sz="3200" b="1" smtClean="0">
                <a:solidFill>
                  <a:srgbClr val="FFFF00"/>
                </a:solidFill>
                <a:latin typeface="Times New Roman" pitchFamily="18" charset="0"/>
              </a:rPr>
              <a:t>по обязательному медицинскому  страхованию.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4437063"/>
            <a:ext cx="882015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b="1">
                <a:latin typeface="Arial" charset="0"/>
              </a:rPr>
              <a:t>Приходько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b="1">
                <a:latin typeface="Arial" charset="0"/>
              </a:rPr>
              <a:t>Елена Николаевна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6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b="1" i="1">
                <a:latin typeface="Arial" charset="0"/>
              </a:rPr>
              <a:t>Начальник отдела вневедомственной экспертизы Управления ВЭ и ЗПЗ Территориального фонда обязательного медицинского страхования Московской области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600" b="1" i="1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b="1" i="1">
                <a:latin typeface="Arial" charset="0"/>
              </a:rPr>
              <a:t>2014 год.</a:t>
            </a:r>
          </a:p>
        </p:txBody>
      </p:sp>
      <p:pic>
        <p:nvPicPr>
          <p:cNvPr id="5125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333375"/>
            <a:ext cx="1276350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</a:rPr>
              <a:t>Статья 79. ФЗ №323 </a:t>
            </a:r>
            <a:br>
              <a:rPr lang="ru-RU" sz="2800" b="1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</a:rPr>
              <a:t>Обязанности медицинских организаций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543550"/>
          </a:xfrm>
        </p:spPr>
        <p:txBody>
          <a:bodyPr/>
          <a:lstStyle/>
          <a:p>
            <a:pPr eaLnBrk="1" hangingPunct="1"/>
            <a:r>
              <a:rPr lang="ru-RU" sz="1800" b="1" smtClean="0">
                <a:latin typeface="Times New Roman" pitchFamily="18" charset="0"/>
              </a:rPr>
              <a:t>п.3 информировать граждан о возможности получения медицинской помощи в рамках программы государственных гарантий бесплатного оказания гражданам медицинской помощи и территориальных программ государственных гарантий бесплатного оказания гражданам медицинской помощи;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</a:rPr>
              <a:t>п.6. предоставлять пациентам достоверную информацию об оказываемой медицинской помощи, эффективности методов лечения, используемых лекарственных препаратах и о медицинских изделиях; 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</a:rPr>
              <a:t>п.7. информировать граждан в доступной форме, в том числе с использованием сети "Интернет", об осуществляемой медицинской деятельности и о медицинских работниках медицинских организаций, об уровне их образования и об их квалификации;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</a:rPr>
              <a:t>п.11 вести медицинскую документацию в установленном порядке и представлять отчетность по видам, формам, в сроки и в объеме, которые установлены уполномоченным федеральным органом исполнительной власти;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</a:rPr>
              <a:t>п.12 обеспечивать учет и хранение медицинской документации, в том числе бланков строгой отчетности;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8929687" cy="14287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/>
              <a:t/>
            </a:r>
            <a:br>
              <a:rPr lang="ru-RU" sz="20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Статья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</a:rPr>
              <a:t>80. Программа государственных гарантий бесплатного оказания гражданам медицинской помощи.</a:t>
            </a:r>
            <a:br>
              <a:rPr lang="ru-RU" sz="2000" b="1" dirty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</a:rPr>
              <a:t>( Федеральный закон  от 21.11.2011 №323-ФЗ «Об основах охраны здоровья граждан  в Российской Федерации»)</a:t>
            </a:r>
            <a:r>
              <a:rPr lang="ru-RU" sz="2000" dirty="0">
                <a:solidFill>
                  <a:srgbClr val="FF9933"/>
                </a:solidFill>
                <a:latin typeface="Times New Roman" pitchFamily="18" charset="0"/>
              </a:rPr>
              <a:t/>
            </a:r>
            <a:br>
              <a:rPr lang="ru-RU" sz="2000" dirty="0">
                <a:solidFill>
                  <a:srgbClr val="FF9933"/>
                </a:solidFill>
                <a:latin typeface="Times New Roman" pitchFamily="18" charset="0"/>
              </a:rPr>
            </a:br>
            <a:endParaRPr lang="ru-RU" sz="2000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0" y="1628775"/>
            <a:ext cx="9144000" cy="52292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    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При оказании медицинской помощи в рамках программы государственных гарантий бесплатного оказания гражданам медицинской помощи и территориальных программ государственных гарантий бесплатного оказания гражданам медицинской помощи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не подлежат оплате за счет личных средств граждан: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1) оказание медицинских услуг, назначение и применение лекарственных препаратов, включенных в перечень жизненно необходимых и важнейших лекарственных препаратов, медицинских изделий, компонентов крови, лечебного питания, в том числе специализированных продуктов лечебного питания, по медицинским показаниям в соответствии со стандартами медицинской помощи;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2) назначение и применение по медицинским показаниям лекарственных препаратов, не входящих в перечень жизненно необходимых и важнейших лекарственных препаратов, - в случаях их замены из-за индивидуальной непереносимости, по жизненным показаниям;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dirty="0" smtClean="0">
                <a:latin typeface="Times New Roman" pitchFamily="18" charset="0"/>
              </a:rPr>
              <a:t>3) размещение в маломестных палатах (боксах) пациентов - по медицинским и (или) эпидемиологическим показаниям, установленным уполномоченным федеральным органом исполнительной власти;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8112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</a:rPr>
              <a:t>Статья 80( Федеральный закон  от 21.11.2011 №323-ФЗ «Об основах охраны здоровья граждан  в Российской Федерации»)</a:t>
            </a:r>
            <a:br>
              <a:rPr lang="ru-RU" sz="2000" b="1" dirty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</a:rPr>
              <a:t> (ПРОДОЛЖЕНИЕ)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1052513"/>
            <a:ext cx="8821738" cy="5448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smtClean="0">
                <a:latin typeface="Times New Roman" pitchFamily="18" charset="0"/>
              </a:rPr>
              <a:t>4) создание условий пребывания в стационарных условиях, включая предоставление спального места и питания, при совместном нахождении одного из родителей, иного члена семьи или иного законного представителя в медицинской организации в стационарных условиях с ребенком до достижения им возраста четырех лет, а с ребенком старше указанного возраста - при наличии медицинских показаний;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smtClean="0">
                <a:latin typeface="Times New Roman" pitchFamily="18" charset="0"/>
              </a:rPr>
              <a:t>5) транспортные услуги при сопровождении медицинским работником пациента, находящегося на лечении в стационарных условиях, в целях выполнения порядков оказания медицинской помощи и стандартов медицинской помощи в случае необходимости проведения такому пациенту диагностических исследований - при отсутствии возможности их проведения медицинской организацией, оказывающей медицинскую помощь пациенту;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smtClean="0">
                <a:latin typeface="Times New Roman" pitchFamily="18" charset="0"/>
              </a:rPr>
              <a:t>6) транспортировка и хранение в морге поступившего для исследования биологического материала, трупов пациентов, умерших в медицинских и иных организациях, и утилизация биологического материала.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"/>
            </a:pPr>
            <a:endParaRPr lang="ru-RU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8313" y="4437063"/>
            <a:ext cx="8280400" cy="14398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750" y="3284538"/>
            <a:ext cx="8135938" cy="9366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750" y="2060575"/>
            <a:ext cx="8135938" cy="79216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750" y="188913"/>
            <a:ext cx="8064500" cy="14398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4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072437" cy="1571625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Застрахованное лицо имеет право на получение медицинской помощи на платной основе в медицинских организациях, в том числе, участвующих в реализации программы обязательного медицинского страхования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525962"/>
          </a:xfrm>
        </p:spPr>
        <p:txBody>
          <a:bodyPr>
            <a:normAutofit/>
          </a:bodyPr>
          <a:lstStyle/>
          <a:p>
            <a:pPr marL="274320" indent="11113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dirty="0" smtClean="0"/>
              <a:t>Действующим законодательством РФ предусмотрена реализация этого права гражданина и возможность оказания медицинской помощи на платной основе медицинскими организациями.</a:t>
            </a:r>
          </a:p>
          <a:p>
            <a:pPr marL="274320" indent="11113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800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Постановлением </a:t>
            </a:r>
            <a:r>
              <a:rPr lang="ru-RU" sz="1800" dirty="0"/>
              <a:t>Правительства РФ от 04.10.2012 N </a:t>
            </a:r>
            <a:r>
              <a:rPr lang="ru-RU" sz="1800" dirty="0" smtClean="0"/>
              <a:t>1006 "</a:t>
            </a:r>
            <a:r>
              <a:rPr lang="ru-RU" sz="1800" dirty="0"/>
              <a:t>Об утверждении Правил предоставления медицинскими организациями платных медицинских </a:t>
            </a:r>
            <a:r>
              <a:rPr lang="ru-RU" sz="1800" dirty="0" smtClean="0"/>
              <a:t>услуг».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800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При этом, пунктом 6 статьи 84 Федерального закона № 323-ФЗ от 21.11.2011 г. «Об основах охраны здоровья граждан в РФ» отказ </a:t>
            </a:r>
            <a:r>
              <a:rPr lang="ru-RU" sz="1800" dirty="0"/>
              <a:t>пациента от предлагаемых платных медицинских </a:t>
            </a:r>
            <a:r>
              <a:rPr lang="ru-RU" sz="1800" dirty="0" smtClean="0"/>
              <a:t>услуг, </a:t>
            </a:r>
            <a:r>
              <a:rPr lang="ru-RU" sz="1800" dirty="0"/>
              <a:t>не может быть причиной уменьшения видов и объема оказываемой медицинской помощи, предоставляемых такому пациенту без взимания платы в рамках программы </a:t>
            </a:r>
            <a:r>
              <a:rPr lang="ru-RU" sz="1800" dirty="0" smtClean="0"/>
              <a:t>ОМС.</a:t>
            </a:r>
            <a:endParaRPr lang="ru-RU" sz="18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507413" cy="981075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</a:rPr>
              <a:t>Платные медицинские услуги в рамках программы государственных гарантий (ст. 84) </a:t>
            </a:r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</a:rPr>
              <a:t>(продолжение</a:t>
            </a:r>
            <a:r>
              <a:rPr lang="ru-RU" sz="1800" smtClean="0">
                <a:solidFill>
                  <a:schemeClr val="tx1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125538"/>
            <a:ext cx="8640763" cy="61912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900" b="1" smtClean="0">
                <a:latin typeface="Times New Roman" pitchFamily="18" charset="0"/>
              </a:rPr>
              <a:t>5. Медицинские организации, участвующие в реализации программы государственных гарантий бесплатного оказания гражданам медицинской помощи и территориальной программы государственных гарантий бесплатного оказания гражданам медицинской помощи, имеют право оказывать пациентам платные медицинские услуги: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smtClean="0">
                <a:latin typeface="Times New Roman" pitchFamily="18" charset="0"/>
              </a:rPr>
              <a:t>1) на иных условиях, чем предусмотрено программой государственных гарантий бесплатного оказания гражданам медицинской помощи, территориальными программами государственных гарантий бесплатного оказания гражданам медицинской помощи и (или) целевыми программами;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smtClean="0">
                <a:latin typeface="Times New Roman" pitchFamily="18" charset="0"/>
              </a:rPr>
              <a:t>2) при оказании медицинских услуг анонимно, за исключением случаев, предусмотренных законодательством Российской Федерации;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smtClean="0">
                <a:latin typeface="Times New Roman" pitchFamily="18" charset="0"/>
              </a:rPr>
              <a:t>3) гражданам иностранных государств, лицам без гражданства, за исключением лиц, застрахованных по обязательному медицинскому страхованию, и гражданам Российской Федерации, не проживающим постоянно на ее территории и не являющимся застрахованными по обязательному медицинскому страхованию, если иное не предусмотрено международными договорами Российской Федерации;</a:t>
            </a:r>
          </a:p>
          <a:p>
            <a:pPr eaLnBrk="1" hangingPunct="1">
              <a:lnSpc>
                <a:spcPct val="80000"/>
              </a:lnSpc>
            </a:pPr>
            <a:r>
              <a:rPr lang="ru-RU" sz="1900" b="1" smtClean="0">
                <a:latin typeface="Times New Roman" pitchFamily="18" charset="0"/>
              </a:rPr>
              <a:t>4) при самостоятельном обращении за получением медицинских услуг, за исключением случаев и порядка, предусмотренных </a:t>
            </a:r>
            <a:r>
              <a:rPr lang="ru-RU" sz="1900" b="1" smtClean="0">
                <a:latin typeface="Times New Roman" pitchFamily="18" charset="0"/>
                <a:hlinkClick r:id="rId2"/>
              </a:rPr>
              <a:t>статьей 21</a:t>
            </a:r>
            <a:r>
              <a:rPr lang="ru-RU" sz="1900" b="1" smtClean="0">
                <a:latin typeface="Times New Roman" pitchFamily="18" charset="0"/>
              </a:rPr>
              <a:t> настоящего Федерального закона.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863600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</a:rPr>
              <a:t>Контроль в сфере охраны здоровья (ст.87-90)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81075"/>
            <a:ext cx="8229600" cy="561657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900" b="1">
                <a:latin typeface="Times New Roman" pitchFamily="18" charset="0"/>
              </a:rPr>
              <a:t>1. Контроль качества и безопасности медицинской деятельности осуществляется в следующих формах: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900" b="1">
                <a:latin typeface="Times New Roman" pitchFamily="18" charset="0"/>
              </a:rPr>
              <a:t>1) государственный контроль;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900" b="1">
                <a:latin typeface="Times New Roman" pitchFamily="18" charset="0"/>
              </a:rPr>
              <a:t>2) ведомственный контроль;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900" b="1">
                <a:latin typeface="Times New Roman" pitchFamily="18" charset="0"/>
              </a:rPr>
              <a:t>3) внутренний контроль.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900" b="1">
                <a:latin typeface="Times New Roman" pitchFamily="18" charset="0"/>
              </a:rPr>
              <a:t>2. Контроль качества и безопасности медицинской деятельности осуществляется путем: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900" b="1">
                <a:latin typeface="Times New Roman" pitchFamily="18" charset="0"/>
              </a:rPr>
              <a:t>1) соблюдения требований к осуществлению медицинской деятельности, установленных законодательством Российской Федерации;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900" b="1">
                <a:latin typeface="Times New Roman" pitchFamily="18" charset="0"/>
              </a:rPr>
              <a:t>2) определения показателей качества деятельности медицинских организаций;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900" b="1">
                <a:latin typeface="Times New Roman" pitchFamily="18" charset="0"/>
              </a:rPr>
              <a:t>3) соблюдения объема, сроков и условий оказания медицинской помощи, контроля качества медицинской помощи фондами обязательного медицинского страхования и страховыми медицинскими организациями в соответствии с законодательством Российской Федерации об обязательном медицинском страховании;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900" b="1">
                <a:latin typeface="Times New Roman" pitchFamily="18" charset="0"/>
              </a:rPr>
              <a:t>4) создания системы оценки деятельности медицинских работников, участвующих в оказании медицинских услуг;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900" b="1">
                <a:latin typeface="Times New Roman" pitchFamily="18" charset="0"/>
              </a:rPr>
              <a:t>5) создания информационных систем в сфере здравоохранения, обеспечивающих в том числе персонифицированный учет при осуществлении медицинской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540750" cy="6191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>
                <a:latin typeface="Impact" pitchFamily="34" charset="0"/>
              </a:rPr>
              <a:t>ФЗ-326 «Об обязательном медицинском страховании в РФ» </a:t>
            </a:r>
            <a:br>
              <a:rPr lang="ru-RU" sz="2400" dirty="0">
                <a:latin typeface="Impact" pitchFamily="34" charset="0"/>
              </a:rPr>
            </a:br>
            <a:r>
              <a:rPr lang="ru-RU" sz="2400" dirty="0">
                <a:latin typeface="Impact" pitchFamily="34" charset="0"/>
              </a:rPr>
              <a:t>и связанными с ним законами: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0" y="1268413"/>
            <a:ext cx="9144000" cy="5589587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002D87"/>
              </a:buClr>
              <a:buFont typeface="Wingdings" pitchFamily="2" charset="2"/>
              <a:buChar char="ü"/>
            </a:pPr>
            <a:r>
              <a:rPr lang="ru-RU" sz="2000" b="1" smtClean="0">
                <a:latin typeface="Arial" charset="0"/>
              </a:rPr>
              <a:t>Закрепляется право граждан на выбор страховой медицинской организации, вводится единый постоянный полис, отменяется заключение договоров между СМО и страхователями.</a:t>
            </a:r>
          </a:p>
          <a:p>
            <a:pPr eaLnBrk="1" hangingPunct="1">
              <a:lnSpc>
                <a:spcPct val="80000"/>
              </a:lnSpc>
              <a:buClr>
                <a:srgbClr val="002D87"/>
              </a:buClr>
              <a:buFont typeface="Wingdings" pitchFamily="2" charset="2"/>
              <a:buChar char="ü"/>
            </a:pPr>
            <a:r>
              <a:rPr lang="ru-RU" sz="2000" b="1" smtClean="0"/>
              <a:t>Закрепляется право граждан  на выбор медицинской организации и врача, право получения медицинской помощи в любой медицинской организации, работающей в системе ОМС.</a:t>
            </a:r>
          </a:p>
          <a:p>
            <a:pPr eaLnBrk="1" hangingPunct="1">
              <a:lnSpc>
                <a:spcPct val="80000"/>
              </a:lnSpc>
              <a:buClr>
                <a:srgbClr val="002D87"/>
              </a:buClr>
              <a:buFont typeface="Wingdings" pitchFamily="2" charset="2"/>
              <a:buChar char="ü"/>
            </a:pPr>
            <a:r>
              <a:rPr lang="ru-RU" sz="2000" b="1" smtClean="0">
                <a:latin typeface="Arial" charset="0"/>
              </a:rPr>
              <a:t>Создаются условия для развития конкурентной среды в предоставлении медицинских услуг в системе ОМС за счет участия в заявительном порядке медицинских организаций любой формы собственности.</a:t>
            </a:r>
          </a:p>
          <a:p>
            <a:pPr eaLnBrk="1" hangingPunct="1">
              <a:lnSpc>
                <a:spcPct val="80000"/>
              </a:lnSpc>
              <a:buClr>
                <a:srgbClr val="002D87"/>
              </a:buClr>
              <a:buFont typeface="Wingdings" pitchFamily="2" charset="2"/>
              <a:buChar char="ü"/>
            </a:pPr>
            <a:r>
              <a:rPr lang="ru-RU" sz="2000" b="1" smtClean="0"/>
              <a:t>Устанавливается единый страховщик в системе ОМС - Федеральный фонд обязательного медицинского страхования (ФФОМС) в пределах реализации базовой программы ОМС. Отдельные полномочия страховщика осуществляются  территориальными фондами ОМС и страховыми медицинскими организациями</a:t>
            </a:r>
          </a:p>
          <a:p>
            <a:pPr eaLnBrk="1" hangingPunct="1">
              <a:lnSpc>
                <a:spcPct val="80000"/>
              </a:lnSpc>
              <a:buClr>
                <a:srgbClr val="002D87"/>
              </a:buClr>
              <a:buFont typeface="Wingdings" pitchFamily="2" charset="2"/>
              <a:buChar char="ü"/>
            </a:pPr>
            <a:r>
              <a:rPr lang="ru-RU" sz="2000" b="1" smtClean="0">
                <a:latin typeface="Arial" charset="0"/>
              </a:rPr>
              <a:t>Предусматривается введение одноканальной системы оплаты медицинской помощи через систему ОМС и реализация принципа «деньги следуют за пациентом».</a:t>
            </a:r>
          </a:p>
          <a:p>
            <a:pPr eaLnBrk="1" hangingPunct="1">
              <a:lnSpc>
                <a:spcPct val="80000"/>
              </a:lnSpc>
              <a:buClr>
                <a:srgbClr val="002D87"/>
              </a:buClr>
              <a:buFont typeface="Wingdings" pitchFamily="2" charset="2"/>
              <a:buChar char="ü"/>
            </a:pPr>
            <a:r>
              <a:rPr lang="ru-RU" sz="2000" b="1" smtClean="0"/>
              <a:t>Устанавливаются  гарантии  по защите  персональных данных застрахованных граждан в системе ОМС.</a:t>
            </a:r>
          </a:p>
          <a:p>
            <a:pPr eaLnBrk="1" hangingPunct="1">
              <a:lnSpc>
                <a:spcPct val="80000"/>
              </a:lnSpc>
              <a:buClr>
                <a:srgbClr val="002D87"/>
              </a:buClr>
              <a:buFont typeface="Wingdings" pitchFamily="2" charset="2"/>
              <a:buChar char="ü"/>
            </a:pPr>
            <a:endParaRPr lang="ru-RU" sz="16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4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329642" cy="78579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en-US" sz="22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</a:rPr>
              <a:t>Федеральный </a:t>
            </a:r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</a:rPr>
              <a:t>закон от 29.11.2010 № 326-ФЗ «Об обязательном медицинском страховании в Российской Федерации»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br>
              <a:rPr lang="ru-RU" sz="1600" b="1" dirty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400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1400" dirty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1400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b="1" smtClean="0">
                <a:solidFill>
                  <a:srgbClr val="C00000"/>
                </a:solidFill>
              </a:rPr>
              <a:t>Статья 40 п. 2  Организация контроля объемов, сроков, качества и условий предоставления медицинской помощи.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600" smtClean="0"/>
              <a:t>	</a:t>
            </a:r>
            <a:r>
              <a:rPr lang="ru-RU" sz="1600" b="1" smtClean="0"/>
              <a:t>Контроль осуществляется в соответствии с «Порядком организации и проведения контроля объемов, сроков, качества и условий предоставления медицинской помощи», установленным Федеральным фондом (приказ ФОМС от 01.12.2010 № 230 (в редакции от 16.08.2011 № 144).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763713" y="3160713"/>
            <a:ext cx="2179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latin typeface="Arial" charset="0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908175" y="3160713"/>
            <a:ext cx="5616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latin typeface="Arial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2195513" y="2565400"/>
            <a:ext cx="5113337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b="1">
                <a:latin typeface="Arial" charset="0"/>
              </a:rPr>
              <a:t>Контроль объемов, сроков, качества и условий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b="1">
                <a:latin typeface="Arial" charset="0"/>
              </a:rPr>
              <a:t>предоставления медицинской помощи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79388" y="3933825"/>
            <a:ext cx="2952750" cy="2447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latin typeface="Arial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3348038" y="3933825"/>
            <a:ext cx="2376487" cy="2447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tIns="0" rIns="0" bIns="0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b="1">
                <a:latin typeface="Arial" charset="0"/>
              </a:rPr>
              <a:t>МЭЭ – медико-экономическая экспертиза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300" b="1">
                <a:latin typeface="Arial" charset="0"/>
              </a:rPr>
              <a:t>Установление соответствия фактических сроков оказания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300" b="1">
                <a:latin typeface="Arial" charset="0"/>
              </a:rPr>
              <a:t>медицинской помощи, объема предъявленных к оплате услуг записям в первичной медицинской документации и учетно-отчетной документации медицинской организации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300" b="1">
              <a:latin typeface="Arial" charset="0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5940425" y="3933825"/>
            <a:ext cx="2952750" cy="2447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2000" tIns="0" rIns="0" bIns="0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400">
              <a:latin typeface="Arial" charset="0"/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179388" y="3933825"/>
            <a:ext cx="287972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b="1">
                <a:latin typeface="Arial" charset="0"/>
              </a:rPr>
              <a:t>МЭК – медико-экономический контроль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300" b="1">
                <a:latin typeface="Arial" charset="0"/>
              </a:rPr>
              <a:t>Установление соответствия сведений об объемах оказанной медицинской помощи на основании представленных к оплате «Реестров медицинских услуг» условиям договоров на оказание и оплату мед. помощи по ОМС, территориальной программе ОМС, способам оплаты и тарифам.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03213" y="4221163"/>
            <a:ext cx="2468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latin typeface="Arial" charset="0"/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4140200" y="4430713"/>
            <a:ext cx="3079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>
              <a:latin typeface="Arial" charset="0"/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5940425" y="3933825"/>
            <a:ext cx="295275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0" rIns="0" bIns="0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b="1">
                <a:latin typeface="Arial" charset="0"/>
              </a:rPr>
              <a:t>ЭКМП – экспертиза качества медицинской помощи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300" b="1">
                <a:latin typeface="Arial" charset="0"/>
              </a:rPr>
              <a:t>Выявление нарушений в оказании медицинской помощи, в том числе оценка правильности выбора медицинской технологии, степени достижения запланированного результата и установление причинно-следственных связей выявленных дефектов в оказании медицинской помощи</a:t>
            </a:r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2124075" y="36449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9" name="Freeform 15"/>
          <p:cNvSpPr>
            <a:spLocks/>
          </p:cNvSpPr>
          <p:nvPr/>
        </p:nvSpPr>
        <p:spPr bwMode="auto">
          <a:xfrm>
            <a:off x="1404938" y="3340100"/>
            <a:ext cx="3167062" cy="520700"/>
          </a:xfrm>
          <a:custGeom>
            <a:avLst/>
            <a:gdLst>
              <a:gd name="T0" fmla="*/ 2147483647 w 1995"/>
              <a:gd name="T1" fmla="*/ 0 h 328"/>
              <a:gd name="T2" fmla="*/ 0 w 1995"/>
              <a:gd name="T3" fmla="*/ 2147483647 h 328"/>
              <a:gd name="T4" fmla="*/ 0 60000 65536"/>
              <a:gd name="T5" fmla="*/ 0 60000 65536"/>
              <a:gd name="T6" fmla="*/ 0 w 1995"/>
              <a:gd name="T7" fmla="*/ 0 h 328"/>
              <a:gd name="T8" fmla="*/ 1995 w 1995"/>
              <a:gd name="T9" fmla="*/ 328 h 3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95" h="328">
                <a:moveTo>
                  <a:pt x="1995" y="0"/>
                </a:moveTo>
                <a:lnTo>
                  <a:pt x="0" y="32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0" name="Freeform 16"/>
          <p:cNvSpPr>
            <a:spLocks/>
          </p:cNvSpPr>
          <p:nvPr/>
        </p:nvSpPr>
        <p:spPr bwMode="auto">
          <a:xfrm>
            <a:off x="4621213" y="3328988"/>
            <a:ext cx="3551237" cy="531812"/>
          </a:xfrm>
          <a:custGeom>
            <a:avLst/>
            <a:gdLst>
              <a:gd name="T0" fmla="*/ 0 w 2237"/>
              <a:gd name="T1" fmla="*/ 0 h 335"/>
              <a:gd name="T2" fmla="*/ 2147483647 w 2237"/>
              <a:gd name="T3" fmla="*/ 2147483647 h 335"/>
              <a:gd name="T4" fmla="*/ 0 60000 65536"/>
              <a:gd name="T5" fmla="*/ 0 60000 65536"/>
              <a:gd name="T6" fmla="*/ 0 w 2237"/>
              <a:gd name="T7" fmla="*/ 0 h 335"/>
              <a:gd name="T8" fmla="*/ 2237 w 2237"/>
              <a:gd name="T9" fmla="*/ 335 h 33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237" h="335">
                <a:moveTo>
                  <a:pt x="0" y="0"/>
                </a:moveTo>
                <a:lnTo>
                  <a:pt x="2237" y="33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1" name="Freeform 17"/>
          <p:cNvSpPr>
            <a:spLocks/>
          </p:cNvSpPr>
          <p:nvPr/>
        </p:nvSpPr>
        <p:spPr bwMode="auto">
          <a:xfrm>
            <a:off x="4572000" y="3303588"/>
            <a:ext cx="1588" cy="557212"/>
          </a:xfrm>
          <a:custGeom>
            <a:avLst/>
            <a:gdLst>
              <a:gd name="T0" fmla="*/ 0 w 1"/>
              <a:gd name="T1" fmla="*/ 0 h 351"/>
              <a:gd name="T2" fmla="*/ 2147483647 w 1"/>
              <a:gd name="T3" fmla="*/ 2147483647 h 351"/>
              <a:gd name="T4" fmla="*/ 0 60000 65536"/>
              <a:gd name="T5" fmla="*/ 0 60000 65536"/>
              <a:gd name="T6" fmla="*/ 0 w 1"/>
              <a:gd name="T7" fmla="*/ 0 h 351"/>
              <a:gd name="T8" fmla="*/ 1 w 1"/>
              <a:gd name="T9" fmla="*/ 351 h 35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51">
                <a:moveTo>
                  <a:pt x="0" y="0"/>
                </a:moveTo>
                <a:lnTo>
                  <a:pt x="1" y="35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0"/>
            <a:ext cx="9144000" cy="6742113"/>
          </a:xfrm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1400" b="1" dirty="0" smtClean="0">
                <a:latin typeface="Arial Black" pitchFamily="34" charset="0"/>
              </a:rPr>
              <a:t>  </a:t>
            </a:r>
            <a:r>
              <a:rPr lang="ru-RU" sz="1400" b="1" dirty="0" smtClean="0">
                <a:latin typeface="Arial Black" pitchFamily="34" charset="0"/>
              </a:rPr>
              <a:t>    </a:t>
            </a:r>
            <a:endParaRPr lang="ru-RU" sz="1600" b="1" dirty="0" smtClean="0">
              <a:latin typeface="Times New Roman" pitchFamily="18" charset="0"/>
            </a:endParaRPr>
          </a:p>
          <a:p>
            <a:pPr marL="274320" indent="-27432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000" b="1" dirty="0" smtClean="0"/>
          </a:p>
          <a:p>
            <a:pPr marL="274320" indent="1270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Организация экспертной деятельности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400" b="1" dirty="0" smtClean="0">
                <a:latin typeface="Times New Roman" pitchFamily="18" charset="0"/>
              </a:rPr>
              <a:t>                            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400" b="1" dirty="0" smtClean="0">
                <a:latin typeface="Times New Roman" pitchFamily="18" charset="0"/>
              </a:rPr>
              <a:t>                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400" b="1" dirty="0" smtClean="0">
                <a:latin typeface="Times New Roman" pitchFamily="18" charset="0"/>
              </a:rPr>
              <a:t>                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5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5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5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500" b="1" dirty="0" smtClean="0">
                <a:solidFill>
                  <a:srgbClr val="FFC000"/>
                </a:solidFill>
                <a:latin typeface="Arial Black" pitchFamily="34" charset="0"/>
              </a:rPr>
              <a:t>                  </a:t>
            </a:r>
            <a:endParaRPr lang="ru-RU" sz="7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8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100" b="1" dirty="0" smtClean="0">
                <a:solidFill>
                  <a:srgbClr val="FFC000"/>
                </a:solidFill>
                <a:latin typeface="Arial Black" pitchFamily="34" charset="0"/>
              </a:rPr>
              <a:t> 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1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1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1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1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100" b="1" dirty="0" smtClean="0"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100" b="1" dirty="0" smtClean="0">
                <a:latin typeface="Arial Black" pitchFamily="34" charset="0"/>
              </a:rPr>
              <a:t>НЕ МЕНЕЕ: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100" b="1" dirty="0" smtClean="0">
              <a:latin typeface="Arial Black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100" b="1" dirty="0" smtClean="0">
                <a:latin typeface="Arial Black" pitchFamily="34" charset="0"/>
              </a:rPr>
              <a:t>◘ </a:t>
            </a:r>
            <a:r>
              <a:rPr lang="ru-RU" sz="900" b="1" dirty="0" smtClean="0">
                <a:latin typeface="Arial Black" pitchFamily="34" charset="0"/>
              </a:rPr>
              <a:t>стационарной медицинской помощи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900" b="1" dirty="0" smtClean="0">
                <a:latin typeface="Arial Black" pitchFamily="34" charset="0"/>
              </a:rPr>
              <a:t>  </a:t>
            </a:r>
            <a:r>
              <a:rPr lang="ru-RU" sz="1100" b="1" dirty="0" smtClean="0">
                <a:latin typeface="Arial Black" pitchFamily="34" charset="0"/>
              </a:rPr>
              <a:t> ◘ </a:t>
            </a:r>
            <a:r>
              <a:rPr lang="ru-RU" sz="900" b="1" dirty="0" smtClean="0">
                <a:latin typeface="Arial Black" pitchFamily="34" charset="0"/>
              </a:rPr>
              <a:t>медицинской помощи, оказанной в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900" b="1" dirty="0" smtClean="0">
                <a:latin typeface="Arial Black" pitchFamily="34" charset="0"/>
              </a:rPr>
              <a:t>                                дневном стационаре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900" b="1" dirty="0" smtClean="0">
                <a:latin typeface="Arial Black" pitchFamily="34" charset="0"/>
              </a:rPr>
              <a:t>   </a:t>
            </a:r>
            <a:r>
              <a:rPr lang="ru-RU" sz="1100" b="1" dirty="0" smtClean="0">
                <a:latin typeface="Arial Black" pitchFamily="34" charset="0"/>
              </a:rPr>
              <a:t>◘</a:t>
            </a:r>
            <a:r>
              <a:rPr lang="ru-RU" sz="900" b="1" dirty="0" smtClean="0">
                <a:latin typeface="Arial Black" pitchFamily="34" charset="0"/>
              </a:rPr>
              <a:t>          амбулаторно-поликлинической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900" b="1" dirty="0" smtClean="0">
                <a:latin typeface="Arial Black" pitchFamily="34" charset="0"/>
              </a:rPr>
              <a:t>                              медицинской помощи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900" b="1" dirty="0" smtClean="0">
                <a:latin typeface="Arial Black" pitchFamily="34" charset="0"/>
              </a:rPr>
              <a:t>                  скорой медицинской помощи</a:t>
            </a:r>
            <a:endParaRPr lang="ru-RU" sz="14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400" b="1" dirty="0" smtClean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4438" y="1557338"/>
            <a:ext cx="2303462" cy="12017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rgbClr val="FFC000"/>
                </a:solidFill>
                <a:latin typeface="Arial Black" pitchFamily="34" charset="0"/>
              </a:rPr>
              <a:t>ТФОМС</a:t>
            </a:r>
            <a:endParaRPr lang="en-US" sz="1800" b="1" dirty="0">
              <a:solidFill>
                <a:srgbClr val="FFC000"/>
              </a:solidFill>
              <a:latin typeface="Arial Black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200" b="1" dirty="0">
                <a:solidFill>
                  <a:srgbClr val="FFC000"/>
                </a:solidFill>
                <a:latin typeface="Arial Black" pitchFamily="34" charset="0"/>
              </a:rPr>
              <a:t>по межтерриториальной помощи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3800" y="1557338"/>
            <a:ext cx="2232025" cy="12017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rgbClr val="FFC000"/>
                </a:solidFill>
                <a:latin typeface="Arial Black" pitchFamily="34" charset="0"/>
              </a:rPr>
              <a:t>СМО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100" b="1" dirty="0">
                <a:solidFill>
                  <a:srgbClr val="FFC000"/>
                </a:solidFill>
                <a:latin typeface="Arial Black" pitchFamily="34" charset="0"/>
              </a:rPr>
              <a:t>при оказании медицинской помощи жителям Московской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/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1476375" y="1700213"/>
            <a:ext cx="731838" cy="1216025"/>
          </a:xfrm>
          <a:prstGeom prst="curved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7452320" y="1700808"/>
            <a:ext cx="730250" cy="1216025"/>
          </a:xfrm>
          <a:prstGeom prst="curved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22541" name="Text Box 10"/>
          <p:cNvSpPr txBox="1">
            <a:spLocks noChangeArrowheads="1"/>
          </p:cNvSpPr>
          <p:nvPr/>
        </p:nvSpPr>
        <p:spPr bwMode="auto">
          <a:xfrm>
            <a:off x="0" y="3286125"/>
            <a:ext cx="2016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Arial Black" pitchFamily="34" charset="0"/>
              </a:rPr>
              <a:t>МЭК – медико-экономического контроля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400" b="1">
              <a:latin typeface="Georgia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000" b="1">
                <a:latin typeface="Georgia" pitchFamily="18" charset="0"/>
              </a:rPr>
              <a:t>Технический контроль реестра счетов в автоматическом режиме.</a:t>
            </a:r>
          </a:p>
        </p:txBody>
      </p:sp>
      <p:sp>
        <p:nvSpPr>
          <p:cNvPr id="22542" name="Rectangle 8"/>
          <p:cNvSpPr>
            <a:spLocks noChangeArrowheads="1"/>
          </p:cNvSpPr>
          <p:nvPr/>
        </p:nvSpPr>
        <p:spPr bwMode="auto">
          <a:xfrm>
            <a:off x="2411413" y="3357563"/>
            <a:ext cx="3600450" cy="18002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lIns="72000" tIns="0" rIns="0" bIns="0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Arial Black" pitchFamily="34" charset="0"/>
              </a:rPr>
              <a:t>МЭЭ – медико-экономической экспертизы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Arial Black" pitchFamily="34" charset="0"/>
              </a:rPr>
              <a:t>Установление соответствия фактических сроков оказания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Arial Black" pitchFamily="34" charset="0"/>
              </a:rPr>
              <a:t>медицинской помощи, объема предъявленных к оплате услуг записям в первичной медицинской документации и учетно-отчетной документации медицинской организации</a:t>
            </a:r>
          </a:p>
        </p:txBody>
      </p:sp>
      <p:sp>
        <p:nvSpPr>
          <p:cNvPr id="22543" name="Text Box 13"/>
          <p:cNvSpPr txBox="1">
            <a:spLocks noChangeArrowheads="1"/>
          </p:cNvSpPr>
          <p:nvPr/>
        </p:nvSpPr>
        <p:spPr bwMode="auto">
          <a:xfrm>
            <a:off x="6227763" y="3429000"/>
            <a:ext cx="27368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0" rIns="0" bIns="0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Arial Black" pitchFamily="34" charset="0"/>
              </a:rPr>
              <a:t>ЭКМП – экспертизы качества медицинской помощи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latin typeface="Georgia" pitchFamily="18" charset="0"/>
              </a:rPr>
              <a:t>Выявление нарушений в оказании медицинской помощи, в том числе оценка правильности выбора медицинской технологии, степени достижения запланированного результата и установление причинно-следственных связей выявленных дефектов в оказании медицинской помощи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708400" y="2852738"/>
            <a:ext cx="2808288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rgbClr val="FFC000"/>
                </a:solidFill>
                <a:latin typeface="Arial Black" pitchFamily="34" charset="0"/>
              </a:rPr>
              <a:t>Путём проведения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2051050" y="3429000"/>
            <a:ext cx="288925" cy="1584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/>
          </a:p>
        </p:txBody>
      </p:sp>
      <p:sp>
        <p:nvSpPr>
          <p:cNvPr id="19" name="Стрелка вниз 18"/>
          <p:cNvSpPr/>
          <p:nvPr/>
        </p:nvSpPr>
        <p:spPr>
          <a:xfrm>
            <a:off x="6011863" y="3429000"/>
            <a:ext cx="215900" cy="1584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000375" y="5286375"/>
            <a:ext cx="5545138" cy="215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rgbClr val="FFC000"/>
                </a:solidFill>
                <a:latin typeface="Arial Black" pitchFamily="34" charset="0"/>
              </a:rPr>
              <a:t>            плановая                          </a:t>
            </a:r>
            <a:r>
              <a:rPr lang="ru-RU" sz="1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Arial Black" pitchFamily="34" charset="0"/>
              </a:rPr>
              <a:t>целевая</a:t>
            </a:r>
            <a:r>
              <a:rPr lang="ru-RU" sz="1800" b="1" dirty="0">
                <a:solidFill>
                  <a:srgbClr val="FFC000"/>
                </a:solidFill>
                <a:latin typeface="Arial Black" pitchFamily="34" charset="0"/>
              </a:rPr>
              <a:t>     </a:t>
            </a:r>
            <a:r>
              <a:rPr lang="ru-RU" sz="1800" dirty="0"/>
              <a:t>                                                                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286125" y="5572125"/>
            <a:ext cx="1150938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rgbClr val="FFC000"/>
                </a:solidFill>
                <a:latin typeface="Arial Black" pitchFamily="34" charset="0"/>
                <a:cs typeface="Arial" pitchFamily="34" charset="0"/>
              </a:rPr>
              <a:t>МЭЭ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8 %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8 %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0,8%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3%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714875" y="5643563"/>
            <a:ext cx="1081088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dirty="0">
                <a:solidFill>
                  <a:srgbClr val="FFFFFF"/>
                </a:solidFill>
                <a:cs typeface="Arial" pitchFamily="34" charset="0"/>
              </a:rPr>
              <a:t>ЭКМП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1"/>
                </a:solidFill>
                <a:cs typeface="Arial" pitchFamily="34" charset="0"/>
              </a:rPr>
              <a:t>5 %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1"/>
                </a:solidFill>
                <a:cs typeface="Arial" pitchFamily="34" charset="0"/>
              </a:rPr>
              <a:t>3 %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1"/>
                </a:solidFill>
                <a:cs typeface="Arial" pitchFamily="34" charset="0"/>
              </a:rPr>
              <a:t>0,5%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1"/>
                </a:solidFill>
                <a:cs typeface="Arial" pitchFamily="34" charset="0"/>
              </a:rPr>
              <a:t>1,5%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588125" y="5634038"/>
            <a:ext cx="2376488" cy="1223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050" dirty="0"/>
              <a:t>отбор по определённым критериям, в том числе при   получении жалоб, при повторном  обращении за медицинской помощью, при удлинении и сокращении сроков лечения .</a:t>
            </a:r>
          </a:p>
        </p:txBody>
      </p:sp>
      <p:sp>
        <p:nvSpPr>
          <p:cNvPr id="21" name="Пятиугольник 20"/>
          <p:cNvSpPr>
            <a:spLocks noChangeArrowheads="1"/>
          </p:cNvSpPr>
          <p:nvPr/>
        </p:nvSpPr>
        <p:spPr bwMode="auto">
          <a:xfrm rot="5400000">
            <a:off x="5543550" y="6245226"/>
            <a:ext cx="1081087" cy="144462"/>
          </a:xfrm>
          <a:prstGeom prst="homePlate">
            <a:avLst>
              <a:gd name="adj" fmla="val 35963"/>
            </a:avLst>
          </a:prstGeom>
          <a:solidFill>
            <a:srgbClr val="9394BE"/>
          </a:solidFill>
          <a:ln w="25400" algn="ctr">
            <a:solidFill>
              <a:srgbClr val="3B3B64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4" name="Стрелка вправо 23"/>
          <p:cNvSpPr/>
          <p:nvPr/>
        </p:nvSpPr>
        <p:spPr>
          <a:xfrm rot="7297553">
            <a:off x="3251994" y="1110456"/>
            <a:ext cx="752475" cy="195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3817723">
            <a:off x="5818982" y="1119981"/>
            <a:ext cx="750888" cy="1936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18488" cy="1566862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latin typeface="Times New Roman" pitchFamily="18" charset="0"/>
              </a:rPr>
              <a:t>Медико-экономический  контроль (МЭК)</a:t>
            </a:r>
            <a:r>
              <a:rPr lang="ru-RU" sz="3600" b="1" smtClean="0">
                <a:latin typeface="Times New Roman" pitchFamily="18" charset="0"/>
              </a:rPr>
              <a:t/>
            </a:r>
            <a:br>
              <a:rPr lang="ru-RU" sz="3600" b="1" smtClean="0">
                <a:latin typeface="Times New Roman" pitchFamily="18" charset="0"/>
              </a:rPr>
            </a:br>
            <a:r>
              <a:rPr lang="ru-RU" sz="2100" smtClean="0">
                <a:latin typeface="Times New Roman" pitchFamily="18" charset="0"/>
              </a:rPr>
              <a:t/>
            </a:r>
            <a:br>
              <a:rPr lang="ru-RU" sz="2100" smtClean="0">
                <a:latin typeface="Times New Roman" pitchFamily="18" charset="0"/>
              </a:rPr>
            </a:br>
            <a:r>
              <a:rPr lang="ru-RU" sz="2100" smtClean="0">
                <a:solidFill>
                  <a:srgbClr val="97F656"/>
                </a:solidFill>
                <a:latin typeface="Times New Roman" pitchFamily="18" charset="0"/>
              </a:rPr>
              <a:t/>
            </a:r>
            <a:br>
              <a:rPr lang="ru-RU" sz="2100" smtClean="0">
                <a:solidFill>
                  <a:srgbClr val="97F656"/>
                </a:solidFill>
                <a:latin typeface="Times New Roman" pitchFamily="18" charset="0"/>
              </a:rPr>
            </a:br>
            <a:endParaRPr lang="ru-RU" sz="2100" smtClean="0">
              <a:solidFill>
                <a:srgbClr val="97F656"/>
              </a:solidFill>
              <a:latin typeface="Times New Roman" pitchFamily="18" charset="0"/>
            </a:endParaRPr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4572000" y="5492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395288" y="1125538"/>
            <a:ext cx="8497887" cy="5746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000" b="1" dirty="0">
                <a:latin typeface="Times New Roman" pitchFamily="18" charset="0"/>
              </a:rPr>
              <a:t>Осуществляется  СМО и ТФОМС  в 100% случаев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23850" y="1844675"/>
            <a:ext cx="8569325" cy="46085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000" b="1" dirty="0">
                <a:latin typeface="Times New Roman" pitchFamily="18" charset="0"/>
              </a:rPr>
              <a:t>-проверка реестров на соответствие установленному  порядку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000" b="1" dirty="0">
                <a:latin typeface="Times New Roman" pitchFamily="18" charset="0"/>
              </a:rPr>
              <a:t>информационного обмена;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000" b="1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  <a:defRPr/>
            </a:pPr>
            <a:r>
              <a:rPr lang="ru-RU" sz="2000" b="1" dirty="0">
                <a:latin typeface="Times New Roman" pitchFamily="18" charset="0"/>
              </a:rPr>
              <a:t>идентификация лица, застрахованного конкретной СМО;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  <a:defRPr/>
            </a:pPr>
            <a:endParaRPr lang="ru-RU" sz="2000" b="1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000" b="1" dirty="0">
                <a:latin typeface="Times New Roman" pitchFamily="18" charset="0"/>
              </a:rPr>
              <a:t>-проверка соответствия оказанной медицинской помощи:</a:t>
            </a:r>
          </a:p>
          <a:p>
            <a:pPr marL="446088" lvl="1" indent="11113">
              <a:spcBef>
                <a:spcPct val="0"/>
              </a:spcBef>
              <a:buFont typeface="Arial" pitchFamily="34" charset="0"/>
              <a:buChar char="•"/>
              <a:tabLst>
                <a:tab pos="92075" algn="l"/>
                <a:tab pos="811213" algn="l"/>
              </a:tabLst>
              <a:defRPr/>
            </a:pPr>
            <a:r>
              <a:rPr lang="ru-RU" sz="2000" b="1" i="1" dirty="0">
                <a:latin typeface="Times New Roman" pitchFamily="18" charset="0"/>
              </a:rPr>
              <a:t>территориальной программе ОМС;</a:t>
            </a:r>
          </a:p>
          <a:p>
            <a:pPr marL="446088" lvl="1" indent="11113">
              <a:spcBef>
                <a:spcPct val="0"/>
              </a:spcBef>
              <a:buFont typeface="Arial" pitchFamily="34" charset="0"/>
              <a:buChar char="•"/>
              <a:tabLst>
                <a:tab pos="92075" algn="l"/>
                <a:tab pos="811213" algn="l"/>
              </a:tabLst>
              <a:defRPr/>
            </a:pPr>
            <a:r>
              <a:rPr lang="ru-RU" sz="2000" b="1" i="1" dirty="0">
                <a:latin typeface="Times New Roman" pitchFamily="18" charset="0"/>
              </a:rPr>
              <a:t>условиям договора на оказание  и оплату медицинской помощи;</a:t>
            </a:r>
          </a:p>
          <a:p>
            <a:pPr marL="446088" lvl="1">
              <a:spcBef>
                <a:spcPct val="0"/>
              </a:spcBef>
              <a:buFont typeface="Arial" pitchFamily="34" charset="0"/>
              <a:buChar char="•"/>
              <a:tabLst>
                <a:tab pos="92075" algn="l"/>
                <a:tab pos="811213" algn="l"/>
              </a:tabLst>
              <a:defRPr/>
            </a:pPr>
            <a:r>
              <a:rPr lang="ru-RU" sz="2000" b="1" i="1" dirty="0">
                <a:latin typeface="Times New Roman" pitchFamily="18" charset="0"/>
              </a:rPr>
              <a:t>действующей лицензии медицинской организации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000" b="1" i="1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  <a:defRPr/>
            </a:pPr>
            <a:r>
              <a:rPr lang="ru-RU" sz="2000" b="1" dirty="0">
                <a:latin typeface="Times New Roman" pitchFamily="18" charset="0"/>
              </a:rPr>
              <a:t>обоснованность применения тарифов;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  <a:defRPr/>
            </a:pPr>
            <a:r>
              <a:rPr lang="ru-RU" sz="2000" b="1" dirty="0">
                <a:latin typeface="Times New Roman" pitchFamily="18" charset="0"/>
              </a:rPr>
              <a:t>контроль объемов медицинской помощи (отсутствие превышения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000" b="1" dirty="0">
                <a:latin typeface="Times New Roman" pitchFamily="18" charset="0"/>
              </a:rPr>
              <a:t>установленных объемов за счет средств ОМС).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  <a:defRPr/>
            </a:pPr>
            <a:endParaRPr lang="ru-RU" sz="20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642350" cy="741362"/>
          </a:xfrm>
        </p:spPr>
        <p:txBody>
          <a:bodyPr/>
          <a:lstStyle/>
          <a:p>
            <a:pPr algn="ctr"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Законодательно-нормативная база для осуществления контроля объёмов, сроков, качества и условий предоставления медицинской помощи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620688"/>
          <a:ext cx="8928992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4572008"/>
            <a:ext cx="4143372" cy="202249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99992" y="1571612"/>
            <a:ext cx="4286850" cy="185738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1628800"/>
            <a:ext cx="4143372" cy="223224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0825" y="692150"/>
            <a:ext cx="8569325" cy="64928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588" name="Rectangle 2"/>
          <p:cNvSpPr>
            <a:spLocks noGrp="1"/>
          </p:cNvSpPr>
          <p:nvPr>
            <p:ph type="title" sz="quarter"/>
          </p:nvPr>
        </p:nvSpPr>
        <p:spPr>
          <a:xfrm>
            <a:off x="457200" y="0"/>
            <a:ext cx="8229600" cy="1571625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Медико-экономическая экспертиза (МЭЭ)</a:t>
            </a:r>
            <a:r>
              <a:rPr lang="ru-RU" sz="1900" b="1" smtClean="0"/>
              <a:t/>
            </a:r>
            <a:br>
              <a:rPr lang="ru-RU" sz="1900" b="1" smtClean="0"/>
            </a:br>
            <a:r>
              <a:rPr lang="ru-RU" sz="1500" b="1" smtClean="0"/>
              <a:t>Осуществляется специалистом – экспертом по первичной медицинской документации</a:t>
            </a:r>
            <a:br>
              <a:rPr lang="ru-RU" sz="1500" b="1" smtClean="0"/>
            </a:br>
            <a:r>
              <a:rPr lang="ru-RU" sz="1300" b="1" smtClean="0"/>
              <a:t>Специалист-эксперт – врач, имеющий стаж работы по врачебной специальности не менее 5 лет и прошедший подготовку по вопросам экспертной деятельности в системе ОМС.</a:t>
            </a:r>
            <a:r>
              <a:rPr lang="ru-RU" sz="1900" b="1" smtClean="0"/>
              <a:t/>
            </a:r>
            <a:br>
              <a:rPr lang="ru-RU" sz="1900" b="1" smtClean="0"/>
            </a:br>
            <a:endParaRPr lang="ru-RU" sz="1900" b="1" smtClean="0"/>
          </a:p>
        </p:txBody>
      </p:sp>
      <p:sp>
        <p:nvSpPr>
          <p:cNvPr id="30723" name="Rectangle 3"/>
          <p:cNvSpPr>
            <a:spLocks noGrp="1"/>
          </p:cNvSpPr>
          <p:nvPr>
            <p:ph sz="quarter" idx="1"/>
          </p:nvPr>
        </p:nvSpPr>
        <p:spPr>
          <a:xfrm>
            <a:off x="142875" y="1571625"/>
            <a:ext cx="4000500" cy="2500313"/>
          </a:xfrm>
        </p:spPr>
        <p:txBody>
          <a:bodyPr>
            <a:normAutofit/>
          </a:bodyPr>
          <a:lstStyle/>
          <a:p>
            <a:pPr marL="457200" indent="-45720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Целевая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1. Повторные обращения по поводу одного и того же заболевания в: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 - поликлинику </a:t>
            </a:r>
            <a:r>
              <a:rPr lang="ru-RU" sz="1300" b="1" dirty="0" smtClean="0"/>
              <a:t>–</a:t>
            </a:r>
            <a:r>
              <a:rPr lang="ru-RU" sz="1300" b="1" dirty="0" smtClean="0">
                <a:latin typeface="Times New Roman" pitchFamily="18" charset="0"/>
              </a:rPr>
              <a:t> в течение 30 дней;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 - повторная госпитализация </a:t>
            </a:r>
            <a:r>
              <a:rPr lang="ru-RU" sz="1300" b="1" dirty="0" smtClean="0"/>
              <a:t>–</a:t>
            </a:r>
            <a:r>
              <a:rPr lang="ru-RU" sz="1300" b="1" dirty="0" smtClean="0">
                <a:latin typeface="Times New Roman" pitchFamily="18" charset="0"/>
              </a:rPr>
              <a:t> в течение 90 дней.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2. Заболевания с удлиненными или укороченными сроками лечения.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3.Жалоба застрахованного или его представителя на ограничение доступности медицинской помощи.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-"/>
              <a:defRPr/>
            </a:pPr>
            <a:endParaRPr lang="ru-RU" sz="1100" dirty="0" smtClean="0"/>
          </a:p>
        </p:txBody>
      </p:sp>
      <p:sp>
        <p:nvSpPr>
          <p:cNvPr id="30724" name="Rectangle 4"/>
          <p:cNvSpPr>
            <a:spLocks noGrp="1"/>
          </p:cNvSpPr>
          <p:nvPr>
            <p:ph sz="quarter" idx="2"/>
          </p:nvPr>
        </p:nvSpPr>
        <p:spPr>
          <a:xfrm>
            <a:off x="4500563" y="1357313"/>
            <a:ext cx="4286250" cy="2014537"/>
          </a:xfrm>
        </p:spPr>
        <p:txBody>
          <a:bodyPr>
            <a:normAutofit fontScale="85000"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Плановая (текущая)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Осуществляется по результатам МЭК в течение 1 месяца после оказания медицинской помощи застрахованному (в отдельных случаях в течение 1 года).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характер, частота и причины нарушений прав застрахованных лиц на получение медицинской помощи по ОМС в установленных договором на оказание и оплату медицинской помощи по ОМС объеме, сроках, качестве и условиях 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частота и характер нарушений медицинской организацией порядка формирования реестров счетов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300" b="1" dirty="0" smtClean="0">
              <a:latin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300" b="1" dirty="0" smtClean="0">
              <a:latin typeface="Times New Roman" pitchFamily="18" charset="0"/>
            </a:endParaRPr>
          </a:p>
        </p:txBody>
      </p:sp>
      <p:sp>
        <p:nvSpPr>
          <p:cNvPr id="30725" name="Rectangle 5"/>
          <p:cNvSpPr>
            <a:spLocks noGrp="1"/>
          </p:cNvSpPr>
          <p:nvPr>
            <p:ph sz="quarter" idx="3"/>
          </p:nvPr>
        </p:nvSpPr>
        <p:spPr>
          <a:xfrm>
            <a:off x="0" y="4483100"/>
            <a:ext cx="4214813" cy="2374900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1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Плановая (тематическая)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По определенной совокупности случаев оказания медицинской помощи, отобранных по тематическим признакам, в соответствии с планом, согласованным с ТФОМС.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Например: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Char char="•"/>
              <a:defRPr/>
            </a:pPr>
            <a:r>
              <a:rPr lang="ru-RU" sz="1300" b="1" dirty="0" smtClean="0">
                <a:latin typeface="Times New Roman" pitchFamily="18" charset="0"/>
              </a:rPr>
              <a:t>Частота и виды послеоперационных осложнений, длительность лечения, стоимость лечения и т.д.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300" b="1" dirty="0" smtClean="0">
              <a:latin typeface="Times New Roman" pitchFamily="18" charset="0"/>
            </a:endParaRPr>
          </a:p>
        </p:txBody>
      </p:sp>
      <p:sp>
        <p:nvSpPr>
          <p:cNvPr id="30726" name="Rectangle 6"/>
          <p:cNvSpPr>
            <a:spLocks noGrp="1"/>
          </p:cNvSpPr>
          <p:nvPr>
            <p:ph sz="quarter" idx="4"/>
          </p:nvPr>
        </p:nvSpPr>
        <p:spPr>
          <a:xfrm>
            <a:off x="4648200" y="3571875"/>
            <a:ext cx="4495800" cy="3000375"/>
          </a:xfrm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</a:rPr>
              <a:t>Объем проверок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100" dirty="0" smtClean="0"/>
              <a:t>	</a:t>
            </a:r>
            <a:r>
              <a:rPr lang="ru-RU" sz="1300" b="1" dirty="0" smtClean="0">
                <a:latin typeface="Times New Roman" pitchFamily="18" charset="0"/>
              </a:rPr>
              <a:t>Не менее: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 </a:t>
            </a:r>
            <a:r>
              <a:rPr lang="ru-RU" sz="1700" b="1" dirty="0" smtClean="0">
                <a:latin typeface="Times New Roman" pitchFamily="18" charset="0"/>
              </a:rPr>
              <a:t>- 8%</a:t>
            </a:r>
            <a:r>
              <a:rPr lang="ru-RU" sz="1300" b="1" dirty="0" smtClean="0">
                <a:latin typeface="Times New Roman" pitchFamily="18" charset="0"/>
              </a:rPr>
              <a:t> - стационарной медицинской помощи;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 </a:t>
            </a:r>
            <a:r>
              <a:rPr lang="ru-RU" sz="1700" b="1" dirty="0" smtClean="0">
                <a:latin typeface="Times New Roman" pitchFamily="18" charset="0"/>
              </a:rPr>
              <a:t>- 8%</a:t>
            </a:r>
            <a:r>
              <a:rPr lang="ru-RU" sz="1300" b="1" dirty="0" smtClean="0">
                <a:latin typeface="Times New Roman" pitchFamily="18" charset="0"/>
              </a:rPr>
              <a:t> - медицинской помощи оказанной в дневном стационаре;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 - </a:t>
            </a:r>
            <a:r>
              <a:rPr lang="ru-RU" sz="1700" b="1" dirty="0" smtClean="0">
                <a:latin typeface="Times New Roman" pitchFamily="18" charset="0"/>
              </a:rPr>
              <a:t>0,8%</a:t>
            </a:r>
            <a:r>
              <a:rPr lang="ru-RU" sz="1300" b="1" dirty="0" smtClean="0">
                <a:latin typeface="Times New Roman" pitchFamily="18" charset="0"/>
              </a:rPr>
              <a:t> - амбулаторно-поликлинической помощи;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-  </a:t>
            </a:r>
            <a:r>
              <a:rPr lang="ru-RU" sz="1700" b="1" dirty="0" smtClean="0">
                <a:latin typeface="Times New Roman" pitchFamily="18" charset="0"/>
              </a:rPr>
              <a:t>3% скорой медицинской помощи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ru-RU" sz="1700" b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300" b="1" dirty="0" smtClean="0">
                <a:latin typeface="Times New Roman" pitchFamily="18" charset="0"/>
              </a:rPr>
              <a:t>	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</a:rPr>
              <a:t>Если число дефектных случаев, из числа проверенных, более 30 %, в следующем месяце количество подлежащих МЭЭ случаев увеличивается в 2 раза.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14875" y="3571875"/>
            <a:ext cx="4032250" cy="207168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63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</a:rPr>
              <a:t>Экспертиза качества медицинской помощи  (ЭКМП)</a:t>
            </a:r>
            <a:r>
              <a:rPr lang="ru-RU" sz="1900" b="1" smtClean="0">
                <a:latin typeface="Times New Roman" pitchFamily="18" charset="0"/>
              </a:rPr>
              <a:t/>
            </a:r>
            <a:br>
              <a:rPr lang="ru-RU" sz="1900" b="1" smtClean="0">
                <a:latin typeface="Times New Roman" pitchFamily="18" charset="0"/>
              </a:rPr>
            </a:br>
            <a:r>
              <a:rPr lang="ru-RU" sz="1900" b="1" smtClean="0">
                <a:latin typeface="Times New Roman" pitchFamily="18" charset="0"/>
              </a:rPr>
              <a:t> (проводится экспертом качества медицинской помощи, включенным в территориальный реестр экспертов качества медицинской помощи)</a:t>
            </a:r>
          </a:p>
        </p:txBody>
      </p:sp>
      <p:sp>
        <p:nvSpPr>
          <p:cNvPr id="32771" name="Rectangle 3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3682752" cy="44644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500" dirty="0" smtClean="0">
                <a:latin typeface="Times New Roman" pitchFamily="18" charset="0"/>
              </a:rPr>
              <a:t>В обязательном порядке </a:t>
            </a:r>
            <a:r>
              <a:rPr lang="ru-RU" sz="1500" b="1" u="sng" dirty="0" smtClean="0">
                <a:latin typeface="Times New Roman" pitchFamily="18" charset="0"/>
              </a:rPr>
              <a:t>целевая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</a:rPr>
              <a:t>экспертиза проводится в следующих случаях: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500" dirty="0" smtClean="0">
                <a:latin typeface="Times New Roman" pitchFamily="18" charset="0"/>
              </a:rPr>
              <a:t>-жалоб;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500" dirty="0" smtClean="0">
                <a:latin typeface="Times New Roman" pitchFamily="18" charset="0"/>
              </a:rPr>
              <a:t>-летальных исходов;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500" dirty="0" smtClean="0">
                <a:latin typeface="Times New Roman" pitchFamily="18" charset="0"/>
              </a:rPr>
              <a:t>-ВБИ;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500" dirty="0" smtClean="0">
                <a:latin typeface="Times New Roman" pitchFamily="18" charset="0"/>
              </a:rPr>
              <a:t>-первичного выхода на  инвалидность;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500" dirty="0" smtClean="0">
                <a:latin typeface="Times New Roman" pitchFamily="18" charset="0"/>
              </a:rPr>
              <a:t>-повторных обращений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500" dirty="0" smtClean="0">
                <a:latin typeface="Times New Roman" pitchFamily="18" charset="0"/>
              </a:rPr>
              <a:t>      (в поликлинику - 30дн,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500" dirty="0" smtClean="0">
                <a:latin typeface="Times New Roman" pitchFamily="18" charset="0"/>
              </a:rPr>
              <a:t>      в стационар - 90дн);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500" dirty="0" smtClean="0">
                <a:latin typeface="Times New Roman" pitchFamily="18" charset="0"/>
              </a:rPr>
              <a:t>заболеваний с укороченными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500" dirty="0" smtClean="0">
                <a:latin typeface="Times New Roman" pitchFamily="18" charset="0"/>
              </a:rPr>
              <a:t>      и удлиненными сроками лечения;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1500" dirty="0" smtClean="0">
              <a:latin typeface="Times New Roman" pitchFamily="18" charset="0"/>
            </a:endParaRPr>
          </a:p>
        </p:txBody>
      </p:sp>
      <p:sp>
        <p:nvSpPr>
          <p:cNvPr id="25606" name="Rectangle 4"/>
          <p:cNvSpPr>
            <a:spLocks noChangeArrowheads="1"/>
          </p:cNvSpPr>
          <p:nvPr/>
        </p:nvSpPr>
        <p:spPr bwMode="auto">
          <a:xfrm>
            <a:off x="2339975" y="1268413"/>
            <a:ext cx="4968875" cy="360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000" b="1">
                <a:latin typeface="Times New Roman" pitchFamily="18" charset="0"/>
              </a:rPr>
              <a:t>Осуществляется в виде целевой и плановой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4499992" y="4437112"/>
            <a:ext cx="4104259" cy="194305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b="1" i="1" u="sng" dirty="0">
                <a:latin typeface="Times New Roman" pitchFamily="18" charset="0"/>
              </a:rPr>
              <a:t>Плановая тематическая</a:t>
            </a:r>
            <a:r>
              <a:rPr lang="ru-RU" sz="1600" i="1" dirty="0">
                <a:latin typeface="Times New Roman" pitchFamily="18" charset="0"/>
              </a:rPr>
              <a:t> экспертиза</a:t>
            </a:r>
            <a:r>
              <a:rPr lang="ru-RU" sz="2000" i="1" dirty="0">
                <a:latin typeface="Times New Roman" pitchFamily="18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i="1" dirty="0">
                <a:latin typeface="Times New Roman" pitchFamily="18" charset="0"/>
              </a:rPr>
              <a:t>проводится в каждом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i="1" dirty="0">
                <a:latin typeface="Times New Roman" pitchFamily="18" charset="0"/>
              </a:rPr>
              <a:t>медицинской организации не реже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i="1" dirty="0">
                <a:latin typeface="Times New Roman" pitchFamily="18" charset="0"/>
              </a:rPr>
              <a:t>1 раза в год в сроки, определенные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i="1" dirty="0">
                <a:latin typeface="Times New Roman" pitchFamily="18" charset="0"/>
              </a:rPr>
              <a:t>планом проверок, согласованным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i="1" dirty="0">
                <a:latin typeface="Times New Roman" pitchFamily="18" charset="0"/>
              </a:rPr>
              <a:t> с  ТФОМС</a:t>
            </a:r>
          </a:p>
        </p:txBody>
      </p:sp>
      <p:sp>
        <p:nvSpPr>
          <p:cNvPr id="25610" name="Rectangle 6"/>
          <p:cNvSpPr>
            <a:spLocks noChangeArrowheads="1"/>
          </p:cNvSpPr>
          <p:nvPr/>
        </p:nvSpPr>
        <p:spPr bwMode="auto">
          <a:xfrm>
            <a:off x="250825" y="1773238"/>
            <a:ext cx="3960813" cy="4608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000">
              <a:latin typeface="Times New Roman" pitchFamily="18" charset="0"/>
            </a:endParaRP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4643438" y="1773238"/>
            <a:ext cx="3887787" cy="2376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tIns="252000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b="1" u="sng" dirty="0">
                <a:latin typeface="Times New Roman" pitchFamily="18" charset="0"/>
              </a:rPr>
              <a:t>Плановая </a:t>
            </a:r>
            <a:r>
              <a:rPr lang="ru-RU" sz="1600" dirty="0">
                <a:latin typeface="Times New Roman" pitchFamily="18" charset="0"/>
              </a:rPr>
              <a:t> (текущая) экспертиза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dirty="0">
                <a:latin typeface="Times New Roman" pitchFamily="18" charset="0"/>
              </a:rPr>
              <a:t>определяется количеством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dirty="0">
                <a:latin typeface="Times New Roman" pitchFamily="18" charset="0"/>
              </a:rPr>
              <a:t>случаев, требующих её проведения,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dirty="0">
                <a:latin typeface="Times New Roman" pitchFamily="18" charset="0"/>
              </a:rPr>
              <a:t>и составляет не менее: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dirty="0">
                <a:latin typeface="Times New Roman" pitchFamily="18" charset="0"/>
              </a:rPr>
              <a:t>в стационаре -5% от числа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dirty="0">
                <a:latin typeface="Times New Roman" pitchFamily="18" charset="0"/>
              </a:rPr>
              <a:t>законченных случаев лечения;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dirty="0">
                <a:latin typeface="Times New Roman" pitchFamily="18" charset="0"/>
              </a:rPr>
              <a:t>в дневном стационаре -3%;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dirty="0">
                <a:latin typeface="Times New Roman" pitchFamily="18" charset="0"/>
              </a:rPr>
              <a:t>в поликлинике -0,5 %,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600" dirty="0">
                <a:latin typeface="Times New Roman" pitchFamily="18" charset="0"/>
              </a:rPr>
              <a:t>скорой медицинской помощи – 1,5%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/>
          </p:cNvSpPr>
          <p:nvPr>
            <p:ph type="title"/>
          </p:nvPr>
        </p:nvSpPr>
        <p:spPr>
          <a:xfrm>
            <a:off x="323850" y="260350"/>
            <a:ext cx="8569325" cy="3825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itchFamily="18" charset="0"/>
              </a:rPr>
              <a:t>Санкции, применяемые к медицинским организациям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684213" y="2060575"/>
            <a:ext cx="8229600" cy="4249738"/>
          </a:xfrm>
        </p:spPr>
        <p:txBody>
          <a:bodyPr>
            <a:normAutofit fontScale="40000" lnSpcReduction="2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Санкции применяются в виде: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суммы, не подлежащей оплате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, уменьшения оплаты (от стоимости оказанной медицинской помощи в размере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от 25 % до 100 %);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штрафа.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2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Размер штрафа составляет от 10% до 200%  размера норматива финансового обеспечения территориальной программы обязательного медицинского страхования в расчете на одно застрахованное лицо в год.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 качестве базовой суммы расчета штрафных санкций применяется 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подушевой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норматив финансирования Московской областной программой обязательного медицинского страхования в размере 10 753,2 руб. в зависимости от условий оказания медицинской помощи, в том числе для расчета размера санкций за дефекты: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- за оказание амбулаторно-поликлинической помощи по посещению с профилактической целью – 997,77 руб.;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- за оказание амбулаторно-поликлинической помощи по обращению по поводу заболевания – 2 502,28 руб.;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- за оказание амбулаторно-поликлинической помощи по посещению по неотложной помощи – 261,25 руб.;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- за оказание скорой медицинской помощи – 893,73 руб.;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- за оказание медицинской помощи в дневных стационарах – 780,29 руб. за законченный случай;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- за оказание стационарной помощи  – 5 130,84 руб. за случай госпитализации.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1800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1800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Перечень оснований для отказа в оплате медицинской помощи (уменьшения оплаты медицинской помощи) утверждён приказом ФОМС № 230, приложение №8, размер финансовых санкций определён приложениями №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и 12 к ГТС по реализации Московской областной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программы ОМС</a:t>
            </a:r>
          </a:p>
        </p:txBody>
      </p:sp>
      <p:sp>
        <p:nvSpPr>
          <p:cNvPr id="5" name="Содержимое 5"/>
          <p:cNvSpPr txBox="1">
            <a:spLocks/>
          </p:cNvSpPr>
          <p:nvPr/>
        </p:nvSpPr>
        <p:spPr>
          <a:xfrm>
            <a:off x="468313" y="1052513"/>
            <a:ext cx="8351837" cy="79216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11113" algn="just" eaLnBrk="1" fontAlgn="auto" hangingPunct="1">
              <a:spcAft>
                <a:spcPts val="0"/>
              </a:spcAft>
              <a:buClrTx/>
              <a:buSzTx/>
              <a:buFont typeface="Arial" pitchFamily="34" charset="0"/>
              <a:buNone/>
              <a:defRPr/>
            </a:pPr>
            <a:r>
              <a:rPr lang="ru-RU" sz="1400" b="1" dirty="0">
                <a:latin typeface="+mn-lt"/>
                <a:cs typeface="+mn-cs"/>
              </a:rPr>
              <a:t>По результатам контроля объемов, сроков, качества и условий предоставления медицинской помощи в соответствии с Договором на оказание и оплату медицинской помощи по ОМС за выявленные дефекты к медицинским организациям применяются финансовые санкции).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500" y="1071563"/>
            <a:ext cx="8424863" cy="79216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2938" y="5572125"/>
            <a:ext cx="8137525" cy="10795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850900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Учет и использование результатов контроля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Результаты контроля в форме актов в течении 5 рабочих дней передаются в медицинскую организацию.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Руководитель медицинской организации рассматривает акт в течении 15 рабочих дней с момента его получения. </a:t>
            </a:r>
          </a:p>
          <a:p>
            <a:pPr marL="640080" lvl="1" indent="-246888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При согласии медицинской организации с актами и мерами, применяемыми за выявленные нарушения, все акты подписываются и заверяются печатью, один экземпляр акта возвращается в СМО или ТФОМС.</a:t>
            </a:r>
          </a:p>
          <a:p>
            <a:pPr marL="640080" lvl="1" indent="-246888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400" dirty="0" smtClean="0"/>
              <a:t>В случае при несогласии с выводами в акте, подписанный акт возвращается в СМО с протоколом разногласий.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На основании статьи 42 Федерального закона об ОМС решение спорных и конфликтных вопросов между СМО и МО осуществляется ТФОМС МО на экспертной медико-экономической комиссии (ЭМЭК).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В случае несогласия одной из сторон с решением ЭМЭК, оно может быть обжаловано только в судебном порядке.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В период согласования результатов экспертизы, проведенных СМО, могут быть использованы результаты внутреннего контроля </a:t>
            </a:r>
            <a:r>
              <a:rPr lang="ru-RU" sz="1800" dirty="0"/>
              <a:t>качества </a:t>
            </a:r>
            <a:r>
              <a:rPr lang="ru-RU" sz="1800" dirty="0" smtClean="0"/>
              <a:t>медицинской помощи согласно порядку, утвержденному </a:t>
            </a:r>
          </a:p>
          <a:p>
            <a:pPr marL="274320" indent="11113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800" b="1" dirty="0" smtClean="0"/>
          </a:p>
          <a:p>
            <a:pPr marL="274320" indent="11113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b="1" dirty="0" smtClean="0"/>
              <a:t>Приказом Министерства здравоохранения Московской области от 10.02.2014 г. № 134 «</a:t>
            </a:r>
            <a:r>
              <a:rPr lang="ru-RU" sz="1800" b="1" dirty="0"/>
              <a:t>О совершенствовании организации внутреннего контроля качества и безопасности медицинской деятельности в медицинских организациях Московской области</a:t>
            </a:r>
            <a:r>
              <a:rPr lang="ru-RU" sz="1800" b="1" dirty="0" smtClean="0"/>
              <a:t>».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800" dirty="0"/>
          </a:p>
        </p:txBody>
      </p:sp>
      <p:pic>
        <p:nvPicPr>
          <p:cNvPr id="11" name="Содержимое 4" descr="эмблема ТФОМС корр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1047621" cy="864096"/>
          </a:xfrm>
          <a:prstGeom prst="rect">
            <a:avLst/>
          </a:prstGeom>
          <a:scene3d>
            <a:camera prst="orthographicFront"/>
            <a:lightRig rig="brightRoom" dir="t"/>
          </a:scene3d>
          <a:sp3d prstMaterial="translucentPowder"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2000232" y="214290"/>
            <a:ext cx="5486400" cy="4286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Претензия МО</a:t>
            </a:r>
          </a:p>
        </p:txBody>
      </p:sp>
      <p:sp>
        <p:nvSpPr>
          <p:cNvPr id="28677" name="Текст 3"/>
          <p:cNvSpPr>
            <a:spLocks noGrp="1"/>
          </p:cNvSpPr>
          <p:nvPr>
            <p:ph type="body" sz="half" idx="2"/>
          </p:nvPr>
        </p:nvSpPr>
        <p:spPr>
          <a:xfrm>
            <a:off x="2357438" y="1071563"/>
            <a:ext cx="6357937" cy="52863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smtClean="0"/>
              <a:t>Приказ ТФОМС МО № 153 от 06.07.2011 «О создании экспертной медико – экономической комиссии».</a:t>
            </a:r>
          </a:p>
          <a:p>
            <a:pPr eaLnBrk="1"/>
            <a:r>
              <a:rPr lang="ru-RU" b="1" smtClean="0"/>
              <a:t>9. Претензия оформляется в письменном виде  и направляется вместе с необходимыми материалами в ТФОМС МО в течение 15  рабочих дней со дня получения  актов  страховой медицинской организации.</a:t>
            </a:r>
            <a:endParaRPr lang="ru-RU" smtClean="0"/>
          </a:p>
          <a:p>
            <a:pPr eaLnBrk="1"/>
            <a:r>
              <a:rPr lang="ru-RU" smtClean="0"/>
              <a:t> Медицинская организация обязана предоставить в ТФОМС МО:</a:t>
            </a:r>
          </a:p>
          <a:p>
            <a:pPr eaLnBrk="1" hangingPunct="1"/>
            <a:r>
              <a:rPr lang="ru-RU" smtClean="0"/>
              <a:t>а) обоснование претензии;</a:t>
            </a:r>
          </a:p>
          <a:p>
            <a:pPr eaLnBrk="1" hangingPunct="1"/>
            <a:r>
              <a:rPr lang="ru-RU" smtClean="0"/>
              <a:t>б) перечень вопросов по каждому оспариваемому случаю;</a:t>
            </a:r>
          </a:p>
          <a:p>
            <a:pPr eaLnBrk="1" hangingPunct="1"/>
            <a:r>
              <a:rPr lang="ru-RU" smtClean="0"/>
              <a:t>в) материалы внутреннего и ведомственного контроля качества медицинской </a:t>
            </a:r>
          </a:p>
          <a:p>
            <a:pPr eaLnBrk="1" hangingPunct="1"/>
            <a:r>
              <a:rPr lang="ru-RU" smtClean="0"/>
              <a:t>помощи в медицинской организации; </a:t>
            </a:r>
          </a:p>
          <a:p>
            <a:pPr eaLnBrk="1" hangingPunct="1"/>
            <a:r>
              <a:rPr lang="ru-RU" smtClean="0"/>
              <a:t>г) первичную медицинскую документацию.</a:t>
            </a:r>
          </a:p>
          <a:p>
            <a:pPr eaLnBrk="1" hangingPunct="1"/>
            <a:r>
              <a:rPr lang="ru-RU" b="1" smtClean="0"/>
              <a:t>11. ЭМЭК  в течение 30 рабочих дней с даты поступления претензии рассматривает поступившие от медицинской организации документы и организует  проведение повторных медико-экономического контроля, медико-экономической экспертизы и экспертизы качества</a:t>
            </a:r>
            <a:r>
              <a:rPr lang="ru-RU" smtClean="0"/>
              <a:t> медицинской помощи, которые в соответствии с частью 4 статьи 42 Федерального закона оформляются решением ТФОМС об удовлетворении  или об отказе в удовлетворении.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22. Претензия оформляется в соответствии с Приложением №9  приказа ФОМС от  01.12.2010 года № 230 «Об  утверждении Порядка организации и проведения контроля объемов, сроков, качества и условий предоставления медицинской помощи по обязательному медицинскому страхованию»:</a:t>
            </a:r>
          </a:p>
          <a:p>
            <a:pPr eaLnBrk="1" hangingPunct="1"/>
            <a:r>
              <a:rPr lang="ru-RU" smtClean="0"/>
              <a:t> </a:t>
            </a:r>
          </a:p>
          <a:p>
            <a:pPr eaLnBrk="1" hangingPunct="1">
              <a:buFont typeface="Arial" charset="0"/>
              <a:buNone/>
            </a:pPr>
            <a:endParaRPr lang="ru-RU" b="1" smtClean="0"/>
          </a:p>
        </p:txBody>
      </p:sp>
      <p:sp>
        <p:nvSpPr>
          <p:cNvPr id="8" name="Рамка 7"/>
          <p:cNvSpPr/>
          <p:nvPr/>
        </p:nvSpPr>
        <p:spPr>
          <a:xfrm>
            <a:off x="500063" y="1143000"/>
            <a:ext cx="1785937" cy="1571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679" name="TextBox 8"/>
          <p:cNvSpPr txBox="1">
            <a:spLocks noChangeArrowheads="1"/>
          </p:cNvSpPr>
          <p:nvPr/>
        </p:nvSpPr>
        <p:spPr bwMode="auto">
          <a:xfrm>
            <a:off x="857250" y="1714500"/>
            <a:ext cx="561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Акт</a:t>
            </a:r>
          </a:p>
        </p:txBody>
      </p:sp>
      <p:sp>
        <p:nvSpPr>
          <p:cNvPr id="11" name="Рамка 10"/>
          <p:cNvSpPr/>
          <p:nvPr/>
        </p:nvSpPr>
        <p:spPr>
          <a:xfrm>
            <a:off x="214313" y="3714750"/>
            <a:ext cx="1857375" cy="1643063"/>
          </a:xfrm>
          <a:prstGeom prst="fram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681" name="TextBox 11"/>
          <p:cNvSpPr txBox="1">
            <a:spLocks noChangeArrowheads="1"/>
          </p:cNvSpPr>
          <p:nvPr/>
        </p:nvSpPr>
        <p:spPr bwMode="auto">
          <a:xfrm>
            <a:off x="357188" y="4357688"/>
            <a:ext cx="1217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</a:rPr>
              <a:t>Претензия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042988" y="2852738"/>
            <a:ext cx="485775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57188" y="428625"/>
            <a:ext cx="8497887" cy="928688"/>
          </a:xfrm>
        </p:spPr>
        <p:txBody>
          <a:bodyPr>
            <a:normAutofit fontScale="90000"/>
          </a:bodyPr>
          <a:lstStyle/>
          <a:p>
            <a:pPr indent="484188" algn="ctr" eaLnBrk="1" fontAlgn="auto" hangingPunct="1">
              <a:spcAft>
                <a:spcPts val="0"/>
              </a:spcAft>
              <a:defRPr/>
            </a:pP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b="1" dirty="0" smtClean="0"/>
              <a:t>	</a:t>
            </a:r>
            <a:br>
              <a:rPr lang="ru-RU" sz="1900" b="1" dirty="0" smtClean="0"/>
            </a:b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Перечень оснований для отказа в оплате медицинской помощи</a:t>
            </a:r>
            <a:b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(уменьшения оплаты медицинской помощи) </a:t>
            </a:r>
            <a:b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600" i="1" dirty="0" smtClean="0">
                <a:solidFill>
                  <a:schemeClr val="folHlink"/>
                </a:solidFill>
              </a:rPr>
              <a:t>	</a:t>
            </a:r>
          </a:p>
        </p:txBody>
      </p:sp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0" y="4437063"/>
            <a:ext cx="88201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600" b="1" i="1">
              <a:latin typeface="Calibri" pitchFamily="34" charset="0"/>
            </a:endParaRPr>
          </a:p>
        </p:txBody>
      </p:sp>
      <p:graphicFrame>
        <p:nvGraphicFramePr>
          <p:cNvPr id="88116" name="Group 52"/>
          <p:cNvGraphicFramePr>
            <a:graphicFrameLocks noGrp="1"/>
          </p:cNvGraphicFramePr>
          <p:nvPr/>
        </p:nvGraphicFramePr>
        <p:xfrm>
          <a:off x="0" y="1268413"/>
          <a:ext cx="8532813" cy="5681662"/>
        </p:xfrm>
        <a:graphic>
          <a:graphicData uri="http://schemas.openxmlformats.org/drawingml/2006/table">
            <a:tbl>
              <a:tblPr/>
              <a:tblGrid>
                <a:gridCol w="609600"/>
                <a:gridCol w="4379913"/>
                <a:gridCol w="1073150"/>
                <a:gridCol w="2470150"/>
              </a:tblGrid>
              <a:tr h="51117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93" marR="329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Перечень оснований для отказа в оплате медицинской помощи</a:t>
                      </a:r>
                    </a:p>
                  </a:txBody>
                  <a:tcPr marL="3293" marR="329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Санкции к медицинским организациям за нарушения, выявленные при проведении контроля объемов, сроков, качества и условий предоставления медицинской помощи</a:t>
                      </a:r>
                    </a:p>
                  </a:txBody>
                  <a:tcPr marL="3293" marR="329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Сумма, не подлежащая оплате уменьшение оплаты, возмещения</a:t>
                      </a:r>
                    </a:p>
                  </a:txBody>
                  <a:tcPr marL="3293" marR="329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 штрафа</a:t>
                      </a:r>
                    </a:p>
                  </a:txBody>
                  <a:tcPr marL="3293" marR="329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grid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Нарушения, ограничивающие доступность медицинской помощи для застрахованных лиц</a:t>
                      </a:r>
                    </a:p>
                  </a:txBody>
                  <a:tcPr marL="3293" marR="329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</a:p>
                  </a:txBody>
                  <a:tcPr marL="3293" marR="329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Нарушение прав застрахованных лиц на получение медицинской помощи в медицинской организации, в том числе:</a:t>
                      </a:r>
                    </a:p>
                  </a:txBody>
                  <a:tcPr marL="3293" marR="329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1.1.1.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выбор медицинской организации из медицинских организаций, участвующих в реализации территориальной программы обязательного медицинского страхования; 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 процентов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размера норматива финансового обеспечения территориальной программы обязательного медицинского страхования в расчете на одно застрахованное лицо в год *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1.1.2.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выбор врача путем подачи заявления лично или через своего представителя на имя руководителя медицинской организации;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 процентов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размера норматива финансового обеспечения территориальной программы обязательного медицинского страхования в расчете на одно застрахованное лицо в год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1.1.3.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Соблюдение условий оказания медицинской помощи, в том числе сроков ожидания медицинской помощи, предоставляемой в плановом порядке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процентов размера норматива финансового обеспечения территориальной программы обязательного медицинского страхования в расчете на одно застрахованное лицо в год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Необоснованный отказ застрахованным лицам в оказании медицинской помощи в соответствии с территориальной программой ОМС, в том числе: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14313" y="642938"/>
            <a:ext cx="8497887" cy="839787"/>
          </a:xfrm>
        </p:spPr>
        <p:txBody>
          <a:bodyPr>
            <a:normAutofit fontScale="90000"/>
          </a:bodyPr>
          <a:lstStyle/>
          <a:p>
            <a:pPr indent="484188" algn="ctr" eaLnBrk="1" fontAlgn="auto" hangingPunct="1">
              <a:spcAft>
                <a:spcPts val="0"/>
              </a:spcAft>
              <a:defRPr/>
            </a:pP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b="1" dirty="0" smtClean="0"/>
              <a:t>	</a:t>
            </a:r>
            <a:r>
              <a:rPr lang="ru-RU" sz="1900" b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1500" b="1" dirty="0" smtClean="0">
                <a:solidFill>
                  <a:srgbClr val="C00000"/>
                </a:solidFill>
                <a:latin typeface="Arial Black" pitchFamily="34" charset="0"/>
              </a:rPr>
              <a:t>Перечень оснований для отказа в оплате медицинской помощи</a:t>
            </a:r>
            <a:br>
              <a:rPr lang="ru-RU" sz="15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1500" b="1" dirty="0" smtClean="0">
                <a:solidFill>
                  <a:srgbClr val="C00000"/>
                </a:solidFill>
                <a:latin typeface="Arial Black" pitchFamily="34" charset="0"/>
              </a:rPr>
              <a:t>(уменьшения оплаты медицинской помощи) </a:t>
            </a:r>
            <a:br>
              <a:rPr lang="ru-RU" sz="15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600" i="1" dirty="0" smtClean="0">
                <a:solidFill>
                  <a:schemeClr val="folHlink"/>
                </a:solidFill>
              </a:rPr>
              <a:t>	</a:t>
            </a: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0" y="4437063"/>
            <a:ext cx="88201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600" b="1" i="1">
              <a:latin typeface="Calibri" pitchFamily="34" charset="0"/>
            </a:endParaRPr>
          </a:p>
        </p:txBody>
      </p:sp>
      <p:graphicFrame>
        <p:nvGraphicFramePr>
          <p:cNvPr id="128097" name="Group 97"/>
          <p:cNvGraphicFramePr>
            <a:graphicFrameLocks noGrp="1"/>
          </p:cNvGraphicFramePr>
          <p:nvPr/>
        </p:nvGraphicFramePr>
        <p:xfrm>
          <a:off x="323850" y="1268413"/>
          <a:ext cx="8208963" cy="5173662"/>
        </p:xfrm>
        <a:graphic>
          <a:graphicData uri="http://schemas.openxmlformats.org/drawingml/2006/table">
            <a:tbl>
              <a:tblPr/>
              <a:tblGrid>
                <a:gridCol w="585788"/>
                <a:gridCol w="3517900"/>
                <a:gridCol w="696912"/>
                <a:gridCol w="1031875"/>
                <a:gridCol w="2376488"/>
              </a:tblGrid>
              <a:tr h="496888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93" marR="329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Перечень оснований для отказа в оплате медицинской помощи</a:t>
                      </a:r>
                    </a:p>
                  </a:txBody>
                  <a:tcPr marL="3293" marR="329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Санкции к медицинским организациям за нарушения, выявленные при проведении контроля объемов, сроков, качества и условий предоставления медицинской помощи</a:t>
                      </a:r>
                    </a:p>
                  </a:txBody>
                  <a:tcPr marL="3293" marR="329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Сумма, не подлежащая оплате уменьшение оплаты, возмещения</a:t>
                      </a:r>
                    </a:p>
                  </a:txBody>
                  <a:tcPr marL="3293" marR="329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 штрафа</a:t>
                      </a:r>
                    </a:p>
                  </a:txBody>
                  <a:tcPr marL="3293" marR="329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 gridSpan="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Дефекты медицинской помощи</a:t>
                      </a:r>
                    </a:p>
                  </a:txBody>
                  <a:tcPr marL="3293" marR="329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.2. </a:t>
                      </a:r>
                    </a:p>
                  </a:txBody>
                  <a:tcPr marL="3293" marR="329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Невыполнение, несвоевременное или ненадлежащее выполнение необходимых пациенту диагностических и (или) лечебных мероприятий, оперативных вмешательств в соответствии с порядком оказания медицинской помощи и (или) стандартами медицинской помощи:</a:t>
                      </a:r>
                    </a:p>
                  </a:txBody>
                  <a:tcPr marL="3293" marR="329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8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3.2.1.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повлиявшие на состояние здоровья застрахованного лица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50 % стоимости за каждый случай оказания медицинской помощи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5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3.2.2.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приведших к удлинению сроков лечения сверх установленных (за исключением случаев отказа застрахованного лица от медицинского вмешательства и (или) отсутствия письменного согласия на лечение, в установленных законодательством РФ случаях)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100 % стоимости медицинской помощи, превышающей установленные сроки лечения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1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3.2.3.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приведших к ухудшению состояния здоровья застрахованного лица, либо создавшее риск прогрессирования имеющегося заболевания, либо создавшее риск возникновения нового заболевания (за исключением случаев отказа застрахованного лица от лечения, оформленного в установленном порядке)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100 % стоимости за каждый случай оказания медицинской помощи в случае ухудшения состояния застрахованного лица, возмещение расходов на лечение застрахованного лица по поводу прогрессирования имеющегося заболевания, его осложнения, возникновения нового заболевания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размера норматива финансового обеспечения территориальной программы обязательного медицинского страхования в расчете на одно застрахованное лицо в год</a:t>
                      </a:r>
                    </a:p>
                  </a:txBody>
                  <a:tcPr marL="3293" marR="329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981075"/>
          </a:xfrm>
        </p:spPr>
        <p:txBody>
          <a:bodyPr/>
          <a:lstStyle/>
          <a:p>
            <a:pPr algn="ctr" eaLnBrk="1" hangingPunct="1"/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</a:rPr>
              <a:t>Дополнения  в Перечень оснований для отказа в оплате медицинской помощи (уменьшения оплаты медицинской помощи),</a:t>
            </a:r>
            <a:r>
              <a:rPr lang="ru-RU" sz="180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1800" b="1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</a:rPr>
              <a:t> применяемых к медицинским организациям.</a:t>
            </a:r>
            <a:r>
              <a:rPr lang="ru-RU" sz="1600" b="1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1600" b="1" smtClean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1600" b="1" smtClean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8229600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700" b="1" smtClean="0">
                <a:solidFill>
                  <a:srgbClr val="C00000"/>
                </a:solidFill>
                <a:latin typeface="Times New Roman" pitchFamily="18" charset="0"/>
              </a:rPr>
              <a:t>Нарушения, ограничивающие доступность медицинской помощи для застрахованных лиц: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700" smtClean="0">
                <a:latin typeface="Times New Roman" pitchFamily="18" charset="0"/>
              </a:rPr>
              <a:t>      - необоснованный отказ застрахованным лицам в бесплатном оказании медицинской помощи при наступлении страхового случая за пределами территории субъекта РФ, в котором выдан полис ОМС.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b="1" smtClean="0">
                <a:solidFill>
                  <a:srgbClr val="C00000"/>
                </a:solidFill>
                <a:latin typeface="Times New Roman" pitchFamily="18" charset="0"/>
              </a:rPr>
              <a:t>Дефекты медицинской помощи / нарушения при оказании медицинской помощи: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700" smtClean="0">
                <a:latin typeface="Times New Roman" pitchFamily="18" charset="0"/>
              </a:rPr>
              <a:t>    -  нарушение по вине медицинской организации преемственности в лечении (в том числе несвоевременный перевод пациента в медицинскую организацию более высокого уровня), приведшее к удлинению сроков лечения и (или) ухудшению состояния здоровья застрахованного лица;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700" smtClean="0">
                <a:latin typeface="Times New Roman" pitchFamily="18" charset="0"/>
              </a:rPr>
              <a:t>    -  необоснованное назначение лекарственной терапии; одновременное назначение лекарственных средств </a:t>
            </a:r>
            <a:r>
              <a:rPr lang="ru-RU" sz="1700" smtClean="0"/>
              <a:t>–</a:t>
            </a:r>
            <a:r>
              <a:rPr lang="ru-RU" sz="1700" smtClean="0">
                <a:latin typeface="Times New Roman" pitchFamily="18" charset="0"/>
              </a:rPr>
              <a:t> синонимов, аналогов или антагонистов по фармакологическому действию и т.п., связанное с риском для здоровья пациента и/или приводящее к удорожанию лечения;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700" smtClean="0">
                <a:latin typeface="Times New Roman" pitchFamily="18" charset="0"/>
              </a:rPr>
              <a:t>     - невыполнение по вине медицинской организации обязательного патологоанатомического вскрытия в соответствии с действующим законодательством;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1700" smtClean="0">
                <a:latin typeface="Times New Roman" pitchFamily="18" charset="0"/>
              </a:rPr>
              <a:t>     -  наличие расхождений клинического и патологоанатомического диагнозов 2-3 категории.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</a:rPr>
              <a:t>Дополнения  в Перечень оснований для отказа в оплате медицинской помощи (уменьшения оплаты медицинской помощи), </a:t>
            </a:r>
            <a:br>
              <a:rPr lang="ru-RU" sz="1800" b="1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</a:rPr>
              <a:t> применяемых к медицинским организациям.</a:t>
            </a:r>
            <a:br>
              <a:rPr lang="ru-RU" sz="1800" b="1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</a:rPr>
              <a:t>(продолжение)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214313" y="1314450"/>
            <a:ext cx="8785225" cy="55435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500" b="1" smtClean="0">
                <a:solidFill>
                  <a:srgbClr val="C00000"/>
                </a:solidFill>
              </a:rPr>
              <a:t>Дефекты оформления первичной медицинской документации в медицинской организации.</a:t>
            </a:r>
          </a:p>
          <a:p>
            <a:pPr eaLnBrk="1" hangingPunct="1">
              <a:lnSpc>
                <a:spcPct val="80000"/>
              </a:lnSpc>
            </a:pPr>
            <a:endParaRPr lang="ru-RU" sz="1500" b="1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1500" b="1" smtClean="0">
                <a:solidFill>
                  <a:srgbClr val="C00000"/>
                </a:solidFill>
              </a:rPr>
              <a:t>Отсутствие в первичной документации:</a:t>
            </a:r>
          </a:p>
          <a:p>
            <a:pPr eaLnBrk="1" hangingPunct="1">
              <a:lnSpc>
                <a:spcPct val="80000"/>
              </a:lnSpc>
            </a:pPr>
            <a:endParaRPr lang="ru-RU" sz="1500" b="1" smtClean="0">
              <a:solidFill>
                <a:srgbClr val="00FFFF"/>
              </a:solidFill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500" b="1" smtClean="0"/>
              <a:t>     -информированного добровольного согласия застрахованного лица на медицинское вмешательство или отказа застрахованного лица от медицинского вмешательства;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500" b="1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500" b="1" smtClean="0"/>
              <a:t>     - письменного согласия на лечение в установленных законодательством Российской Федерации случаях;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500" b="1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500" b="1" smtClean="0"/>
              <a:t>     - наличие признаков фальсификации медицинской документации (дописки, исправления, «вклейки», полное переоформление истории болезни, с умышленным искажением сведений о проведенных диагностических и лечебных мероприятиях, клинической картине заболевания).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500" b="1" smtClean="0"/>
              <a:t>    </a:t>
            </a:r>
          </a:p>
          <a:p>
            <a:pPr eaLnBrk="1" hangingPunct="1">
              <a:lnSpc>
                <a:spcPct val="80000"/>
              </a:lnSpc>
            </a:pPr>
            <a:r>
              <a:rPr lang="ru-RU" sz="1500" b="1" smtClean="0"/>
              <a:t> Дата оказания медицинской помощи, зарегистрированная в первичной медицинской документации и реестре счетов, не соответствует табелю учета рабочего времени врача (оказание медицинской помощи в период отпуска, учебы, командировок, выходных дней и т.п.)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0" y="268288"/>
            <a:ext cx="9144000" cy="928687"/>
          </a:xfrm>
          <a:noFill/>
        </p:spPr>
        <p:txBody>
          <a:bodyPr/>
          <a:lstStyle/>
          <a:p>
            <a:pPr algn="ctr" eaLnBrk="1" hangingPunct="1"/>
            <a:r>
              <a:rPr lang="ru-RU" sz="2500" b="1" smtClean="0">
                <a:solidFill>
                  <a:srgbClr val="C00000"/>
                </a:solidFill>
                <a:latin typeface="Times New Roman" pitchFamily="18" charset="0"/>
              </a:rPr>
              <a:t>Санкции, применяемые к медицинским организациям.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8229600" cy="5113337"/>
          </a:xfrm>
        </p:spPr>
        <p:txBody>
          <a:bodyPr/>
          <a:lstStyle/>
          <a:p>
            <a:pPr eaLnBrk="1" hangingPunct="1"/>
            <a:r>
              <a:rPr lang="ru-RU" sz="2400" b="1" smtClean="0"/>
              <a:t>В настоящее время МЗ РФ подготовлен проект приказа «О внесении изменений в правила ОМС, утверждённые приказом МЗ и СР РФ от 28.02.2011г. №158н с новой методикой расчёта размера санкций с учётом коэффициента для применения санкций в соответствии с Перечнем, утверждённым приказом ФОМС № 230.</a:t>
            </a:r>
            <a:endParaRPr lang="en-US" sz="2400" b="1" smtClean="0"/>
          </a:p>
          <a:p>
            <a:pPr eaLnBrk="1" hangingPunct="1"/>
            <a:endParaRPr lang="ru-RU" sz="2400" b="1" smtClean="0"/>
          </a:p>
          <a:p>
            <a:pPr eaLnBrk="1" hangingPunct="1"/>
            <a:endParaRPr lang="en-US" sz="2400" b="1" smtClean="0"/>
          </a:p>
          <a:p>
            <a:pPr eaLnBrk="1" hangingPunct="1"/>
            <a:r>
              <a:rPr lang="ru-RU" sz="2400" b="1" smtClean="0"/>
              <a:t>ТФОМС МО до утверждения приказа ФОМС внёс предложения по уменьшению размера финансовых санкций – суммы, не подлежащей оплате.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65188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800" b="1" smtClean="0">
                <a:solidFill>
                  <a:schemeClr val="tx1"/>
                </a:solidFill>
                <a:latin typeface="Times New Roman" pitchFamily="18" charset="0"/>
              </a:rPr>
              <a:t>Федеральный закон от 21.11. 2011 №323-ФЗ «Об основах охраны здоровья граждан в РФ». </a:t>
            </a:r>
            <a:r>
              <a:rPr lang="ru-RU" sz="2000" b="1" smtClean="0">
                <a:solidFill>
                  <a:srgbClr val="FFCC00"/>
                </a:solidFill>
                <a:latin typeface="Times New Roman" pitchFamily="18" charset="0"/>
              </a:rPr>
              <a:t> </a:t>
            </a: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</a:rPr>
              <a:t>Статья 4.  Основные принципы охраны здоровья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052513"/>
            <a:ext cx="8229600" cy="53990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200" b="1" smtClean="0">
                <a:latin typeface="Times New Roman" pitchFamily="18" charset="0"/>
              </a:rPr>
              <a:t> </a:t>
            </a:r>
            <a:r>
              <a:rPr lang="ru-RU" sz="2200" b="1" smtClean="0">
                <a:latin typeface="Times New Roman" pitchFamily="18" charset="0"/>
              </a:rPr>
              <a:t>Основными принципами охраны здоровья являются: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>
                <a:latin typeface="Times New Roman" pitchFamily="18" charset="0"/>
              </a:rPr>
              <a:t>1) соблюдение прав граждан в сфере охраны здоровья и обеспечение связанных с этими правами государственных гарантий;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>
                <a:latin typeface="Times New Roman" pitchFamily="18" charset="0"/>
              </a:rPr>
              <a:t>2) приоритет интересов пациента при оказании медицинской помощи;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>
                <a:latin typeface="Times New Roman" pitchFamily="18" charset="0"/>
              </a:rPr>
              <a:t>3) приоритет охраны здоровья детей;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>
                <a:latin typeface="Times New Roman" pitchFamily="18" charset="0"/>
              </a:rPr>
              <a:t>4) социальная защищенность граждан в случае утраты здоровья;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>
                <a:latin typeface="Times New Roman" pitchFamily="18" charset="0"/>
              </a:rPr>
              <a:t>5) ответственность органов государственной власти и органов местного самоуправления, должностных лиц организаций за обеспечение прав граждан в сфере охраны здоровья;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>
                <a:latin typeface="Times New Roman" pitchFamily="18" charset="0"/>
              </a:rPr>
              <a:t>6) доступность и качество медицинской помощи;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>
                <a:latin typeface="Times New Roman" pitchFamily="18" charset="0"/>
              </a:rPr>
              <a:t>7) недопустимость отказа в оказании медицинской помощи;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>
                <a:latin typeface="Times New Roman" pitchFamily="18" charset="0"/>
              </a:rPr>
              <a:t>8) приоритет профилактики в сфере охраны здоровья;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>
                <a:latin typeface="Times New Roman" pitchFamily="18" charset="0"/>
              </a:rPr>
              <a:t>9) соблюдение врачебной тайны.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857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900" b="1" smtClean="0"/>
          </a:p>
        </p:txBody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>
          <a:xfrm>
            <a:off x="214313" y="0"/>
            <a:ext cx="8229600" cy="6553200"/>
          </a:xfrm>
        </p:spPr>
        <p:txBody>
          <a:bodyPr>
            <a:normAutofit fontScale="92500" lnSpcReduction="10000"/>
          </a:bodyPr>
          <a:lstStyle/>
          <a:p>
            <a:pPr marL="636588" indent="-57150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600" b="1" dirty="0" smtClean="0">
                <a:latin typeface="Times New Roman" pitchFamily="18" charset="0"/>
              </a:rPr>
              <a:t>  </a:t>
            </a:r>
          </a:p>
          <a:p>
            <a:pPr marL="636588" indent="-57150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600" b="1" dirty="0" smtClean="0">
                <a:latin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</a:rPr>
              <a:t>Стандарт медицинской помощи:</a:t>
            </a:r>
            <a:endParaRPr lang="ru-RU" sz="2400" b="1" dirty="0" smtClean="0">
              <a:latin typeface="Times New Roman" pitchFamily="18" charset="0"/>
            </a:endParaRPr>
          </a:p>
          <a:p>
            <a:pPr marL="636588" indent="-5715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800" b="1" dirty="0" smtClean="0">
                <a:latin typeface="Times New Roman" pitchFamily="18" charset="0"/>
              </a:rPr>
              <a:t>    </a:t>
            </a:r>
            <a:r>
              <a:rPr lang="ru-RU" sz="2800" b="1" i="1" dirty="0" smtClean="0">
                <a:latin typeface="Times New Roman" pitchFamily="18" charset="0"/>
              </a:rPr>
              <a:t>разрабатывается</a:t>
            </a:r>
            <a:r>
              <a:rPr lang="en-US" sz="2800" b="1" i="1" dirty="0" smtClean="0">
                <a:latin typeface="Times New Roman" pitchFamily="18" charset="0"/>
              </a:rPr>
              <a:t> </a:t>
            </a:r>
            <a:r>
              <a:rPr lang="ru-RU" sz="2800" b="1" dirty="0" smtClean="0">
                <a:latin typeface="Arial Black" pitchFamily="34" charset="0"/>
              </a:rPr>
              <a:t>и утверждается МЗ РФ</a:t>
            </a:r>
          </a:p>
          <a:p>
            <a:pPr marL="636588" indent="-5715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 в соответствии с номенклатурой медицинских услуг и включает в себя</a:t>
            </a: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</a:rPr>
              <a:t>усредненные показатели частоты предоставления и кратности применения</a:t>
            </a:r>
            <a:r>
              <a:rPr lang="ru-RU" sz="2800" b="1" dirty="0" smtClean="0">
                <a:latin typeface="Times New Roman" pitchFamily="18" charset="0"/>
              </a:rPr>
              <a:t>:</a:t>
            </a:r>
          </a:p>
          <a:p>
            <a:pPr marL="636588" indent="-5715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marL="636588" indent="-5715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1800" b="1" dirty="0" smtClean="0">
              <a:latin typeface="Times New Roman" pitchFamily="18" charset="0"/>
            </a:endParaRPr>
          </a:p>
          <a:p>
            <a:pPr marL="636588" indent="-5715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sz="1800" b="1" dirty="0" smtClean="0">
                <a:latin typeface="Times New Roman" pitchFamily="18" charset="0"/>
              </a:rPr>
              <a:t>медицинских услуг;</a:t>
            </a:r>
            <a:endParaRPr lang="en-US" sz="1800" b="1" dirty="0" smtClean="0">
              <a:latin typeface="Times New Roman" pitchFamily="18" charset="0"/>
            </a:endParaRPr>
          </a:p>
          <a:p>
            <a:pPr marL="636588" indent="-5715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sz="1800" b="1" dirty="0" smtClean="0">
                <a:latin typeface="Times New Roman" pitchFamily="18" charset="0"/>
              </a:rPr>
              <a:t>зарегистрированных на территории Российской Федерации лекарственных препаратов (с указанием средних доз) в соответствии с инструкцией по применению лекарственного препарата и фармакотерапевтической группой по </a:t>
            </a:r>
            <a:r>
              <a:rPr lang="ru-RU" sz="1800" b="1" dirty="0" err="1" smtClean="0">
                <a:latin typeface="Times New Roman" pitchFamily="18" charset="0"/>
              </a:rPr>
              <a:t>анатомо-терапевтическо</a:t>
            </a:r>
            <a:r>
              <a:rPr lang="ru-RU" sz="1800" b="1" dirty="0" smtClean="0">
                <a:latin typeface="Times New Roman" pitchFamily="18" charset="0"/>
              </a:rPr>
              <a:t> -химической классификации, рекомендованной Всемирной организацией здравоохранения;</a:t>
            </a:r>
            <a:endParaRPr lang="en-US" sz="1800" b="1" dirty="0" smtClean="0">
              <a:latin typeface="Times New Roman" pitchFamily="18" charset="0"/>
            </a:endParaRPr>
          </a:p>
          <a:p>
            <a:pPr marL="636588" indent="-5715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 smtClean="0">
                <a:latin typeface="Times New Roman" pitchFamily="18" charset="0"/>
              </a:rPr>
              <a:t>3) медицинских изделий, имплантируемых в организм человека;</a:t>
            </a:r>
            <a:endParaRPr lang="en-US" sz="1800" b="1" dirty="0" smtClean="0">
              <a:latin typeface="Times New Roman" pitchFamily="18" charset="0"/>
            </a:endParaRPr>
          </a:p>
          <a:p>
            <a:pPr marL="636588" indent="-5715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 smtClean="0">
                <a:latin typeface="Times New Roman" pitchFamily="18" charset="0"/>
              </a:rPr>
              <a:t>4) компонентов крови;</a:t>
            </a:r>
            <a:endParaRPr lang="en-US" sz="1800" b="1" dirty="0" smtClean="0">
              <a:latin typeface="Times New Roman" pitchFamily="18" charset="0"/>
            </a:endParaRPr>
          </a:p>
          <a:p>
            <a:pPr marL="636588" indent="-5715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 smtClean="0">
                <a:latin typeface="Times New Roman" pitchFamily="18" charset="0"/>
              </a:rPr>
              <a:t>5) видов лечебного питания, включая специализированные продукты лечебного питания;</a:t>
            </a:r>
          </a:p>
          <a:p>
            <a:pPr marL="636588" indent="-57150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 smtClean="0">
                <a:latin typeface="Times New Roman" pitchFamily="18" charset="0"/>
              </a:rPr>
              <a:t>6) иного исходя из особенностей заболевания (состояния).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323850" y="268288"/>
            <a:ext cx="8569325" cy="1865312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</a:rPr>
              <a:t>Схемы ведения пациентов</a:t>
            </a:r>
            <a:br>
              <a:rPr lang="ru-RU" sz="2800" b="1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</a:rPr>
              <a:t>разрабатываются в соответствии с номенклатурой медицинских услуг и утверждаются Министерством здравоохранения Московской области</a:t>
            </a:r>
          </a:p>
        </p:txBody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>
          <a:xfrm>
            <a:off x="250825" y="2536825"/>
            <a:ext cx="8374063" cy="432117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900" b="1" dirty="0" smtClean="0">
                <a:latin typeface="Times New Roman" pitchFamily="18" charset="0"/>
              </a:rPr>
              <a:t>Схемы ведения пациентов (далее </a:t>
            </a:r>
            <a:r>
              <a:rPr lang="ru-RU" sz="2900" b="1" dirty="0" smtClean="0"/>
              <a:t>–</a:t>
            </a:r>
            <a:r>
              <a:rPr lang="ru-RU" sz="2900" b="1" dirty="0" smtClean="0">
                <a:latin typeface="Times New Roman" pitchFamily="18" charset="0"/>
              </a:rPr>
              <a:t> СХЕМА) </a:t>
            </a:r>
            <a:r>
              <a:rPr lang="ru-RU" sz="2900" b="1" dirty="0" smtClean="0"/>
              <a:t>–</a:t>
            </a:r>
            <a:r>
              <a:rPr lang="ru-RU" sz="2900" b="1" dirty="0" smtClean="0">
                <a:latin typeface="Times New Roman" pitchFamily="18" charset="0"/>
              </a:rPr>
              <a:t> совокупность медицинских услуг, лекарственных препаратов для медицинского применения, медицинских изделий, в том числе имплантируемых в организм человека, препаратов крови, видов лечебного питания, включая специализированные продукты лечебного питания и иных компонентов, применяемых при оказании медицинской помощи застрахованному лицу, исходя из особенностей заболевания </a:t>
            </a:r>
            <a:r>
              <a:rPr lang="ru-RU" sz="2000" b="1" dirty="0" smtClean="0">
                <a:latin typeface="Times New Roman" pitchFamily="18" charset="0"/>
              </a:rPr>
              <a:t>(порядок оплаты медицинской помощи, оказываемой по Московской областной программе ОМС). </a:t>
            </a:r>
            <a:endParaRPr lang="ru-RU" sz="29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ru-RU" sz="900" smtClean="0">
                <a:latin typeface="Times New Roman" pitchFamily="18" charset="0"/>
                <a:cs typeface="Arial" charset="0"/>
              </a:rPr>
              <a:t> </a:t>
            </a:r>
            <a:endParaRPr lang="ru-RU" sz="1300" smtClean="0">
              <a:solidFill>
                <a:srgbClr val="FF9933"/>
              </a:solidFill>
              <a:latin typeface="Times New Roman" pitchFamily="18" charset="0"/>
            </a:endParaRPr>
          </a:p>
        </p:txBody>
      </p:sp>
      <p:sp>
        <p:nvSpPr>
          <p:cNvPr id="36867" name="Rectangle 81"/>
          <p:cNvSpPr>
            <a:spLocks noChangeArrowheads="1"/>
          </p:cNvSpPr>
          <p:nvPr/>
        </p:nvSpPr>
        <p:spPr bwMode="auto">
          <a:xfrm>
            <a:off x="1042988" y="260350"/>
            <a:ext cx="7508875" cy="738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7675" indent="-382588"/>
            <a:r>
              <a:rPr lang="ru-RU" sz="1400" b="1">
                <a:latin typeface="Times New Roman" pitchFamily="18" charset="0"/>
              </a:rPr>
              <a:t>Приложение № 1 к Генеральному тарифному соглашению по реализации </a:t>
            </a:r>
            <a:br>
              <a:rPr lang="ru-RU" sz="1400" b="1">
                <a:latin typeface="Times New Roman" pitchFamily="18" charset="0"/>
              </a:rPr>
            </a:br>
            <a:r>
              <a:rPr lang="ru-RU" sz="1400" b="1">
                <a:latin typeface="Times New Roman" pitchFamily="18" charset="0"/>
              </a:rPr>
              <a:t>Московской областной программы ОМС от 2</a:t>
            </a:r>
            <a:r>
              <a:rPr lang="en-US" sz="1400" b="1">
                <a:latin typeface="Times New Roman" pitchFamily="18" charset="0"/>
              </a:rPr>
              <a:t>5</a:t>
            </a:r>
            <a:r>
              <a:rPr lang="ru-RU" sz="1400" b="1">
                <a:latin typeface="Times New Roman" pitchFamily="18" charset="0"/>
              </a:rPr>
              <a:t>.12.201</a:t>
            </a:r>
            <a:r>
              <a:rPr lang="en-US" sz="1400" b="1">
                <a:latin typeface="Times New Roman" pitchFamily="18" charset="0"/>
              </a:rPr>
              <a:t>3</a:t>
            </a:r>
            <a:br>
              <a:rPr lang="en-US" sz="1400" b="1">
                <a:latin typeface="Times New Roman" pitchFamily="18" charset="0"/>
              </a:rPr>
            </a:br>
            <a:endParaRPr lang="ru-RU" sz="1400" b="1">
              <a:latin typeface="Times New Roman" pitchFamily="18" charset="0"/>
            </a:endParaRPr>
          </a:p>
        </p:txBody>
      </p:sp>
      <p:sp>
        <p:nvSpPr>
          <p:cNvPr id="36868" name="Rectangle 82"/>
          <p:cNvSpPr>
            <a:spLocks noChangeArrowheads="1"/>
          </p:cNvSpPr>
          <p:nvPr/>
        </p:nvSpPr>
        <p:spPr bwMode="auto">
          <a:xfrm>
            <a:off x="755650" y="836613"/>
            <a:ext cx="7921625" cy="1557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7675" indent="-382588"/>
            <a:r>
              <a:rPr lang="en-US" sz="1400" b="1">
                <a:latin typeface="Times New Roman" pitchFamily="18" charset="0"/>
              </a:rPr>
              <a:t>I. </a:t>
            </a:r>
            <a:r>
              <a:rPr lang="ru-RU" sz="1400" b="1">
                <a:latin typeface="Times New Roman" pitchFamily="18" charset="0"/>
              </a:rPr>
              <a:t>Тарифы законченного случая лечения по схеме ведения пациента (руб.), </a:t>
            </a:r>
          </a:p>
          <a:p>
            <a:pPr marL="447675" indent="-382588">
              <a:buFont typeface="Wingdings 2" pitchFamily="18" charset="2"/>
              <a:buNone/>
            </a:pPr>
            <a:r>
              <a:rPr lang="ru-RU" sz="1400" b="1">
                <a:latin typeface="Times New Roman" pitchFamily="18" charset="0"/>
              </a:rPr>
              <a:t>утверждаются МЗ МО </a:t>
            </a:r>
            <a:br>
              <a:rPr lang="ru-RU" sz="1400" b="1">
                <a:latin typeface="Times New Roman" pitchFamily="18" charset="0"/>
              </a:rPr>
            </a:br>
            <a:r>
              <a:rPr lang="ru-RU" sz="1400" b="1">
                <a:latin typeface="Times New Roman" pitchFamily="18" charset="0"/>
              </a:rPr>
              <a:t>Условия оказания медицинской помощи: Стационарно (в условиях, </a:t>
            </a:r>
          </a:p>
          <a:p>
            <a:pPr marL="447675" indent="-382588">
              <a:buFont typeface="Wingdings 2" pitchFamily="18" charset="2"/>
              <a:buNone/>
            </a:pPr>
            <a:r>
              <a:rPr lang="ru-RU" sz="1400" b="1">
                <a:latin typeface="Times New Roman" pitchFamily="18" charset="0"/>
              </a:rPr>
              <a:t>обеспечивающих круглосуточное медицинское наблюдение и лечение)</a:t>
            </a:r>
          </a:p>
          <a:p>
            <a:pPr marL="447675" indent="-382588">
              <a:buFont typeface="Wingdings 2" pitchFamily="18" charset="2"/>
              <a:buNone/>
            </a:pPr>
            <a:r>
              <a:rPr lang="ru-RU" sz="1400" b="1">
                <a:latin typeface="Times New Roman" pitchFamily="18" charset="0"/>
              </a:rPr>
              <a:t>        Вид помощи: Специализированная, в том числе высокотехнологичная</a:t>
            </a:r>
          </a:p>
          <a:p>
            <a:pPr marL="447675" indent="-382588">
              <a:buFont typeface="Wingdings 2" pitchFamily="18" charset="2"/>
              <a:buNone/>
            </a:pPr>
            <a:r>
              <a:rPr lang="ru-RU" sz="1400" b="1">
                <a:latin typeface="Times New Roman" pitchFamily="18" charset="0"/>
              </a:rPr>
              <a:t>        Возраст: все</a:t>
            </a:r>
          </a:p>
        </p:txBody>
      </p:sp>
      <p:graphicFrame>
        <p:nvGraphicFramePr>
          <p:cNvPr id="214438" name="Group 422"/>
          <p:cNvGraphicFramePr>
            <a:graphicFrameLocks noGrp="1"/>
          </p:cNvGraphicFramePr>
          <p:nvPr>
            <p:ph sz="half" idx="1"/>
          </p:nvPr>
        </p:nvGraphicFramePr>
        <p:xfrm>
          <a:off x="0" y="2420938"/>
          <a:ext cx="9144000" cy="3960812"/>
        </p:xfrm>
        <a:graphic>
          <a:graphicData uri="http://schemas.openxmlformats.org/drawingml/2006/table">
            <a:tbl>
              <a:tblPr/>
              <a:tblGrid>
                <a:gridCol w="1041400"/>
                <a:gridCol w="2120900"/>
                <a:gridCol w="968375"/>
                <a:gridCol w="893763"/>
                <a:gridCol w="819150"/>
                <a:gridCol w="1266825"/>
                <a:gridCol w="2033587"/>
              </a:tblGrid>
              <a:tr h="1330325"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Код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схемы 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ведения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пациента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схемы 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ведения 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пациента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Тариф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Длитель-</a:t>
                      </a:r>
                    </a:p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ность</a:t>
                      </a:r>
                    </a:p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миним.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Длитель-ность</a:t>
                      </a:r>
                    </a:p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средняя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Нозологии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(МКБ-10)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примечание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63"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3.01.211.0.6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Наджелудочковая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тахикардия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46933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I471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Применяется медицинскими организациями Московской области, отнесёнными в соответствии с Приказом МЗ МО от 13.02.2013г. № 156 к 3 уровню и мед. организациями, отнесёнными к 4 группе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0325"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3.12.001.0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Поверхностная 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травма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головы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10169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S000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S007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S008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S009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ru-RU" sz="900" smtClean="0">
                <a:latin typeface="Times New Roman" pitchFamily="18" charset="0"/>
                <a:cs typeface="Arial" charset="0"/>
              </a:rPr>
              <a:t> </a:t>
            </a:r>
            <a:endParaRPr lang="ru-RU" sz="1300" smtClean="0">
              <a:solidFill>
                <a:srgbClr val="FF9933"/>
              </a:solidFill>
              <a:latin typeface="Times New Roman" pitchFamily="18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042988" y="260350"/>
            <a:ext cx="7508875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7675" indent="-382588"/>
            <a:r>
              <a:rPr lang="ru-RU" sz="1600" b="1">
                <a:solidFill>
                  <a:srgbClr val="7F80AE"/>
                </a:solidFill>
                <a:latin typeface="Times New Roman" pitchFamily="18" charset="0"/>
              </a:rPr>
              <a:t>Приложение № 1 к Генеральному тарифному соглашению по реализации </a:t>
            </a:r>
            <a:br>
              <a:rPr lang="ru-RU" sz="1600" b="1">
                <a:solidFill>
                  <a:srgbClr val="7F80AE"/>
                </a:solidFill>
                <a:latin typeface="Times New Roman" pitchFamily="18" charset="0"/>
              </a:rPr>
            </a:br>
            <a:r>
              <a:rPr lang="ru-RU" sz="1600" b="1">
                <a:solidFill>
                  <a:srgbClr val="7F80AE"/>
                </a:solidFill>
                <a:latin typeface="Times New Roman" pitchFamily="18" charset="0"/>
              </a:rPr>
              <a:t>Московской областной программы ОМС от 2</a:t>
            </a:r>
            <a:r>
              <a:rPr lang="en-US" sz="1600" b="1">
                <a:solidFill>
                  <a:srgbClr val="7F80AE"/>
                </a:solidFill>
                <a:latin typeface="Times New Roman" pitchFamily="18" charset="0"/>
              </a:rPr>
              <a:t>5</a:t>
            </a:r>
            <a:r>
              <a:rPr lang="ru-RU" sz="1600" b="1">
                <a:solidFill>
                  <a:srgbClr val="7F80AE"/>
                </a:solidFill>
                <a:latin typeface="Times New Roman" pitchFamily="18" charset="0"/>
              </a:rPr>
              <a:t>.12.201</a:t>
            </a:r>
            <a:r>
              <a:rPr lang="en-US" sz="1600" b="1">
                <a:solidFill>
                  <a:srgbClr val="7F80AE"/>
                </a:solidFill>
                <a:latin typeface="Times New Roman" pitchFamily="18" charset="0"/>
              </a:rPr>
              <a:t>3</a:t>
            </a:r>
            <a:br>
              <a:rPr lang="en-US" sz="1600" b="1">
                <a:solidFill>
                  <a:srgbClr val="7F80AE"/>
                </a:solidFill>
                <a:latin typeface="Times New Roman" pitchFamily="18" charset="0"/>
              </a:rPr>
            </a:br>
            <a:endParaRPr lang="ru-RU" sz="1600" b="1">
              <a:solidFill>
                <a:srgbClr val="FF9933"/>
              </a:solidFill>
              <a:latin typeface="Times New Roman" pitchFamily="18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755650" y="836613"/>
            <a:ext cx="7921625" cy="1255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7675" indent="-382588"/>
            <a:r>
              <a:rPr lang="en-US" sz="1400" b="1">
                <a:solidFill>
                  <a:srgbClr val="C00000"/>
                </a:solidFill>
                <a:latin typeface="Times New Roman" pitchFamily="18" charset="0"/>
              </a:rPr>
              <a:t>II. </a:t>
            </a:r>
            <a:r>
              <a:rPr lang="ru-RU" sz="1400" b="1">
                <a:solidFill>
                  <a:srgbClr val="C00000"/>
                </a:solidFill>
                <a:latin typeface="Times New Roman" pitchFamily="18" charset="0"/>
              </a:rPr>
              <a:t>Тарифы законченного случая лечения по стандарту медицинской помощи (руб.), утверждаются МЗ РФ </a:t>
            </a:r>
            <a:br>
              <a:rPr lang="ru-RU" sz="1400" b="1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1400" b="1">
                <a:solidFill>
                  <a:srgbClr val="C00000"/>
                </a:solidFill>
                <a:latin typeface="Times New Roman" pitchFamily="18" charset="0"/>
              </a:rPr>
              <a:t>Условия оказания медицинской помощи: Стационарно </a:t>
            </a:r>
          </a:p>
          <a:p>
            <a:pPr marL="447675" indent="-382588"/>
            <a:r>
              <a:rPr lang="ru-RU" sz="1400" b="1">
                <a:solidFill>
                  <a:srgbClr val="C00000"/>
                </a:solidFill>
                <a:latin typeface="Times New Roman" pitchFamily="18" charset="0"/>
              </a:rPr>
              <a:t>Вид помощи: Специализированная, в том числе высокотехнологичная</a:t>
            </a:r>
          </a:p>
          <a:p>
            <a:pPr marL="447675" indent="-382588">
              <a:buFont typeface="Wingdings 2" pitchFamily="18" charset="2"/>
              <a:buNone/>
            </a:pPr>
            <a:r>
              <a:rPr lang="ru-RU" sz="1400" b="1">
                <a:solidFill>
                  <a:srgbClr val="C00000"/>
                </a:solidFill>
                <a:latin typeface="Times New Roman" pitchFamily="18" charset="0"/>
              </a:rPr>
              <a:t>        Возраст: все</a:t>
            </a:r>
          </a:p>
        </p:txBody>
      </p:sp>
      <p:graphicFrame>
        <p:nvGraphicFramePr>
          <p:cNvPr id="221227" name="Group 43"/>
          <p:cNvGraphicFramePr>
            <a:graphicFrameLocks noGrp="1"/>
          </p:cNvGraphicFramePr>
          <p:nvPr>
            <p:ph sz="half" idx="1"/>
          </p:nvPr>
        </p:nvGraphicFramePr>
        <p:xfrm>
          <a:off x="0" y="2420938"/>
          <a:ext cx="9144000" cy="4268787"/>
        </p:xfrm>
        <a:graphic>
          <a:graphicData uri="http://schemas.openxmlformats.org/drawingml/2006/table">
            <a:tbl>
              <a:tblPr/>
              <a:tblGrid>
                <a:gridCol w="1041400"/>
                <a:gridCol w="2120900"/>
                <a:gridCol w="968375"/>
                <a:gridCol w="893763"/>
                <a:gridCol w="819150"/>
                <a:gridCol w="1266825"/>
                <a:gridCol w="2033587"/>
              </a:tblGrid>
              <a:tr h="1330325"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Код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схемы 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ведения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пациента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схемы 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ведения 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пациента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Тариф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Длитель-</a:t>
                      </a:r>
                    </a:p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ность</a:t>
                      </a:r>
                    </a:p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миним.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Длитель-ность</a:t>
                      </a:r>
                    </a:p>
                    <a:p>
                      <a:pPr marL="65088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средняя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Нозологии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(МКБ-10)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примечание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63"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3.01.203.0.6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Стандарт специализированной медицинской помощи при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наджелудочковой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тахикардия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135687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I47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Применяется медицинскими организациями Московской области, отнесёнными в соответствии с Приказом МЗ МО от 13.02.2013г. № 156 к 3 уровню и мед. организациями, отнесёнными к 4 группе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Приказ МЗ РФ от 06.11.2012 №582н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0325"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3.21.202.0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Стандарт медицинской помощи больным с перитонитом (при оказании специализированной помощи)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66613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K65.0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K65.8</a:t>
                      </a:r>
                    </a:p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 65.9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5088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786812" cy="6572250"/>
          </a:xfrm>
        </p:spPr>
        <p:txBody>
          <a:bodyPr/>
          <a:lstStyle/>
          <a:p>
            <a:pPr eaLnBrk="1" hangingPunct="1"/>
            <a:r>
              <a:rPr lang="ru-RU" sz="700" b="1" smtClean="0">
                <a:latin typeface="Arial Black" pitchFamily="34" charset="0"/>
              </a:rPr>
              <a:t>МИНИСТЕРСТВО ЗДРАВООХРАНЕНИЯ РОССИЙСКОЙ ФЕДЕРАЦИИ</a:t>
            </a:r>
            <a:endParaRPr lang="ru-RU" sz="700" smtClean="0">
              <a:latin typeface="Arial Black" pitchFamily="34" charset="0"/>
            </a:endParaRPr>
          </a:p>
          <a:p>
            <a:pPr eaLnBrk="1" hangingPunct="1"/>
            <a:r>
              <a:rPr lang="ru-RU" sz="700" b="1" smtClean="0">
                <a:latin typeface="Arial Black" pitchFamily="34" charset="0"/>
              </a:rPr>
              <a:t> </a:t>
            </a:r>
            <a:endParaRPr lang="ru-RU" sz="800" smtClean="0">
              <a:latin typeface="Arial Black" pitchFamily="34" charset="0"/>
            </a:endParaRP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ПРИКАЗ</a:t>
            </a:r>
            <a:endParaRPr lang="ru-RU" sz="800" smtClean="0">
              <a:latin typeface="Arial Black" pitchFamily="34" charset="0"/>
            </a:endParaRP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от 20 декабря 2012 г. N 1228н</a:t>
            </a:r>
            <a:endParaRPr lang="ru-RU" sz="800" smtClean="0">
              <a:latin typeface="Arial Black" pitchFamily="34" charset="0"/>
            </a:endParaRP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</a:t>
            </a:r>
            <a:endParaRPr lang="ru-RU" sz="800" smtClean="0">
              <a:latin typeface="Arial Black" pitchFamily="34" charset="0"/>
            </a:endParaRP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ОБ УТВЕРЖДЕНИИ СТАНДАРТА</a:t>
            </a:r>
            <a:endParaRPr lang="ru-RU" sz="800" smtClean="0">
              <a:latin typeface="Arial Black" pitchFamily="34" charset="0"/>
            </a:endParaRP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СПЕЦИАЛИЗИРОВАННОЙ МЕДИЦИНСКОЙ ПОМОЩИ</a:t>
            </a:r>
            <a:endParaRPr lang="ru-RU" sz="800" smtClean="0">
              <a:latin typeface="Arial Black" pitchFamily="34" charset="0"/>
            </a:endParaRP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ПРИ БОЛЕЗНИ АЛЬЦГЕЙМЕРА</a:t>
            </a:r>
            <a:endParaRPr lang="ru-RU" sz="800" smtClean="0">
              <a:latin typeface="Arial Black" pitchFamily="34" charset="0"/>
            </a:endParaRP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В соответствии со </a:t>
            </a:r>
            <a:r>
              <a:rPr lang="ru-RU" sz="800" smtClean="0">
                <a:latin typeface="Arial Black" pitchFamily="34" charset="0"/>
                <a:hlinkClick r:id="rId2"/>
              </a:rPr>
              <a:t>статьей 37</a:t>
            </a:r>
            <a:r>
              <a:rPr lang="ru-RU" sz="800" smtClean="0">
                <a:latin typeface="Arial Black" pitchFamily="34" charset="0"/>
              </a:rPr>
              <a:t> Федерального закона от 21 ноября 2011 г. N 323-ФЗ "Об основах охраны здоровья граждан в Российской Федерации" (Собрание законодательства Российской Федерации, 2011, N 48, ст. 6724; 2012, N 26, ст. 3442, 3446) приказываю: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Утвердить </a:t>
            </a:r>
            <a:r>
              <a:rPr lang="ru-RU" sz="800" smtClean="0">
                <a:latin typeface="Arial Black" pitchFamily="34" charset="0"/>
                <a:hlinkClick r:id="" action="ppaction://hlinkfile"/>
              </a:rPr>
              <a:t>стандарт</a:t>
            </a:r>
            <a:r>
              <a:rPr lang="ru-RU" sz="800" smtClean="0">
                <a:latin typeface="Arial Black" pitchFamily="34" charset="0"/>
              </a:rPr>
              <a:t> специализированной медицинской помощи при болезни Альцгеймера согласно приложению.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 Министр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В.И.СКВОРЦОВА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  Приложение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к приказу Министерства здравоохранения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Российской Федерации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от 20 декабря 2012 г. N 1228н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СТАНДАРТ</a:t>
            </a:r>
            <a:endParaRPr lang="ru-RU" sz="800" smtClean="0">
              <a:latin typeface="Arial Black" pitchFamily="34" charset="0"/>
            </a:endParaRP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СПЕЦИАЛИЗИРОВАННОЙ МЕДИЦИНСКОЙ ПОМОЩИ</a:t>
            </a:r>
            <a:endParaRPr lang="ru-RU" sz="800" smtClean="0">
              <a:latin typeface="Arial Black" pitchFamily="34" charset="0"/>
            </a:endParaRP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ПРИ БОЛЕЗНИ АЛЬЦГЕЙМЕРА</a:t>
            </a:r>
            <a:endParaRPr lang="ru-RU" sz="800" smtClean="0">
              <a:latin typeface="Arial Black" pitchFamily="34" charset="0"/>
            </a:endParaRP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Категория возрастная: взрослые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Пол: любой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Фаза: нет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Стадия: деменция при болезни Альцгеймера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Осложнения: без осложнений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Вид медицинской помощи: специализированная медицинская помощь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Условия оказания медицинской помощи: стационарно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Форма оказания медицинской помощи: плановая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Средние сроки лечения (количество дней): 30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    Код по </a:t>
            </a:r>
            <a:r>
              <a:rPr lang="ru-RU" sz="800" smtClean="0">
                <a:latin typeface="Arial Black" pitchFamily="34" charset="0"/>
                <a:hlinkClick r:id="rId3"/>
              </a:rPr>
              <a:t>МКБ</a:t>
            </a:r>
            <a:r>
              <a:rPr lang="ru-RU" sz="800" smtClean="0">
                <a:latin typeface="Arial Black" pitchFamily="34" charset="0"/>
              </a:rPr>
              <a:t> X </a:t>
            </a:r>
            <a:r>
              <a:rPr lang="ru-RU" sz="800" smtClean="0">
                <a:latin typeface="Arial Black" pitchFamily="34" charset="0"/>
                <a:hlinkClick r:id="" action="ppaction://hlinkfile"/>
              </a:rPr>
              <a:t>&lt;*&gt;</a:t>
            </a:r>
            <a:r>
              <a:rPr lang="ru-RU" sz="800" smtClean="0">
                <a:latin typeface="Arial Black" pitchFamily="34" charset="0"/>
              </a:rPr>
              <a:t>          F00.0  Деменция при болезни Альцгеймера с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    Нозологические единицы           ранним началом (G30.0+)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                              F00.1  Деменция при болезни Альцгеймера с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                                     поздним началом (G30.1+)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                              F00.2  Деменция при болезни Альцгеймера,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                                     атипичная или смешанного типа (G30.8+)</a:t>
            </a:r>
          </a:p>
          <a:p>
            <a:pPr eaLnBrk="1" hangingPunct="1"/>
            <a:r>
              <a:rPr lang="ru-RU" sz="800" smtClean="0">
                <a:latin typeface="Arial Black" pitchFamily="34" charset="0"/>
              </a:rPr>
              <a:t> </a:t>
            </a:r>
          </a:p>
          <a:p>
            <a:pPr eaLnBrk="1" hangingPunct="1"/>
            <a:endParaRPr lang="ru-RU" sz="700" smtClean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786812" cy="6572250"/>
          </a:xfrm>
        </p:spPr>
        <p:txBody>
          <a:bodyPr/>
          <a:lstStyle/>
          <a:p>
            <a:pPr eaLnBrk="1" hangingPunct="1"/>
            <a:r>
              <a:rPr lang="ru-RU" sz="800" smtClean="0"/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МИНИСТЕРСТВО ЗДРАВООХРАНЕНИЯ РОССИЙСКОЙ ФЕДЕРАЦИИ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ПРИКАЗ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от 20 декабря 2012 г. N 1217н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ОБ УТВЕРЖДЕНИИ СТАНДАРТА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ПЕРВИЧНОЙ МЕДИКО-САНИТАРНОЙ ПОМОЩИ ПРИ МАНИАКАЛЬНОМ ЭПИЗОДЕ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В АМБУЛАТОРНЫХ УСЛОВИЯХ ПСИХОНЕВРОЛОГИЧЕСКОГО ДИСПАНСЕРА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(ДИСПАНСЕРНОГО ОТДЕЛЕНИЯ, КАБИНЕТА)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В соответствии со </a:t>
            </a:r>
            <a:r>
              <a:rPr lang="ru-RU" sz="800" b="1" smtClean="0">
                <a:latin typeface="Arial Black" pitchFamily="34" charset="0"/>
                <a:hlinkClick r:id="rId2"/>
              </a:rPr>
              <a:t>статьей 37</a:t>
            </a:r>
            <a:r>
              <a:rPr lang="ru-RU" sz="800" b="1" smtClean="0">
                <a:latin typeface="Arial Black" pitchFamily="34" charset="0"/>
              </a:rPr>
              <a:t> Федерального закона от 21 ноября 2011 г. N 323-ФЗ "Об основах охраны здоровья граждан в Российской Федерации" (Собрание законодательства Российской Федерации, 2011, N 48, ст. 6724; 2012, N 26, ст. 3442, 3446) приказываю: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Утвердить </a:t>
            </a:r>
            <a:r>
              <a:rPr lang="ru-RU" sz="800" b="1" smtClean="0">
                <a:latin typeface="Arial Black" pitchFamily="34" charset="0"/>
                <a:hlinkClick r:id="" action="ppaction://hlinkfile"/>
              </a:rPr>
              <a:t>стандарт</a:t>
            </a:r>
            <a:r>
              <a:rPr lang="ru-RU" sz="800" b="1" smtClean="0">
                <a:latin typeface="Arial Black" pitchFamily="34" charset="0"/>
              </a:rPr>
              <a:t> первичной медико-санитарной помощи при маниакальном эпизоде в амбулаторных условиях психоневрологического диспансера (диспансерного отделения, кабинета) согласно приложению.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Министр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В.И.СКВОРЦОВА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Приложение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к приказу Министерства здравоохранения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Российской Федерации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от 20 декабря 2012 г. N 1217н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СТАНДАРТ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ПЕРВИЧНОЙ МЕДИКО-САНИТАРНОЙ ПОМОЩИ ПРИ МАНИАКАЛЬНОМ ЭПИЗОДЕ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В АМБУЛАТОРНЫХ УСЛОВИЯХ ПСИХОНЕВРОЛОГИЧЕСКОГО ДИСПАНСЕРА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(ДИСПАНСЕРНОГО ОТДЕЛЕНИЯ, КАБИНЕТА)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Категория возрастная: взрослые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Пол: любой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Фаза: нет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Стадия: любая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Осложнения: без осложнений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Вид медицинской помощи: первичная медико-санитарная помощь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Условия оказания медицинской помощи: амбулаторно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Форма оказания медицинской помощи: плановая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Средние сроки лечения (количество дней): 30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 </a:t>
            </a: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    Код по </a:t>
            </a:r>
            <a:r>
              <a:rPr lang="ru-RU" sz="800" b="1" smtClean="0">
                <a:latin typeface="Arial Black" pitchFamily="34" charset="0"/>
                <a:hlinkClick r:id="rId3"/>
              </a:rPr>
              <a:t>МКБ X</a:t>
            </a:r>
            <a:r>
              <a:rPr lang="ru-RU" sz="800" b="1" smtClean="0">
                <a:latin typeface="Arial Black" pitchFamily="34" charset="0"/>
              </a:rPr>
              <a:t> </a:t>
            </a:r>
            <a:r>
              <a:rPr lang="ru-RU" sz="800" b="1" smtClean="0">
                <a:latin typeface="Arial Black" pitchFamily="34" charset="0"/>
                <a:hlinkClick r:id="" action="ppaction://hlinkfile"/>
              </a:rPr>
              <a:t>&lt;*&gt;</a:t>
            </a:r>
            <a:endParaRPr lang="ru-RU" sz="800" b="1" smtClean="0">
              <a:latin typeface="Arial Black" pitchFamily="34" charset="0"/>
            </a:endParaRPr>
          </a:p>
          <a:p>
            <a:pPr eaLnBrk="1" hangingPunct="1"/>
            <a:r>
              <a:rPr lang="ru-RU" sz="800" b="1" smtClean="0">
                <a:latin typeface="Arial Black" pitchFamily="34" charset="0"/>
              </a:rPr>
              <a:t>    Нозологические единицы       F30.0  Гипомания</a:t>
            </a:r>
          </a:p>
          <a:p>
            <a:pPr eaLnBrk="1" hangingPunct="1"/>
            <a:endParaRPr lang="ru-RU" sz="700" smtClean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786812" cy="6572250"/>
          </a:xfrm>
        </p:spPr>
        <p:txBody>
          <a:bodyPr/>
          <a:lstStyle/>
          <a:p>
            <a:pPr eaLnBrk="1" hangingPunct="1"/>
            <a:endParaRPr lang="ru-RU" sz="700" smtClean="0">
              <a:latin typeface="Arial Black" pitchFamily="34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-950913"/>
            <a:ext cx="19140488" cy="78327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/>
            <a:endParaRPr lang="en-US" sz="1100" b="1"/>
          </a:p>
          <a:p>
            <a:pPr indent="342900"/>
            <a:endParaRPr lang="en-US" sz="1100" b="1"/>
          </a:p>
          <a:p>
            <a:pPr indent="342900"/>
            <a:endParaRPr lang="en-US" sz="1100" b="1"/>
          </a:p>
          <a:p>
            <a:pPr indent="342900"/>
            <a:endParaRPr lang="en-US" sz="1100" b="1"/>
          </a:p>
          <a:p>
            <a:pPr indent="342900"/>
            <a:r>
              <a:rPr lang="ru-RU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ЗДРАВООХРАНЕНИЯ РОССИЙСКОЙ ФЕДЕРАЦИИ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ПРИКАЗ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от 9 ноября 2012 г. N 744н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ОБ УТВЕРЖДЕНИИ СТАНДАРТА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ПЕРВИЧНОЙ МЕДИКО-САНИТАРНОЙ ПОМОЩИ ПРИ ТУБЕРКУЛЕЗЕ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КОСТЕЙ И СУСТАВОВ</a:t>
            </a:r>
            <a:endParaRPr lang="en-US" sz="1200" b="1">
              <a:latin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Times New Roman" pitchFamily="18" charset="0"/>
              </a:rPr>
              <a:t>В соответствии со </a:t>
            </a:r>
            <a:r>
              <a:rPr lang="ru-RU" sz="1200">
                <a:solidFill>
                  <a:srgbClr val="0000FF"/>
                </a:solidFill>
                <a:latin typeface="Times New Roman" pitchFamily="18" charset="0"/>
                <a:hlinkClick r:id="rId2"/>
              </a:rPr>
              <a:t>статьей 37</a:t>
            </a:r>
            <a:r>
              <a:rPr lang="ru-RU" sz="1200">
                <a:latin typeface="Times New Roman" pitchFamily="18" charset="0"/>
              </a:rPr>
              <a:t> Федерального закона от 21 ноября 2011 г. N 323-ФЗ "Об основах</a:t>
            </a:r>
            <a:endParaRPr lang="en-US" sz="1200">
              <a:latin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Times New Roman" pitchFamily="18" charset="0"/>
              </a:rPr>
              <a:t> охраны здоровья граждан в Российской Федерации" (</a:t>
            </a:r>
            <a:endParaRPr lang="en-US" sz="1200">
              <a:latin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Times New Roman" pitchFamily="18" charset="0"/>
              </a:rPr>
              <a:t>Собрание законодательства Российской Федерации, 2011, N 48, ст. 6724; 2012, N 26, ст. 3442, 3446) приказываю: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Times New Roman" pitchFamily="18" charset="0"/>
              </a:rPr>
              <a:t>Утвердить </a:t>
            </a:r>
            <a:r>
              <a:rPr lang="ru-RU" sz="1200">
                <a:solidFill>
                  <a:srgbClr val="0000FF"/>
                </a:solidFill>
                <a:latin typeface="Times New Roman" pitchFamily="18" charset="0"/>
                <a:hlinkClick r:id="" action="ppaction://noaction"/>
              </a:rPr>
              <a:t>стандарт</a:t>
            </a:r>
            <a:r>
              <a:rPr lang="ru-RU" sz="1200">
                <a:latin typeface="Times New Roman" pitchFamily="18" charset="0"/>
              </a:rPr>
              <a:t> первичной медико-санитарной помощи </a:t>
            </a:r>
            <a:endParaRPr lang="en-US" sz="1200">
              <a:latin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Times New Roman" pitchFamily="18" charset="0"/>
              </a:rPr>
              <a:t>при туберкулезе костей и суставов согласно приложению.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Times New Roman" pitchFamily="18" charset="0"/>
              </a:rPr>
              <a:t>Министр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Times New Roman" pitchFamily="18" charset="0"/>
              </a:rPr>
              <a:t>В.И.СКВОРЦОВА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Times New Roman" pitchFamily="18" charset="0"/>
              </a:rPr>
              <a:t>Приложение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Times New Roman" pitchFamily="18" charset="0"/>
              </a:rPr>
              <a:t>к приказу Министерства здравоохранения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Times New Roman" pitchFamily="18" charset="0"/>
              </a:rPr>
              <a:t>Российской Федерации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>
                <a:latin typeface="Times New Roman" pitchFamily="18" charset="0"/>
              </a:rPr>
              <a:t>от 9 ноября 2012 г. N 744н</a:t>
            </a:r>
            <a:endParaRPr lang="en-US" sz="1200">
              <a:latin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СТАНДАРТ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ПЕРВИЧНОЙ МЕДИКО-САНИТАРНОЙ ПОМОЩИ ПРИ ТУБЕРКУЛЕЗЕ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КОСТЕЙ И СУСТАВОВ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Категория возрастная: взрослые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Пол: любой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Фаза: активная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Стадия: любая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Осложнения: вне зависимости от осложнений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Вид медицинской помощи: первичная медико-санитарная помощь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Условия оказания медицинской помощи: амбулаторно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Форма оказания медицинской помощи: плановая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Средние сроки лечения (количество дней): 365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Код по </a:t>
            </a:r>
            <a:r>
              <a:rPr lang="ru-RU" sz="1200" b="1">
                <a:solidFill>
                  <a:srgbClr val="0000FF"/>
                </a:solidFill>
                <a:latin typeface="Times New Roman" pitchFamily="18" charset="0"/>
                <a:hlinkClick r:id="rId3"/>
              </a:rPr>
              <a:t>МКБ X</a:t>
            </a:r>
            <a:r>
              <a:rPr lang="ru-RU" sz="1200" b="1">
                <a:latin typeface="Times New Roman" pitchFamily="18" charset="0"/>
              </a:rPr>
              <a:t> </a:t>
            </a:r>
            <a:r>
              <a:rPr lang="ru-RU" sz="1200" b="1">
                <a:solidFill>
                  <a:srgbClr val="0000FF"/>
                </a:solidFill>
                <a:latin typeface="Times New Roman" pitchFamily="18" charset="0"/>
                <a:hlinkClick r:id="" action="ppaction://noaction"/>
              </a:rPr>
              <a:t>&lt;*&gt;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</a:rPr>
              <a:t>Нозологические единицы</a:t>
            </a: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itchFamily="18" charset="0"/>
                <a:cs typeface="Times New Roman" pitchFamily="18" charset="0"/>
              </a:rPr>
              <a:t>                           A18.0  Туберкулез костей и суставов</a:t>
            </a: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786812" cy="6572250"/>
          </a:xfrm>
        </p:spPr>
        <p:txBody>
          <a:bodyPr/>
          <a:lstStyle/>
          <a:p>
            <a:pPr eaLnBrk="1" hangingPunct="1"/>
            <a:r>
              <a:rPr lang="ru-RU" sz="800" smtClean="0"/>
              <a:t> </a:t>
            </a:r>
          </a:p>
          <a:p>
            <a:pPr eaLnBrk="1" hangingPunct="1"/>
            <a:endParaRPr lang="ru-RU" sz="700" smtClean="0">
              <a:latin typeface="Arial Black" pitchFamily="34" charset="0"/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500063" y="222250"/>
            <a:ext cx="8501062" cy="6124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/>
            <a:r>
              <a:rPr lang="ru-RU" sz="800" b="1">
                <a:cs typeface="Times New Roman" pitchFamily="18" charset="0"/>
              </a:rPr>
              <a:t>МИНИСТЕРСТВО ЗДРАВООХРАНЕНИЯ РОССИЙСКОЙ ФЕДЕРАЦИИ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800" b="1">
                <a:cs typeface="Times New Roman" pitchFamily="18" charset="0"/>
              </a:rPr>
              <a:t>ПРИКАЗ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800" b="1">
                <a:cs typeface="Times New Roman" pitchFamily="18" charset="0"/>
              </a:rPr>
              <a:t>от 4 сентября 2012 г. N 124н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800" b="1">
                <a:cs typeface="Times New Roman" pitchFamily="18" charset="0"/>
              </a:rPr>
              <a:t>ОБ УТВЕРЖДЕНИИ СТАНДАРТА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800" b="1">
                <a:cs typeface="Times New Roman" pitchFamily="18" charset="0"/>
              </a:rPr>
              <a:t>ПЕРВИЧНОЙ МЕДИКО-САНИТАРНОЙ ПОМОЩИ ПРИ АБСТИНЕНТНОМ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800" b="1">
                <a:cs typeface="Times New Roman" pitchFamily="18" charset="0"/>
              </a:rPr>
              <a:t>СОСТОЯНИИ, ВЫЗВАННОМ УПОТРЕБЛЕНИЕМ ПСИХОАКТИВНЫХ ВЕЩЕСТВ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В соответствии со статьей 37 Федерального закона от 21 ноября 2011 г.</a:t>
            </a:r>
            <a:endParaRPr lang="en-US" sz="1000"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 N 323-ФЗ "Об основах охраны здоровья граждан в Российской Федерации" </a:t>
            </a:r>
            <a:endParaRPr lang="en-US" sz="1000"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(Собрание законодательства Российской Федерации, 2011, N 48, ст. 6724; 2012, N 26, ст. 3442, 3446) приказываю: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Утвердить </a:t>
            </a:r>
            <a:r>
              <a:rPr lang="ru-RU" sz="1000">
                <a:solidFill>
                  <a:srgbClr val="0000FF"/>
                </a:solidFill>
                <a:cs typeface="Times New Roman" pitchFamily="18" charset="0"/>
                <a:hlinkClick r:id="" action="ppaction://noaction" tooltip="Ссылка на текущий документ"/>
              </a:rPr>
              <a:t>стандарт</a:t>
            </a:r>
            <a:r>
              <a:rPr lang="ru-RU" sz="1000">
                <a:cs typeface="Times New Roman" pitchFamily="18" charset="0"/>
              </a:rPr>
              <a:t> первичной медико-санитарной помощи при абстинентном состоянии, </a:t>
            </a:r>
            <a:endParaRPr lang="en-US" sz="1000"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вызванном употреблением психоактивных веществ, согласно приложению.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Министр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В.И.СКВОРЦОВА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Приложение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к приказу Министерства здравоохранения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Российской Федерации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от 4 сентября 2012 г. N 124н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800" b="1">
                <a:cs typeface="Times New Roman" pitchFamily="18" charset="0"/>
              </a:rPr>
              <a:t>СТАНДАРТ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800" b="1">
                <a:cs typeface="Times New Roman" pitchFamily="18" charset="0"/>
              </a:rPr>
              <a:t>ПЕРВИЧНОЙ МЕДИКО-САНИТАРНОЙ ПОМОЩИ ПРИ АБСТИНЕНТНОМ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800" b="1">
                <a:cs typeface="Times New Roman" pitchFamily="18" charset="0"/>
              </a:rPr>
              <a:t>СОСТОЯНИИ, ВЫЗВАННОМ УПОТРЕБЛЕНИЕМ ПСИХОАКТИВНЫХ ВЕЩЕСТВ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 b="1">
                <a:cs typeface="Times New Roman" pitchFamily="18" charset="0"/>
              </a:rPr>
              <a:t>Категория возрастная: взрослые, дети</a:t>
            </a:r>
            <a:endParaRPr lang="ru-RU" sz="600" b="1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Пол: все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Фаза: обострение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Стадия: любая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Осложнения: вне зависимости от осложнений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Вид медицинской помощи: первичная медико-санитарная помощь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 b="1">
                <a:cs typeface="Times New Roman" pitchFamily="18" charset="0"/>
              </a:rPr>
              <a:t>Условия оказания медицинской помощи: амбулаторно</a:t>
            </a:r>
            <a:endParaRPr lang="ru-RU" sz="600" b="1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Форма оказания медицинской помощи: неотложная, плановая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Средние сроки лечения (количество дней): </a:t>
            </a:r>
            <a:r>
              <a:rPr lang="ru-RU" sz="1000" b="1">
                <a:cs typeface="Times New Roman" pitchFamily="18" charset="0"/>
              </a:rPr>
              <a:t>10</a:t>
            </a:r>
            <a:endParaRPr lang="ru-RU" sz="600" b="1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Код по МКБ X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cs typeface="Times New Roman" pitchFamily="18" charset="0"/>
              </a:rPr>
              <a:t>Нозологические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latin typeface="Courier New" pitchFamily="49" charset="0"/>
                <a:cs typeface="Times New Roman" pitchFamily="18" charset="0"/>
              </a:rPr>
              <a:t>F10.3  Абстинентное состояние, вызванное употреблением алкоголя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latin typeface="Courier New" pitchFamily="49" charset="0"/>
                <a:cs typeface="Times New Roman" pitchFamily="18" charset="0"/>
              </a:rPr>
              <a:t>F11.3  Абстинентное состояние, вызванное употреблением опиоидов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latin typeface="Courier New" pitchFamily="49" charset="0"/>
                <a:cs typeface="Times New Roman" pitchFamily="18" charset="0"/>
              </a:rPr>
              <a:t>F12.3  Абстинентное состояние, вызванное употреблением каннабиоидов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latin typeface="Courier New" pitchFamily="49" charset="0"/>
                <a:cs typeface="Times New Roman" pitchFamily="18" charset="0"/>
              </a:rPr>
              <a:t>F13.3  Абстинентное состояние, вызванное употреблением седативных или снотворных веществ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latin typeface="Courier New" pitchFamily="49" charset="0"/>
                <a:cs typeface="Times New Roman" pitchFamily="18" charset="0"/>
              </a:rPr>
              <a:t>F14.3  Абстинентное состояние, вызванное употреблением кокаина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latin typeface="Courier New" pitchFamily="49" charset="0"/>
                <a:cs typeface="Times New Roman" pitchFamily="18" charset="0"/>
              </a:rPr>
              <a:t>F15.3  Абстинентное состояние, вызванное употреблением других стимуляторов, включая кофеин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latin typeface="Courier New" pitchFamily="49" charset="0"/>
                <a:cs typeface="Times New Roman" pitchFamily="18" charset="0"/>
              </a:rPr>
              <a:t>F16.3  Абстинентное состояние, вызванное употреблением галлюциногенов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latin typeface="Courier New" pitchFamily="49" charset="0"/>
                <a:cs typeface="Times New Roman" pitchFamily="18" charset="0"/>
              </a:rPr>
              <a:t>F18.3  Абстинентное состояние, вызванное употреблением летучих растворителей</a:t>
            </a:r>
            <a:endParaRPr lang="ru-RU" sz="600"/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latin typeface="Courier New" pitchFamily="49" charset="0"/>
                <a:cs typeface="Times New Roman" pitchFamily="18" charset="0"/>
              </a:rPr>
              <a:t>F19.3  Абстинентное состояние, вызванное одновременным употреблением нескольких наркотических</a:t>
            </a:r>
            <a:endParaRPr lang="en-US" sz="1000">
              <a:latin typeface="Courier New" pitchFamily="49" charset="0"/>
              <a:cs typeface="Times New Roman" pitchFamily="18" charset="0"/>
            </a:endParaRPr>
          </a:p>
          <a:p>
            <a:pPr indent="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1000">
                <a:latin typeface="Courier New" pitchFamily="49" charset="0"/>
                <a:cs typeface="Times New Roman" pitchFamily="18" charset="0"/>
              </a:rPr>
              <a:t> средств и использованием других психоактивных веществ</a:t>
            </a:r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6"/>
          <p:cNvSpPr txBox="1">
            <a:spLocks noChangeArrowheads="1"/>
          </p:cNvSpPr>
          <p:nvPr/>
        </p:nvSpPr>
        <p:spPr bwMode="auto">
          <a:xfrm>
            <a:off x="1042988" y="620713"/>
            <a:ext cx="7273925" cy="4297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7675" indent="-382588" algn="ctr">
              <a:buFont typeface="Wingdings 2" pitchFamily="18" charset="2"/>
              <a:buNone/>
            </a:pPr>
            <a:endParaRPr lang="ru-RU" sz="6000" b="1" i="1">
              <a:latin typeface="Arial Black" pitchFamily="34" charset="0"/>
            </a:endParaRPr>
          </a:p>
          <a:p>
            <a:pPr marL="447675" indent="-382588" algn="ctr">
              <a:buFont typeface="Wingdings 2" pitchFamily="18" charset="2"/>
              <a:buNone/>
            </a:pPr>
            <a:r>
              <a:rPr lang="ru-RU" sz="6000" b="1" i="1">
                <a:latin typeface="Arial Black" pitchFamily="34" charset="0"/>
              </a:rPr>
              <a:t>БЛАГОДАРЮ</a:t>
            </a:r>
          </a:p>
          <a:p>
            <a:pPr marL="447675" indent="-382588" algn="ctr">
              <a:buFont typeface="Wingdings 2" pitchFamily="18" charset="2"/>
              <a:buNone/>
            </a:pPr>
            <a:r>
              <a:rPr lang="ru-RU" sz="6000" b="1" i="1">
                <a:latin typeface="Arial Black" pitchFamily="34" charset="0"/>
              </a:rPr>
              <a:t> ЗА </a:t>
            </a:r>
          </a:p>
          <a:p>
            <a:pPr marL="447675" indent="-382588" algn="ctr">
              <a:buFont typeface="Wingdings 2" pitchFamily="18" charset="2"/>
              <a:buNone/>
            </a:pPr>
            <a:r>
              <a:rPr lang="ru-RU" sz="6000" b="1" i="1">
                <a:latin typeface="Arial Black" pitchFamily="34" charset="0"/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351837" cy="12239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Федеральный закон  от 21.11.2011 №323-ФЗ «Об основах охраны здоровья граждан  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в Российской Федерации»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714500"/>
            <a:ext cx="8229600" cy="48958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sz="2400" b="1" smtClean="0">
              <a:solidFill>
                <a:srgbClr val="FFCC66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C00000"/>
                </a:solidFill>
              </a:rPr>
              <a:t>Статья 19</a:t>
            </a:r>
            <a:r>
              <a:rPr lang="ru-RU" sz="2400" smtClean="0">
                <a:solidFill>
                  <a:srgbClr val="C00000"/>
                </a:solidFill>
              </a:rPr>
              <a:t> </a:t>
            </a:r>
            <a:r>
              <a:rPr lang="ru-RU" sz="2400" b="1" smtClean="0">
                <a:solidFill>
                  <a:srgbClr val="C00000"/>
                </a:solidFill>
              </a:rPr>
              <a:t>. Право на медицинскую помощь</a:t>
            </a:r>
            <a:endParaRPr lang="en-US" sz="2400" b="1" smtClean="0">
              <a:solidFill>
                <a:srgbClr val="C0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400" b="1" smtClean="0"/>
              <a:t>    </a:t>
            </a:r>
            <a:r>
              <a:rPr lang="ru-RU" sz="2400" b="1" smtClean="0"/>
              <a:t>Каждый имеет право на медицинскую помощь в гарантированном объеме, оказываемую без взимания платы в соответствии с программой государственных гарантий бесплатного оказания гражданам медицинской помощи, а также на получение платных медицинских услуг и иных услуг, в том числе в соответствии с договором добровольного медицинского страхования.</a:t>
            </a:r>
            <a:r>
              <a:rPr lang="ru-RU" sz="2400" smtClean="0"/>
              <a:t> </a:t>
            </a:r>
            <a:endParaRPr lang="ru-RU" sz="2400" b="1" smtClean="0"/>
          </a:p>
          <a:p>
            <a:pPr eaLnBrk="1" hangingPunct="1"/>
            <a:endParaRPr lang="ru-RU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810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</a:rPr>
              <a:t>Статья 21. Выбор врача и медицинской организации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16113"/>
            <a:ext cx="8785225" cy="41798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Право  граждан на выбор врача и медицинской организации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</a:rPr>
              <a:t>                              </a:t>
            </a: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>
                <a:latin typeface="Times New Roman" pitchFamily="18" charset="0"/>
              </a:rPr>
              <a:t>    </a:t>
            </a:r>
            <a:r>
              <a:rPr lang="ru-RU" sz="2400" smtClean="0">
                <a:latin typeface="Times New Roman" pitchFamily="18" charset="0"/>
              </a:rPr>
              <a:t>Гражданин имеет право на выбор медицинской организации в порядке, утвержденном уполномоченным Федеральным органом исполнительной власти, и на выбор врача с согласия врача</a:t>
            </a:r>
            <a:r>
              <a:rPr lang="en-US" sz="2400" smtClean="0">
                <a:latin typeface="Times New Roman" pitchFamily="18" charset="0"/>
              </a:rPr>
              <a:t>.</a:t>
            </a:r>
            <a:endParaRPr lang="ru-RU" sz="240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latin typeface="Times New Roman" pitchFamily="18" charset="0"/>
            </a:endParaRPr>
          </a:p>
        </p:txBody>
      </p:sp>
      <p:sp>
        <p:nvSpPr>
          <p:cNvPr id="150532" name="Rectangle 4"/>
          <p:cNvSpPr>
            <a:spLocks noChangeArrowheads="1"/>
          </p:cNvSpPr>
          <p:nvPr/>
        </p:nvSpPr>
        <p:spPr bwMode="auto">
          <a:xfrm>
            <a:off x="1908175" y="2852738"/>
            <a:ext cx="4608513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pitchFamily="34" charset="0"/>
              </a:rPr>
              <a:t>Управляемый выбор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356100" y="2276475"/>
            <a:ext cx="71438" cy="504825"/>
          </a:xfrm>
          <a:prstGeom prst="downArrow">
            <a:avLst>
              <a:gd name="adj1" fmla="val 50000"/>
              <a:gd name="adj2" fmla="val 1766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47675" indent="-382588" algn="ctr"/>
            <a:endParaRPr lang="ru-RU" sz="3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142875"/>
            <a:ext cx="8218487" cy="13684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Порядки оказания медицинской помощи и стандарты медицинской помощи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b="1" dirty="0">
                <a:latin typeface="Times New Roman" pitchFamily="18" charset="0"/>
              </a:rPr>
              <a:t>Статья 37</a:t>
            </a:r>
            <a:r>
              <a:rPr lang="ru-RU" sz="1400" b="1" dirty="0">
                <a:latin typeface="Times New Roman" pitchFamily="18" charset="0"/>
              </a:rPr>
              <a:t>( Федеральный закон  от 21.11.2011 №323-ФЗ «Об основах охраны здоровья граждан  в Российской Федерации»)</a:t>
            </a:r>
            <a:br>
              <a:rPr lang="ru-RU" sz="1400" b="1" dirty="0">
                <a:latin typeface="Times New Roman" pitchFamily="18" charset="0"/>
              </a:rPr>
            </a:br>
            <a:endParaRPr lang="ru-RU" sz="1400" b="1" dirty="0">
              <a:latin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8229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smtClean="0">
                <a:latin typeface="Times New Roman" pitchFamily="18" charset="0"/>
              </a:rPr>
              <a:t>1. Медицинская помощь организуется и оказывается в соответствии с порядками оказания медицинской помощи, обязательными для исполнения на территории Российской Федерации всеми медицинскими организациями, а также на основе стандартов медицинской помощи.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smtClean="0">
                <a:latin typeface="Times New Roman" pitchFamily="18" charset="0"/>
              </a:rPr>
              <a:t>2. Порядки оказания медицинской помощи и стандарты медицинской помощи утверждаются уполномоченным федеральным органом исполнительной власти.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</a:rPr>
              <a:t>Порядки оказания медицинской помощи и стандарты медицинской помощи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</a:rPr>
              <a:t>(продолжение).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8974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3. Порядок оказания медицинской помощи разрабатывается по отдельным ее видам, профилям, заболеваниям или состояниям (группам заболеваний или состояний) и включает в себя: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- этапы оказания медицинской помощи;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- правила организации деятельности медицинской организации (ее структурного подразделения, врача);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- стандарт оснащения медицинской организации, ее структурных подразделений;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- рекомендуемые штатные нормативы медицинской организации, ее структурных подразделений;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- иные положения исходя из особенностей оказания медицинской помощи.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18488" cy="13684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Порядки оказания медицинской помощи и 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</a:rPr>
              <a:t>стандарты медицинской помощи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>
                <a:latin typeface="Times New Roman" pitchFamily="18" charset="0"/>
              </a:rPr>
              <a:t>Статья 37</a:t>
            </a:r>
            <a:r>
              <a:rPr lang="ru-RU" sz="1400" dirty="0">
                <a:latin typeface="Times New Roman" pitchFamily="18" charset="0"/>
              </a:rPr>
              <a:t>( Федеральный закон  от 21.11.2011 №323-ФЗ «Об основах охраны здоровья граждан  в Российской Федерации»)</a:t>
            </a:r>
            <a:br>
              <a:rPr lang="ru-RU" sz="1400" dirty="0">
                <a:latin typeface="Times New Roman" pitchFamily="18" charset="0"/>
              </a:rPr>
            </a:br>
            <a:endParaRPr lang="ru-RU" sz="1400" dirty="0">
              <a:latin typeface="Times New Roman" pitchFamily="18" charset="0"/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412875"/>
            <a:ext cx="9144000" cy="4818063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2800" b="1" dirty="0">
                <a:latin typeface="Times New Roman" pitchFamily="18" charset="0"/>
              </a:rPr>
              <a:t>4</a:t>
            </a:r>
            <a:r>
              <a:rPr lang="ru-RU" sz="2800" b="1" dirty="0">
                <a:latin typeface="Times New Roman" pitchFamily="18" charset="0"/>
              </a:rPr>
              <a:t>.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Стандарт медицинской помощи разрабатывается в соответствии с номенклатурой медицинских услуг и включает в себя усреднённые показатели частоты предоставления и кратности применения: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800" b="1" dirty="0">
              <a:latin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800" b="1" dirty="0">
                <a:latin typeface="Times New Roman" pitchFamily="18" charset="0"/>
              </a:rPr>
              <a:t>    </a:t>
            </a:r>
            <a:r>
              <a:rPr lang="ru-RU" sz="2400" b="1" dirty="0">
                <a:latin typeface="Times New Roman" pitchFamily="18" charset="0"/>
              </a:rPr>
              <a:t>1) медицинских услуг,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>
                <a:latin typeface="Times New Roman" pitchFamily="18" charset="0"/>
              </a:rPr>
              <a:t>    2) зарегистрированных на территории РФ лекарственных препаратов (с указанием средних доз),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>
                <a:latin typeface="Times New Roman" pitchFamily="18" charset="0"/>
              </a:rPr>
              <a:t>    3) медицинских изделий, имплантируемых в организм человека,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>
                <a:latin typeface="Times New Roman" pitchFamily="18" charset="0"/>
              </a:rPr>
              <a:t>    4) компонентов крови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>
                <a:latin typeface="Times New Roman" pitchFamily="18" charset="0"/>
              </a:rPr>
              <a:t>    5) видов лечебного питания, включая специализированные продукты лечебного питания,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>
                <a:latin typeface="Times New Roman" pitchFamily="18" charset="0"/>
              </a:rPr>
              <a:t>    6) иного, исходя из особенностей заболевания (состояния</a:t>
            </a:r>
            <a:r>
              <a:rPr lang="ru-RU" sz="2800" b="1" dirty="0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91512" cy="1152525"/>
          </a:xfrm>
          <a:noFill/>
        </p:spPr>
        <p:txBody>
          <a:bodyPr/>
          <a:lstStyle/>
          <a:p>
            <a:pPr eaLnBrk="1" hangingPunct="1"/>
            <a:r>
              <a:rPr lang="ru-RU" sz="2100" b="1" smtClean="0">
                <a:solidFill>
                  <a:srgbClr val="FF9933"/>
                </a:solidFill>
                <a:latin typeface="Times New Roman" pitchFamily="18" charset="0"/>
              </a:rPr>
              <a:t>Экспертиза качества медицинской помощи</a:t>
            </a:r>
            <a:br>
              <a:rPr lang="ru-RU" sz="2100" b="1" smtClean="0">
                <a:solidFill>
                  <a:srgbClr val="FF9933"/>
                </a:solidFill>
                <a:latin typeface="Times New Roman" pitchFamily="18" charset="0"/>
              </a:rPr>
            </a:br>
            <a:r>
              <a:rPr lang="ru-RU" sz="1300" b="1" smtClean="0">
                <a:latin typeface="Times New Roman" pitchFamily="18" charset="0"/>
              </a:rPr>
              <a:t>Статья 64 ( Федеральный закон  от 21.11.2011 №323-ФЗ </a:t>
            </a:r>
            <a:r>
              <a:rPr lang="ru-RU" sz="1300" b="1" smtClean="0"/>
              <a:t>«</a:t>
            </a:r>
            <a:r>
              <a:rPr lang="ru-RU" sz="1300" b="1" smtClean="0">
                <a:latin typeface="Times New Roman" pitchFamily="18" charset="0"/>
              </a:rPr>
              <a:t>Об основах охраны здоровья граждан  в Российской Федерации</a:t>
            </a:r>
            <a:r>
              <a:rPr lang="ru-RU" sz="1300" b="1" smtClean="0"/>
              <a:t>»</a:t>
            </a:r>
            <a:r>
              <a:rPr lang="ru-RU" sz="1300" b="1" smtClean="0">
                <a:latin typeface="Times New Roman" pitchFamily="18" charset="0"/>
              </a:rPr>
              <a:t>)</a:t>
            </a:r>
            <a:br>
              <a:rPr lang="ru-RU" sz="1300" b="1" smtClean="0">
                <a:latin typeface="Times New Roman" pitchFamily="18" charset="0"/>
              </a:rPr>
            </a:br>
            <a:endParaRPr lang="ru-RU" sz="1300" b="1" smtClean="0">
              <a:latin typeface="Times New Roman" pitchFamily="18" charset="0"/>
            </a:endParaRP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457200" y="1412875"/>
            <a:ext cx="8229600" cy="47132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4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000" b="1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700" b="1" smtClean="0">
                <a:latin typeface="Times New Roman" pitchFamily="18" charset="0"/>
              </a:rPr>
              <a:t>1. Экспертиза качества медицинской помощи проводится в целях выявления нарушений при оказании медицинской помощи, в том числе оценки своевременности ее оказания, правильности выбора методов профилактики, диагностики, лечения и реабилитации, степени достижения запланированного результата.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smtClean="0">
                <a:latin typeface="Times New Roman" pitchFamily="18" charset="0"/>
              </a:rPr>
              <a:t>2. Критерии оценки качества медицинской помощи формируются по группам заболеваний или состояний на основе соответствующих порядков оказания медицинской помощи и стандартов медицинской помощи и утверждаются уполномоченным федеральным органом исполнительной власти.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smtClean="0">
                <a:latin typeface="Times New Roman" pitchFamily="18" charset="0"/>
              </a:rPr>
              <a:t>3. Экспертиза качества медицинской помощи, оказываемой в рамках программ обязательного медицинского страхования, проводится в соответствии с законодательством Российской Федерации об обязательном медицинском страховании.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smtClean="0">
                <a:latin typeface="Times New Roman" pitchFamily="18" charset="0"/>
              </a:rPr>
              <a:t>4. Экспертиза качества медицинской помощи, за исключением медицинской помощи, оказываемой в соответствии с законодательством Российской Федерации об обязательном медицинском страховании, осуществляется в порядке, установленном уполномоченным федеральным органом исполнительной власти.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4307</TotalTime>
  <Words>4618</Words>
  <Application>Microsoft Office PowerPoint</Application>
  <PresentationFormat>Экран (4:3)</PresentationFormat>
  <Paragraphs>641</Paragraphs>
  <Slides>38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51" baseType="lpstr">
      <vt:lpstr>Century Gothic</vt:lpstr>
      <vt:lpstr>Arial</vt:lpstr>
      <vt:lpstr>Wingdings 2</vt:lpstr>
      <vt:lpstr>Calibri</vt:lpstr>
      <vt:lpstr>Constantia</vt:lpstr>
      <vt:lpstr>Georgia</vt:lpstr>
      <vt:lpstr>Times New Roman</vt:lpstr>
      <vt:lpstr>Wingdings</vt:lpstr>
      <vt:lpstr>Tahoma</vt:lpstr>
      <vt:lpstr>Impact</vt:lpstr>
      <vt:lpstr>Arial Black</vt:lpstr>
      <vt:lpstr>Courier New</vt:lpstr>
      <vt:lpstr>Поток</vt:lpstr>
      <vt:lpstr>          Территориальный фонд обязательного медицинского  страхования Московской области  </vt:lpstr>
      <vt:lpstr>Законодательно-нормативная база для осуществления контроля объёмов, сроков, качества и условий предоставления медицинской помощи</vt:lpstr>
      <vt:lpstr> Федеральный закон от 21.11. 2011 №323-ФЗ «Об основах охраны здоровья граждан в РФ».  Статья 4.  Основные принципы охраны здоровья</vt:lpstr>
      <vt:lpstr>Федеральный закон  от 21.11.2011 №323-ФЗ «Об основах охраны здоровья граждан   в Российской Федерации» </vt:lpstr>
      <vt:lpstr>Статья 21. Выбор врача и медицинской организации</vt:lpstr>
      <vt:lpstr>Порядки оказания медицинской помощи и стандарты медицинской помощи  Статья 37( Федеральный закон  от 21.11.2011 №323-ФЗ «Об основах охраны здоровья граждан  в Российской Федерации») </vt:lpstr>
      <vt:lpstr>Порядки оказания медицинской помощи и стандарты медицинской помощи (продолжение).</vt:lpstr>
      <vt:lpstr>Порядки оказания медицинской помощи и  стандарты медицинской помощи  Статья 37( Федеральный закон  от 21.11.2011 №323-ФЗ «Об основах охраны здоровья граждан  в Российской Федерации») </vt:lpstr>
      <vt:lpstr>Экспертиза качества медицинской помощи Статья 64 ( Федеральный закон  от 21.11.2011 №323-ФЗ «Об основах охраны здоровья граждан  в Российской Федерации») </vt:lpstr>
      <vt:lpstr>Статья 79. ФЗ №323  Обязанности медицинских организаций</vt:lpstr>
      <vt:lpstr>     Статья 80. Программа государственных гарантий бесплатного оказания гражданам медицинской помощи. ( Федеральный закон  от 21.11.2011 №323-ФЗ «Об основах охраны здоровья граждан  в Российской Федерации») </vt:lpstr>
      <vt:lpstr>Статья 80( Федеральный закон  от 21.11.2011 №323-ФЗ «Об основах охраны здоровья граждан  в Российской Федерации»)  (ПРОДОЛЖЕНИЕ) </vt:lpstr>
      <vt:lpstr>Застрахованное лицо имеет право на получение медицинской помощи на платной основе в медицинских организациях, в том числе, участвующих в реализации программы обязательного медицинского страхования</vt:lpstr>
      <vt:lpstr>Платные медицинские услуги в рамках программы государственных гарантий (ст. 84) (продолжение)</vt:lpstr>
      <vt:lpstr>Контроль в сфере охраны здоровья (ст.87-90)</vt:lpstr>
      <vt:lpstr>ФЗ-326 «Об обязательном медицинском страховании в РФ»  и связанными с ним законами:</vt:lpstr>
      <vt:lpstr>         Федеральный закон от 29.11.2010 № 326-ФЗ «Об обязательном медицинском страховании в Российской Федерации»   </vt:lpstr>
      <vt:lpstr>Слайд 18</vt:lpstr>
      <vt:lpstr>Медико-экономический  контроль (МЭК)   </vt:lpstr>
      <vt:lpstr>Медико-экономическая экспертиза (МЭЭ) Осуществляется специалистом – экспертом по первичной медицинской документации Специалист-эксперт – врач, имеющий стаж работы по врачебной специальности не менее 5 лет и прошедший подготовку по вопросам экспертной деятельности в системе ОМС. </vt:lpstr>
      <vt:lpstr>Экспертиза качества медицинской помощи  (ЭКМП)  (проводится экспертом качества медицинской помощи, включенным в территориальный реестр экспертов качества медицинской помощи)</vt:lpstr>
      <vt:lpstr>Санкции, применяемые к медицинским организациям</vt:lpstr>
      <vt:lpstr>Учет и использование результатов контроля</vt:lpstr>
      <vt:lpstr>Претензия МО</vt:lpstr>
      <vt:lpstr>                                                      Перечень оснований для отказа в оплате медицинской помощи (уменьшения оплаты медицинской помощи)    </vt:lpstr>
      <vt:lpstr>     Перечень оснований для отказа в оплате медицинской помощи (уменьшения оплаты медицинской помощи)    </vt:lpstr>
      <vt:lpstr>Дополнения  в Перечень оснований для отказа в оплате медицинской помощи (уменьшения оплаты медицинской помощи),   применяемых к медицинским организациям. </vt:lpstr>
      <vt:lpstr>Дополнения  в Перечень оснований для отказа в оплате медицинской помощи (уменьшения оплаты медицинской помощи),   применяемых к медицинским организациям. (продолжение)</vt:lpstr>
      <vt:lpstr>Санкции, применяемые к медицинским организациям.</vt:lpstr>
      <vt:lpstr>Слайд 30</vt:lpstr>
      <vt:lpstr>Схемы ведения пациентов разрабатываются в соответствии с номенклатурой медицинских услуг и утверждаются Министерством здравоохранения Московской области</vt:lpstr>
      <vt:lpstr> </vt:lpstr>
      <vt:lpstr> 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novgorodcev</cp:lastModifiedBy>
  <cp:revision>467</cp:revision>
  <dcterms:modified xsi:type="dcterms:W3CDTF">2014-10-28T09:37:50Z</dcterms:modified>
</cp:coreProperties>
</file>