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86" r:id="rId13"/>
    <p:sldId id="267" r:id="rId14"/>
    <p:sldId id="268" r:id="rId15"/>
    <p:sldId id="284" r:id="rId16"/>
    <p:sldId id="270" r:id="rId17"/>
    <p:sldId id="271" r:id="rId18"/>
    <p:sldId id="272" r:id="rId19"/>
    <p:sldId id="285" r:id="rId20"/>
    <p:sldId id="273" r:id="rId21"/>
    <p:sldId id="275" r:id="rId22"/>
    <p:sldId id="276" r:id="rId23"/>
    <p:sldId id="277" r:id="rId24"/>
    <p:sldId id="278" r:id="rId25"/>
    <p:sldId id="280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55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F3A2A3-D460-4B46-BE0A-B8E1054A8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956E9-56AE-4D39-BFB5-13FAEF462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71F7-A1E1-4958-A977-44B8E669D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A2223-62C1-4880-85CA-93E04B866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03023-31AE-49FF-968A-D0443C179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BBBB07-A9C2-40D1-BEB7-7EEBC255A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FA2354-8EFD-48DE-9679-8B05CAF58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3B841F-8A72-48A6-B0CB-6A1170026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7EC285-CF17-4658-8C18-71E0D3D75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3794-D6BD-4DB0-BD73-111736C1F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8BDEEB-52D0-4A3D-961D-92BFC209E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14C137-65ED-4AD7-9792-A216AF249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0A484A9-FA6C-430C-B019-3E9AB12A6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39" r:id="rId2"/>
    <p:sldLayoutId id="2147484045" r:id="rId3"/>
    <p:sldLayoutId id="2147484046" r:id="rId4"/>
    <p:sldLayoutId id="2147484047" r:id="rId5"/>
    <p:sldLayoutId id="2147484048" r:id="rId6"/>
    <p:sldLayoutId id="2147484040" r:id="rId7"/>
    <p:sldLayoutId id="2147484049" r:id="rId8"/>
    <p:sldLayoutId id="2147484050" r:id="rId9"/>
    <p:sldLayoutId id="2147484041" r:id="rId10"/>
    <p:sldLayoutId id="2147484042" r:id="rId11"/>
    <p:sldLayoutId id="2147484043" r:id="rId12"/>
  </p:sldLayoutIdLst>
  <p:transition advClick="0" advTm="3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cs typeface="Arial" charset="0"/>
              </a:rPr>
              <a:t>Федеральный закон от 29.11.2010г. №326-ФЗ «Об обязательном медицинском страховании в Российской Федерации»;</a:t>
            </a:r>
          </a:p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cs typeface="Arial" charset="0"/>
            </a:endParaRPr>
          </a:p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cs typeface="Arial" charset="0"/>
              </a:rPr>
              <a:t>Приказ </a:t>
            </a:r>
            <a:r>
              <a:rPr lang="ru-RU" sz="2000" dirty="0" err="1" smtClean="0">
                <a:cs typeface="Arial" charset="0"/>
              </a:rPr>
              <a:t>Минздравсоцразвития</a:t>
            </a:r>
            <a:r>
              <a:rPr lang="ru-RU" sz="2000" dirty="0" smtClean="0">
                <a:cs typeface="Arial" charset="0"/>
              </a:rPr>
              <a:t> России от 25.01.2011г. №29н «Об утверждении порядка ведения персонифицированного учета в сфере обязательного медицинского страхования»;</a:t>
            </a:r>
          </a:p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cs typeface="Arial" charset="0"/>
            </a:endParaRPr>
          </a:p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cs typeface="Arial" charset="0"/>
              </a:rPr>
              <a:t>Приказ Федерального фонда обязательного медицинского страхования от </a:t>
            </a:r>
            <a:r>
              <a:rPr lang="en-US" sz="2000" dirty="0" smtClean="0">
                <a:cs typeface="Arial" charset="0"/>
              </a:rPr>
              <a:t>22</a:t>
            </a:r>
            <a:r>
              <a:rPr lang="ru-RU" sz="2000" dirty="0" smtClean="0">
                <a:cs typeface="Arial" charset="0"/>
              </a:rPr>
              <a:t>.0</a:t>
            </a:r>
            <a:r>
              <a:rPr lang="en-US" sz="2000" dirty="0" smtClean="0">
                <a:cs typeface="Arial" charset="0"/>
              </a:rPr>
              <a:t>8</a:t>
            </a:r>
            <a:r>
              <a:rPr lang="ru-RU" sz="2000" dirty="0" smtClean="0">
                <a:cs typeface="Arial" charset="0"/>
              </a:rPr>
              <a:t>.2011г. №</a:t>
            </a:r>
            <a:r>
              <a:rPr lang="en-US" sz="2000" dirty="0" smtClean="0">
                <a:cs typeface="Arial" charset="0"/>
              </a:rPr>
              <a:t>154</a:t>
            </a:r>
            <a:r>
              <a:rPr lang="ru-RU" sz="2000" dirty="0" smtClean="0">
                <a:cs typeface="Arial" charset="0"/>
              </a:rPr>
              <a:t> «Об утверждении общих принципов построения и функционирования информационных систем и порядок информационного взаимодействия в сфере обязательного медицинского страхования»</a:t>
            </a:r>
          </a:p>
          <a:p>
            <a:pPr marL="365760" indent="-256032" algn="just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sz="1800" dirty="0" smtClean="0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Нормативная правовая база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1800" smtClean="0"/>
              <a:t>установить наличие действующего полиса ОМС Московской области для пролеченного пациента, учтённого в МО по полису ОМС Московской области, для которого произошли события Сверки;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8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smtClean="0"/>
              <a:t>установить наличие действующего полиса ОМС Московской области для пролеченного пациента, учтённого в МО по полису ОМС, выданному не в Московской области;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8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smtClean="0"/>
              <a:t>установить наличие действующего полиса ОМС Московской области для пролеченного пациента, учтённого в МО по документу, удостоверяющему личность (собственному или законного представителя ребенка);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18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1800" smtClean="0"/>
              <a:t>установить территорию страхования и наличие действующего полиса ОМС, выданного не в Московской области (выполняется по ЦС ЕРЗ для реестра счетов МТР).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Задачи идентификации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ОТР-ИВ-7.28. Этап 0</a:t>
            </a: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3200400" y="2286000"/>
            <a:ext cx="2895600" cy="6096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Пакет реестров</a:t>
            </a:r>
          </a:p>
          <a:p>
            <a:pPr algn="ctr"/>
            <a:r>
              <a:rPr lang="ru-RU"/>
              <a:t>пациентов</a:t>
            </a:r>
          </a:p>
        </p:txBody>
      </p:sp>
      <p:sp>
        <p:nvSpPr>
          <p:cNvPr id="19460" name="AutoShape 6"/>
          <p:cNvSpPr>
            <a:spLocks noChangeArrowheads="1"/>
          </p:cNvSpPr>
          <p:nvPr/>
        </p:nvSpPr>
        <p:spPr bwMode="auto">
          <a:xfrm>
            <a:off x="3962400" y="3124200"/>
            <a:ext cx="13716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ПКПС</a:t>
            </a: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3581400" y="1295400"/>
            <a:ext cx="2133600" cy="609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АРМ  ТАСУ ОМС</a:t>
            </a:r>
          </a:p>
        </p:txBody>
      </p:sp>
      <p:sp>
        <p:nvSpPr>
          <p:cNvPr id="19462" name="AutoShape 10"/>
          <p:cNvSpPr>
            <a:spLocks noChangeArrowheads="1"/>
          </p:cNvSpPr>
          <p:nvPr/>
        </p:nvSpPr>
        <p:spPr bwMode="auto">
          <a:xfrm>
            <a:off x="3565525" y="4038600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Есть ошибки?</a:t>
            </a:r>
          </a:p>
        </p:txBody>
      </p:sp>
      <p:sp>
        <p:nvSpPr>
          <p:cNvPr id="19463" name="AutoShape 12"/>
          <p:cNvSpPr>
            <a:spLocks noChangeArrowheads="1"/>
          </p:cNvSpPr>
          <p:nvPr/>
        </p:nvSpPr>
        <p:spPr bwMode="auto">
          <a:xfrm>
            <a:off x="3810000" y="5334000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Этап 2</a:t>
            </a:r>
          </a:p>
        </p:txBody>
      </p:sp>
      <p:cxnSp>
        <p:nvCxnSpPr>
          <p:cNvPr id="19464" name="AutoShape 14"/>
          <p:cNvCxnSpPr>
            <a:cxnSpLocks noChangeShapeType="1"/>
            <a:endCxn id="19459" idx="1"/>
          </p:cNvCxnSpPr>
          <p:nvPr/>
        </p:nvCxnSpPr>
        <p:spPr bwMode="auto">
          <a:xfrm>
            <a:off x="4610100" y="1905000"/>
            <a:ext cx="381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465" name="AutoShape 16"/>
          <p:cNvCxnSpPr>
            <a:cxnSpLocks noChangeShapeType="1"/>
            <a:stCxn id="19460" idx="2"/>
            <a:endCxn id="19462" idx="0"/>
          </p:cNvCxnSpPr>
          <p:nvPr/>
        </p:nvCxnSpPr>
        <p:spPr bwMode="auto">
          <a:xfrm>
            <a:off x="4648200" y="3733800"/>
            <a:ext cx="3175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466" name="AutoShape 17"/>
          <p:cNvCxnSpPr>
            <a:cxnSpLocks noChangeShapeType="1"/>
            <a:stCxn id="19462" idx="3"/>
            <a:endCxn id="19461" idx="3"/>
          </p:cNvCxnSpPr>
          <p:nvPr/>
        </p:nvCxnSpPr>
        <p:spPr bwMode="auto">
          <a:xfrm flipH="1" flipV="1">
            <a:off x="5715000" y="1600200"/>
            <a:ext cx="20638" cy="2781300"/>
          </a:xfrm>
          <a:prstGeom prst="bentConnector3">
            <a:avLst>
              <a:gd name="adj1" fmla="val -389231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9467" name="Text Box 18"/>
          <p:cNvSpPr txBox="1">
            <a:spLocks noChangeArrowheads="1"/>
          </p:cNvSpPr>
          <p:nvPr/>
        </p:nvSpPr>
        <p:spPr bwMode="auto">
          <a:xfrm>
            <a:off x="6629400" y="2895600"/>
            <a:ext cx="2297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Да, Протокол ПКПС</a:t>
            </a:r>
          </a:p>
        </p:txBody>
      </p:sp>
      <p:cxnSp>
        <p:nvCxnSpPr>
          <p:cNvPr id="19468" name="AutoShape 19"/>
          <p:cNvCxnSpPr>
            <a:cxnSpLocks noChangeShapeType="1"/>
            <a:stCxn id="19462" idx="1"/>
            <a:endCxn id="19463" idx="0"/>
          </p:cNvCxnSpPr>
          <p:nvPr/>
        </p:nvCxnSpPr>
        <p:spPr bwMode="auto">
          <a:xfrm rot="10800000" flipH="1" flipV="1">
            <a:off x="3565525" y="4381500"/>
            <a:ext cx="1120775" cy="952500"/>
          </a:xfrm>
          <a:prstGeom prst="bentConnector4">
            <a:avLst>
              <a:gd name="adj1" fmla="val -20398"/>
              <a:gd name="adj2" fmla="val 68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9469" name="Text Box 20"/>
          <p:cNvSpPr txBox="1">
            <a:spLocks noChangeArrowheads="1"/>
          </p:cNvSpPr>
          <p:nvPr/>
        </p:nvSpPr>
        <p:spPr bwMode="auto">
          <a:xfrm>
            <a:off x="2651125" y="4456113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Нет</a:t>
            </a:r>
          </a:p>
        </p:txBody>
      </p:sp>
      <p:sp>
        <p:nvSpPr>
          <p:cNvPr id="19470" name="Rectangle 22"/>
          <p:cNvSpPr>
            <a:spLocks noChangeArrowheads="1"/>
          </p:cNvSpPr>
          <p:nvPr/>
        </p:nvSpPr>
        <p:spPr bwMode="auto">
          <a:xfrm>
            <a:off x="990600" y="6172200"/>
            <a:ext cx="7615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                              </a:t>
            </a:r>
            <a:r>
              <a:rPr lang="ru-RU"/>
              <a:t>ПКПС – первичный контроль почтовых сообщений</a:t>
            </a:r>
          </a:p>
        </p:txBody>
      </p:sp>
      <p:cxnSp>
        <p:nvCxnSpPr>
          <p:cNvPr id="19471" name="AutoShape 16"/>
          <p:cNvCxnSpPr>
            <a:cxnSpLocks noChangeShapeType="1"/>
            <a:stCxn id="19459" idx="4"/>
          </p:cNvCxnSpPr>
          <p:nvPr/>
        </p:nvCxnSpPr>
        <p:spPr bwMode="auto">
          <a:xfrm>
            <a:off x="4648200" y="2895600"/>
            <a:ext cx="3175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ОТР-ИВ-7.28. Этап 1</a:t>
            </a: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3581400" y="2286000"/>
            <a:ext cx="2133600" cy="609600"/>
          </a:xfrm>
          <a:prstGeom prst="flowChartInputOut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Пакет сводов</a:t>
            </a:r>
          </a:p>
        </p:txBody>
      </p:sp>
      <p:sp>
        <p:nvSpPr>
          <p:cNvPr id="20484" name="AutoShape 6"/>
          <p:cNvSpPr>
            <a:spLocks noChangeArrowheads="1"/>
          </p:cNvSpPr>
          <p:nvPr/>
        </p:nvSpPr>
        <p:spPr bwMode="auto">
          <a:xfrm>
            <a:off x="3962400" y="3124200"/>
            <a:ext cx="13716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ПКПС</a:t>
            </a:r>
          </a:p>
        </p:txBody>
      </p:sp>
      <p:sp>
        <p:nvSpPr>
          <p:cNvPr id="20485" name="AutoShape 8"/>
          <p:cNvSpPr>
            <a:spLocks noChangeArrowheads="1"/>
          </p:cNvSpPr>
          <p:nvPr/>
        </p:nvSpPr>
        <p:spPr bwMode="auto">
          <a:xfrm>
            <a:off x="3581400" y="1295400"/>
            <a:ext cx="2133600" cy="609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АРМ  ТАСУ ОМС</a:t>
            </a:r>
          </a:p>
        </p:txBody>
      </p:sp>
      <p:sp>
        <p:nvSpPr>
          <p:cNvPr id="20486" name="AutoShape 10"/>
          <p:cNvSpPr>
            <a:spLocks noChangeArrowheads="1"/>
          </p:cNvSpPr>
          <p:nvPr/>
        </p:nvSpPr>
        <p:spPr bwMode="auto">
          <a:xfrm>
            <a:off x="3565525" y="4038600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Есть ошибки?</a:t>
            </a:r>
          </a:p>
        </p:txBody>
      </p:sp>
      <p:sp>
        <p:nvSpPr>
          <p:cNvPr id="20487" name="AutoShape 12"/>
          <p:cNvSpPr>
            <a:spLocks noChangeArrowheads="1"/>
          </p:cNvSpPr>
          <p:nvPr/>
        </p:nvSpPr>
        <p:spPr bwMode="auto">
          <a:xfrm>
            <a:off x="3810000" y="5334000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Этап 2</a:t>
            </a:r>
          </a:p>
        </p:txBody>
      </p:sp>
      <p:cxnSp>
        <p:nvCxnSpPr>
          <p:cNvPr id="20488" name="AutoShape 14"/>
          <p:cNvCxnSpPr>
            <a:cxnSpLocks noChangeShapeType="1"/>
            <a:stCxn id="20485" idx="2"/>
            <a:endCxn id="20483" idx="1"/>
          </p:cNvCxnSpPr>
          <p:nvPr/>
        </p:nvCxnSpPr>
        <p:spPr bwMode="auto">
          <a:xfrm>
            <a:off x="4648200" y="19050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89" name="AutoShape 15"/>
          <p:cNvCxnSpPr>
            <a:cxnSpLocks noChangeShapeType="1"/>
            <a:stCxn id="20483" idx="4"/>
            <a:endCxn id="20484" idx="0"/>
          </p:cNvCxnSpPr>
          <p:nvPr/>
        </p:nvCxnSpPr>
        <p:spPr bwMode="auto">
          <a:xfrm>
            <a:off x="4648200" y="2895600"/>
            <a:ext cx="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90" name="AutoShape 16"/>
          <p:cNvCxnSpPr>
            <a:cxnSpLocks noChangeShapeType="1"/>
            <a:stCxn id="20484" idx="2"/>
            <a:endCxn id="20486" idx="0"/>
          </p:cNvCxnSpPr>
          <p:nvPr/>
        </p:nvCxnSpPr>
        <p:spPr bwMode="auto">
          <a:xfrm>
            <a:off x="4648200" y="3733800"/>
            <a:ext cx="3175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491" name="AutoShape 17"/>
          <p:cNvCxnSpPr>
            <a:cxnSpLocks noChangeShapeType="1"/>
            <a:stCxn id="20486" idx="3"/>
            <a:endCxn id="20485" idx="3"/>
          </p:cNvCxnSpPr>
          <p:nvPr/>
        </p:nvCxnSpPr>
        <p:spPr bwMode="auto">
          <a:xfrm flipH="1" flipV="1">
            <a:off x="5715000" y="1600200"/>
            <a:ext cx="20638" cy="2781300"/>
          </a:xfrm>
          <a:prstGeom prst="bentConnector3">
            <a:avLst>
              <a:gd name="adj1" fmla="val -389231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0492" name="Text Box 18"/>
          <p:cNvSpPr txBox="1">
            <a:spLocks noChangeArrowheads="1"/>
          </p:cNvSpPr>
          <p:nvPr/>
        </p:nvSpPr>
        <p:spPr bwMode="auto">
          <a:xfrm>
            <a:off x="6629400" y="2895600"/>
            <a:ext cx="2297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Да, Протокол ПКПС</a:t>
            </a:r>
          </a:p>
        </p:txBody>
      </p:sp>
      <p:cxnSp>
        <p:nvCxnSpPr>
          <p:cNvPr id="20493" name="AutoShape 19"/>
          <p:cNvCxnSpPr>
            <a:cxnSpLocks noChangeShapeType="1"/>
            <a:stCxn id="20486" idx="1"/>
            <a:endCxn id="20487" idx="0"/>
          </p:cNvCxnSpPr>
          <p:nvPr/>
        </p:nvCxnSpPr>
        <p:spPr bwMode="auto">
          <a:xfrm rot="10800000" flipH="1" flipV="1">
            <a:off x="3565525" y="4381500"/>
            <a:ext cx="1120775" cy="952500"/>
          </a:xfrm>
          <a:prstGeom prst="bentConnector4">
            <a:avLst>
              <a:gd name="adj1" fmla="val -20398"/>
              <a:gd name="adj2" fmla="val 68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0494" name="Text Box 20"/>
          <p:cNvSpPr txBox="1">
            <a:spLocks noChangeArrowheads="1"/>
          </p:cNvSpPr>
          <p:nvPr/>
        </p:nvSpPr>
        <p:spPr bwMode="auto">
          <a:xfrm>
            <a:off x="2651125" y="4456113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Нет</a:t>
            </a:r>
          </a:p>
        </p:txBody>
      </p:sp>
      <p:sp>
        <p:nvSpPr>
          <p:cNvPr id="20495" name="Rectangle 22"/>
          <p:cNvSpPr>
            <a:spLocks noChangeArrowheads="1"/>
          </p:cNvSpPr>
          <p:nvPr/>
        </p:nvSpPr>
        <p:spPr bwMode="auto">
          <a:xfrm>
            <a:off x="990600" y="6172200"/>
            <a:ext cx="7615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                               </a:t>
            </a:r>
            <a:r>
              <a:rPr lang="ru-RU"/>
              <a:t>ПКПС – первичный контроль почтовых сообщений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ОТР-ИВ-7.28. Этап 2</a:t>
            </a:r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3581400" y="1295400"/>
            <a:ext cx="2133600" cy="609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АРМ  ТАСУ ОМС</a:t>
            </a:r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4038600" y="2133600"/>
            <a:ext cx="1219200" cy="609600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Этап 1</a:t>
            </a:r>
          </a:p>
        </p:txBody>
      </p:sp>
      <p:sp>
        <p:nvSpPr>
          <p:cNvPr id="21509" name="AutoShape 7"/>
          <p:cNvSpPr>
            <a:spLocks noChangeArrowheads="1"/>
          </p:cNvSpPr>
          <p:nvPr/>
        </p:nvSpPr>
        <p:spPr bwMode="auto">
          <a:xfrm>
            <a:off x="4191000" y="3048000"/>
            <a:ext cx="9144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ФЛК</a:t>
            </a:r>
          </a:p>
        </p:txBody>
      </p:sp>
      <p:sp>
        <p:nvSpPr>
          <p:cNvPr id="21510" name="AutoShape 9"/>
          <p:cNvSpPr>
            <a:spLocks noChangeArrowheads="1"/>
          </p:cNvSpPr>
          <p:nvPr/>
        </p:nvSpPr>
        <p:spPr bwMode="auto">
          <a:xfrm>
            <a:off x="3565525" y="4038600"/>
            <a:ext cx="2170113" cy="685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Есть ошибки?</a:t>
            </a:r>
          </a:p>
        </p:txBody>
      </p:sp>
      <p:sp>
        <p:nvSpPr>
          <p:cNvPr id="21511" name="AutoShape 10"/>
          <p:cNvSpPr>
            <a:spLocks noChangeArrowheads="1"/>
          </p:cNvSpPr>
          <p:nvPr/>
        </p:nvSpPr>
        <p:spPr bwMode="auto">
          <a:xfrm>
            <a:off x="3773488" y="4953000"/>
            <a:ext cx="1752600" cy="3048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Этап 3</a:t>
            </a:r>
          </a:p>
        </p:txBody>
      </p:sp>
      <p:cxnSp>
        <p:nvCxnSpPr>
          <p:cNvPr id="21512" name="AutoShape 11"/>
          <p:cNvCxnSpPr>
            <a:cxnSpLocks noChangeShapeType="1"/>
            <a:stCxn id="21507" idx="2"/>
            <a:endCxn id="21508" idx="0"/>
          </p:cNvCxnSpPr>
          <p:nvPr/>
        </p:nvCxnSpPr>
        <p:spPr bwMode="auto">
          <a:xfrm rot="5400000">
            <a:off x="4533901" y="2019300"/>
            <a:ext cx="2286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13" name="AutoShape 12"/>
          <p:cNvCxnSpPr>
            <a:cxnSpLocks noChangeShapeType="1"/>
            <a:stCxn id="21508" idx="2"/>
            <a:endCxn id="21509" idx="0"/>
          </p:cNvCxnSpPr>
          <p:nvPr/>
        </p:nvCxnSpPr>
        <p:spPr bwMode="auto">
          <a:xfrm rot="5400000">
            <a:off x="4495801" y="2895600"/>
            <a:ext cx="3048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14" name="AutoShape 13"/>
          <p:cNvCxnSpPr>
            <a:cxnSpLocks noChangeShapeType="1"/>
            <a:stCxn id="21509" idx="2"/>
            <a:endCxn id="21510" idx="0"/>
          </p:cNvCxnSpPr>
          <p:nvPr/>
        </p:nvCxnSpPr>
        <p:spPr bwMode="auto">
          <a:xfrm>
            <a:off x="4648200" y="3657600"/>
            <a:ext cx="3175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15" name="AutoShape 15"/>
          <p:cNvCxnSpPr>
            <a:cxnSpLocks noChangeShapeType="1"/>
            <a:stCxn id="21510" idx="3"/>
            <a:endCxn id="21507" idx="3"/>
          </p:cNvCxnSpPr>
          <p:nvPr/>
        </p:nvCxnSpPr>
        <p:spPr bwMode="auto">
          <a:xfrm flipH="1" flipV="1">
            <a:off x="5715000" y="1600200"/>
            <a:ext cx="20638" cy="2781300"/>
          </a:xfrm>
          <a:prstGeom prst="bentConnector3">
            <a:avLst>
              <a:gd name="adj1" fmla="val -288461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1516" name="AutoShape 16"/>
          <p:cNvCxnSpPr>
            <a:cxnSpLocks noChangeShapeType="1"/>
            <a:stCxn id="21510" idx="1"/>
            <a:endCxn id="21511" idx="1"/>
          </p:cNvCxnSpPr>
          <p:nvPr/>
        </p:nvCxnSpPr>
        <p:spPr bwMode="auto">
          <a:xfrm rot="10800000" flipH="1" flipV="1">
            <a:off x="3565525" y="4381500"/>
            <a:ext cx="207963" cy="723900"/>
          </a:xfrm>
          <a:prstGeom prst="bentConnector3">
            <a:avLst>
              <a:gd name="adj1" fmla="val -10992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1517" name="Text Box 17"/>
          <p:cNvSpPr txBox="1">
            <a:spLocks noChangeArrowheads="1"/>
          </p:cNvSpPr>
          <p:nvPr/>
        </p:nvSpPr>
        <p:spPr bwMode="auto">
          <a:xfrm>
            <a:off x="6461125" y="2779713"/>
            <a:ext cx="2125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Да, Протокол ФЛК</a:t>
            </a:r>
          </a:p>
        </p:txBody>
      </p:sp>
      <p:sp>
        <p:nvSpPr>
          <p:cNvPr id="21518" name="Text Box 18"/>
          <p:cNvSpPr txBox="1">
            <a:spLocks noChangeArrowheads="1"/>
          </p:cNvSpPr>
          <p:nvPr/>
        </p:nvSpPr>
        <p:spPr bwMode="auto">
          <a:xfrm>
            <a:off x="2574925" y="4456113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Нет</a:t>
            </a:r>
          </a:p>
        </p:txBody>
      </p:sp>
      <p:sp>
        <p:nvSpPr>
          <p:cNvPr id="21519" name="Rectangle 19"/>
          <p:cNvSpPr>
            <a:spLocks noChangeArrowheads="1"/>
          </p:cNvSpPr>
          <p:nvPr/>
        </p:nvSpPr>
        <p:spPr bwMode="auto">
          <a:xfrm>
            <a:off x="1752600" y="5715000"/>
            <a:ext cx="444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ФЛК – форматно – логический контроль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ОТР-ИВ-7.28. Этап 3</a:t>
            </a:r>
          </a:p>
        </p:txBody>
      </p:sp>
      <p:sp>
        <p:nvSpPr>
          <p:cNvPr id="14339" name="AutoShape 4"/>
          <p:cNvSpPr>
            <a:spLocks noChangeArrowheads="1"/>
          </p:cNvSpPr>
          <p:nvPr/>
        </p:nvSpPr>
        <p:spPr bwMode="auto">
          <a:xfrm>
            <a:off x="3348038" y="2133600"/>
            <a:ext cx="1143000" cy="609600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Этап 2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600200" y="3048000"/>
            <a:ext cx="46482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Сверка и идентификация по РС  ЕРЗ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2514600" y="4038600"/>
            <a:ext cx="2822575" cy="1066800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Протокол пустой ?</a:t>
            </a:r>
          </a:p>
        </p:txBody>
      </p:sp>
      <p:cxnSp>
        <p:nvCxnSpPr>
          <p:cNvPr id="22534" name="AutoShape 8"/>
          <p:cNvCxnSpPr>
            <a:cxnSpLocks noChangeShapeType="1"/>
            <a:stCxn id="14347" idx="2"/>
            <a:endCxn id="14339" idx="0"/>
          </p:cNvCxnSpPr>
          <p:nvPr/>
        </p:nvCxnSpPr>
        <p:spPr bwMode="auto">
          <a:xfrm rot="5400000">
            <a:off x="3806826" y="2017712"/>
            <a:ext cx="2286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2535" name="AutoShape 9"/>
          <p:cNvCxnSpPr>
            <a:cxnSpLocks noChangeShapeType="1"/>
            <a:stCxn id="14339" idx="2"/>
            <a:endCxn id="14340" idx="0"/>
          </p:cNvCxnSpPr>
          <p:nvPr/>
        </p:nvCxnSpPr>
        <p:spPr bwMode="auto">
          <a:xfrm rot="16200000" flipH="1">
            <a:off x="3769519" y="2893219"/>
            <a:ext cx="304800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2536" name="AutoShape 10"/>
          <p:cNvCxnSpPr>
            <a:cxnSpLocks noChangeShapeType="1"/>
            <a:stCxn id="14340" idx="2"/>
            <a:endCxn id="14341" idx="0"/>
          </p:cNvCxnSpPr>
          <p:nvPr/>
        </p:nvCxnSpPr>
        <p:spPr bwMode="auto">
          <a:xfrm rot="16200000" flipH="1">
            <a:off x="3734594" y="3847306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2537" name="AutoShape 11"/>
          <p:cNvCxnSpPr>
            <a:cxnSpLocks noChangeShapeType="1"/>
            <a:stCxn id="14341" idx="1"/>
          </p:cNvCxnSpPr>
          <p:nvPr/>
        </p:nvCxnSpPr>
        <p:spPr bwMode="auto">
          <a:xfrm rot="10800000" flipH="1" flipV="1">
            <a:off x="2514600" y="4572000"/>
            <a:ext cx="304800" cy="1371600"/>
          </a:xfrm>
          <a:prstGeom prst="bentConnector4">
            <a:avLst>
              <a:gd name="adj1" fmla="val -75000"/>
              <a:gd name="adj2" fmla="val 9974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1849438" y="4456113"/>
            <a:ext cx="466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Да</a:t>
            </a:r>
          </a:p>
        </p:txBody>
      </p:sp>
      <p:sp>
        <p:nvSpPr>
          <p:cNvPr id="14347" name="AutoShape 13"/>
          <p:cNvSpPr>
            <a:spLocks noChangeArrowheads="1"/>
          </p:cNvSpPr>
          <p:nvPr/>
        </p:nvSpPr>
        <p:spPr bwMode="auto">
          <a:xfrm>
            <a:off x="2855913" y="1295400"/>
            <a:ext cx="2133600" cy="609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АРМ ТАСУ ОМС</a:t>
            </a:r>
          </a:p>
        </p:txBody>
      </p:sp>
      <p:cxnSp>
        <p:nvCxnSpPr>
          <p:cNvPr id="22540" name="AutoShape 14"/>
          <p:cNvCxnSpPr>
            <a:cxnSpLocks noChangeShapeType="1"/>
            <a:stCxn id="14341" idx="3"/>
            <a:endCxn id="14347" idx="3"/>
          </p:cNvCxnSpPr>
          <p:nvPr/>
        </p:nvCxnSpPr>
        <p:spPr bwMode="auto">
          <a:xfrm flipH="1" flipV="1">
            <a:off x="4989513" y="1600200"/>
            <a:ext cx="347662" cy="2971800"/>
          </a:xfrm>
          <a:prstGeom prst="bentConnector3">
            <a:avLst>
              <a:gd name="adj1" fmla="val -29290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2541" name="AutoShape 17"/>
          <p:cNvSpPr>
            <a:spLocks noChangeArrowheads="1"/>
          </p:cNvSpPr>
          <p:nvPr/>
        </p:nvSpPr>
        <p:spPr bwMode="auto">
          <a:xfrm>
            <a:off x="2895600" y="5410200"/>
            <a:ext cx="3240088" cy="99060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Text Box 18"/>
          <p:cNvSpPr txBox="1">
            <a:spLocks noChangeArrowheads="1"/>
          </p:cNvSpPr>
          <p:nvPr/>
        </p:nvSpPr>
        <p:spPr bwMode="auto">
          <a:xfrm>
            <a:off x="3236913" y="5715000"/>
            <a:ext cx="3054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lt1"/>
                </a:solidFill>
                <a:latin typeface="+mn-lt"/>
              </a:rPr>
              <a:t>Реестры счетов на оплату </a:t>
            </a:r>
          </a:p>
        </p:txBody>
      </p:sp>
      <p:cxnSp>
        <p:nvCxnSpPr>
          <p:cNvPr id="22543" name="Соединительная линия уступом 23"/>
          <p:cNvCxnSpPr>
            <a:cxnSpLocks noChangeShapeType="1"/>
            <a:stCxn id="22541" idx="3"/>
            <a:endCxn id="14347" idx="3"/>
          </p:cNvCxnSpPr>
          <p:nvPr/>
        </p:nvCxnSpPr>
        <p:spPr bwMode="auto">
          <a:xfrm flipH="1" flipV="1">
            <a:off x="4989513" y="1600200"/>
            <a:ext cx="1146175" cy="4305300"/>
          </a:xfrm>
          <a:prstGeom prst="bentConnector3">
            <a:avLst>
              <a:gd name="adj1" fmla="val -1994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22544" name="Прямоугольник 27"/>
          <p:cNvSpPr>
            <a:spLocks noChangeArrowheads="1"/>
          </p:cNvSpPr>
          <p:nvPr/>
        </p:nvSpPr>
        <p:spPr bwMode="auto">
          <a:xfrm>
            <a:off x="5522913" y="4202113"/>
            <a:ext cx="833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    Нет</a:t>
            </a:r>
            <a:endParaRPr lang="ru-RU"/>
          </a:p>
        </p:txBody>
      </p:sp>
      <p:sp>
        <p:nvSpPr>
          <p:cNvPr id="38" name="Блок-схема: магнитный диск 37"/>
          <p:cNvSpPr/>
          <p:nvPr/>
        </p:nvSpPr>
        <p:spPr>
          <a:xfrm>
            <a:off x="7391400" y="5594350"/>
            <a:ext cx="914400" cy="6127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смо</a:t>
            </a:r>
            <a:endParaRPr lang="ru-RU" dirty="0"/>
          </a:p>
        </p:txBody>
      </p:sp>
      <p:cxnSp>
        <p:nvCxnSpPr>
          <p:cNvPr id="22546" name="Прямая со стрелкой 44"/>
          <p:cNvCxnSpPr>
            <a:cxnSpLocks noChangeShapeType="1"/>
            <a:stCxn id="22541" idx="3"/>
            <a:endCxn id="38" idx="2"/>
          </p:cNvCxnSpPr>
          <p:nvPr/>
        </p:nvCxnSpPr>
        <p:spPr bwMode="auto">
          <a:xfrm flipV="1">
            <a:off x="6135688" y="5900738"/>
            <a:ext cx="1255712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ОТР-ИВ-7.28. Этап</a:t>
            </a:r>
            <a:r>
              <a:rPr lang="en-US" dirty="0" smtClean="0"/>
              <a:t> </a:t>
            </a:r>
            <a:r>
              <a:rPr lang="ru-RU" dirty="0" smtClean="0"/>
              <a:t>4</a:t>
            </a:r>
          </a:p>
        </p:txBody>
      </p:sp>
      <p:sp>
        <p:nvSpPr>
          <p:cNvPr id="23555" name="AutoShape 4"/>
          <p:cNvSpPr>
            <a:spLocks noChangeArrowheads="1"/>
          </p:cNvSpPr>
          <p:nvPr/>
        </p:nvSpPr>
        <p:spPr bwMode="auto">
          <a:xfrm>
            <a:off x="4073525" y="2133600"/>
            <a:ext cx="1143000" cy="609600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Этап 2</a:t>
            </a:r>
          </a:p>
        </p:txBody>
      </p:sp>
      <p:sp>
        <p:nvSpPr>
          <p:cNvPr id="23556" name="AutoShape 5"/>
          <p:cNvSpPr>
            <a:spLocks noChangeArrowheads="1"/>
          </p:cNvSpPr>
          <p:nvPr/>
        </p:nvSpPr>
        <p:spPr bwMode="auto">
          <a:xfrm>
            <a:off x="2325688" y="3048000"/>
            <a:ext cx="4648200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Сверка и идентификация по ЦС ЕРЗ</a:t>
            </a:r>
          </a:p>
        </p:txBody>
      </p:sp>
      <p:cxnSp>
        <p:nvCxnSpPr>
          <p:cNvPr id="23557" name="AutoShape 8"/>
          <p:cNvCxnSpPr>
            <a:cxnSpLocks noChangeShapeType="1"/>
            <a:stCxn id="23560" idx="2"/>
            <a:endCxn id="23555" idx="0"/>
          </p:cNvCxnSpPr>
          <p:nvPr/>
        </p:nvCxnSpPr>
        <p:spPr bwMode="auto">
          <a:xfrm rot="5400000">
            <a:off x="4532313" y="2017712"/>
            <a:ext cx="2286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3558" name="AutoShape 9"/>
          <p:cNvCxnSpPr>
            <a:cxnSpLocks noChangeShapeType="1"/>
            <a:stCxn id="23555" idx="2"/>
            <a:endCxn id="23556" idx="0"/>
          </p:cNvCxnSpPr>
          <p:nvPr/>
        </p:nvCxnSpPr>
        <p:spPr bwMode="auto">
          <a:xfrm rot="16200000" flipH="1">
            <a:off x="4495007" y="2893218"/>
            <a:ext cx="304800" cy="47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3559" name="AutoShape 10"/>
          <p:cNvCxnSpPr>
            <a:cxnSpLocks noChangeShapeType="1"/>
            <a:stCxn id="23556" idx="2"/>
          </p:cNvCxnSpPr>
          <p:nvPr/>
        </p:nvCxnSpPr>
        <p:spPr bwMode="auto">
          <a:xfrm>
            <a:off x="4649788" y="3657600"/>
            <a:ext cx="4762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3560" name="AutoShape 13"/>
          <p:cNvSpPr>
            <a:spLocks noChangeArrowheads="1"/>
          </p:cNvSpPr>
          <p:nvPr/>
        </p:nvSpPr>
        <p:spPr bwMode="auto">
          <a:xfrm>
            <a:off x="3581400" y="1295400"/>
            <a:ext cx="2133600" cy="6096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АРМ ТАСУ ОМС</a:t>
            </a:r>
          </a:p>
        </p:txBody>
      </p:sp>
      <p:sp>
        <p:nvSpPr>
          <p:cNvPr id="23561" name="AutoShape 17"/>
          <p:cNvSpPr>
            <a:spLocks noChangeArrowheads="1"/>
          </p:cNvSpPr>
          <p:nvPr/>
        </p:nvSpPr>
        <p:spPr bwMode="auto">
          <a:xfrm>
            <a:off x="2895600" y="4038600"/>
            <a:ext cx="3505200" cy="99060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2" name="Text Box 18"/>
          <p:cNvSpPr txBox="1">
            <a:spLocks noChangeArrowheads="1"/>
          </p:cNvSpPr>
          <p:nvPr/>
        </p:nvSpPr>
        <p:spPr bwMode="auto">
          <a:xfrm>
            <a:off x="2971800" y="441960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Реестры счетов на оплату </a:t>
            </a:r>
          </a:p>
        </p:txBody>
      </p:sp>
      <p:cxnSp>
        <p:nvCxnSpPr>
          <p:cNvPr id="23563" name="Shape 16"/>
          <p:cNvCxnSpPr>
            <a:cxnSpLocks noChangeShapeType="1"/>
            <a:stCxn id="23561" idx="2"/>
            <a:endCxn id="23560" idx="3"/>
          </p:cNvCxnSpPr>
          <p:nvPr/>
        </p:nvCxnSpPr>
        <p:spPr bwMode="auto">
          <a:xfrm rot="5400000" flipH="1" flipV="1">
            <a:off x="3363913" y="2640012"/>
            <a:ext cx="3390900" cy="1311275"/>
          </a:xfrm>
          <a:prstGeom prst="bentConnector4">
            <a:avLst>
              <a:gd name="adj1" fmla="val -24185"/>
              <a:gd name="adj2" fmla="val 24694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" name="Блок-схема: документ 19"/>
          <p:cNvSpPr/>
          <p:nvPr/>
        </p:nvSpPr>
        <p:spPr>
          <a:xfrm>
            <a:off x="5029200" y="5410200"/>
            <a:ext cx="1600200" cy="914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565" name="TextBox 20"/>
          <p:cNvSpPr txBox="1">
            <a:spLocks noChangeArrowheads="1"/>
          </p:cNvSpPr>
          <p:nvPr/>
        </p:nvSpPr>
        <p:spPr bwMode="auto">
          <a:xfrm>
            <a:off x="5181600" y="56388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Протокол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8600" y="1219200"/>
            <a:ext cx="9144000" cy="4929188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18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b="1" dirty="0" smtClean="0"/>
              <a:t>№</a:t>
            </a:r>
            <a:r>
              <a:rPr lang="ru-RU" sz="2000" b="1" dirty="0"/>
              <a:t>152-ФЗ «О персональных данных» </a:t>
            </a:r>
            <a:r>
              <a:rPr lang="ru-RU" sz="2000" dirty="0"/>
              <a:t>от 27 июля 2006 г.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/>
              <a:t>Общие положения.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Принципы </a:t>
            </a:r>
            <a:r>
              <a:rPr lang="ru-RU" sz="2000" dirty="0"/>
              <a:t>и условия обработки персональных данных (</a:t>
            </a:r>
            <a:r>
              <a:rPr lang="ru-RU" sz="2000" dirty="0" err="1"/>
              <a:t>ПДн</a:t>
            </a:r>
            <a:r>
              <a:rPr lang="ru-RU" sz="2000" dirty="0"/>
              <a:t>).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Права </a:t>
            </a:r>
            <a:r>
              <a:rPr lang="ru-RU" sz="2000" dirty="0"/>
              <a:t>субъекта персональных данных.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Обязанности </a:t>
            </a:r>
            <a:r>
              <a:rPr lang="ru-RU" sz="2000" dirty="0"/>
              <a:t>оператора.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Контроль </a:t>
            </a:r>
            <a:r>
              <a:rPr lang="ru-RU" sz="2000" dirty="0"/>
              <a:t>и надзор за обработкой </a:t>
            </a:r>
            <a:r>
              <a:rPr lang="ru-RU" sz="2000" dirty="0" err="1"/>
              <a:t>ПДн</a:t>
            </a:r>
            <a:r>
              <a:rPr lang="ru-RU" sz="2000" dirty="0"/>
              <a:t>. Ответственность за нарушение требований закона. </a:t>
            </a: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b="1" dirty="0"/>
              <a:t>№149-ФЗ «Об информации, информационных технологиях </a:t>
            </a:r>
            <a:endParaRPr lang="ru-RU" sz="2000" b="1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b="1" dirty="0" smtClean="0"/>
              <a:t>    и </a:t>
            </a:r>
            <a:r>
              <a:rPr lang="ru-RU" sz="2000" b="1" dirty="0"/>
              <a:t>о защите информации» </a:t>
            </a:r>
            <a:r>
              <a:rPr lang="ru-RU" sz="2000" dirty="0"/>
              <a:t>от 27 июля 2006 г.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Осуществление </a:t>
            </a:r>
            <a:r>
              <a:rPr lang="ru-RU" sz="2000" dirty="0"/>
              <a:t>права на поиск, получение, передачу, </a:t>
            </a: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dirty="0" smtClean="0"/>
              <a:t>    производство </a:t>
            </a:r>
            <a:r>
              <a:rPr lang="ru-RU" sz="2000" dirty="0"/>
              <a:t>и распространение информации.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Применение </a:t>
            </a:r>
            <a:r>
              <a:rPr lang="ru-RU" sz="2000" dirty="0"/>
              <a:t>информационных технологий.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Обеспечение </a:t>
            </a:r>
            <a:r>
              <a:rPr lang="ru-RU" sz="2000" dirty="0"/>
              <a:t>защиты информации</a:t>
            </a:r>
            <a:r>
              <a:rPr lang="ru-RU" sz="2000" dirty="0" smtClean="0"/>
              <a:t>.</a:t>
            </a:r>
            <a:endParaRPr lang="ru-RU" sz="2000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800" dirty="0"/>
          </a:p>
        </p:txBody>
      </p:sp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Нормативная база по защите персональных данных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№ 63-ФЗ "Об электронной подписи" </a:t>
            </a:r>
            <a:r>
              <a:rPr lang="ru-RU" sz="2000" smtClean="0"/>
              <a:t>от 6 апреля 2011 г.</a:t>
            </a:r>
          </a:p>
          <a:p>
            <a:pPr eaLnBrk="1" hangingPunct="1"/>
            <a:r>
              <a:rPr lang="ru-RU" sz="2000" smtClean="0"/>
              <a:t>Правовое регулирование отношений в области использования электронных подписей</a:t>
            </a:r>
          </a:p>
          <a:p>
            <a:pPr eaLnBrk="1" hangingPunct="1"/>
            <a:r>
              <a:rPr lang="ru-RU" sz="2000" smtClean="0"/>
              <a:t>Принципы использования электронной подписи</a:t>
            </a:r>
          </a:p>
          <a:p>
            <a:pPr eaLnBrk="1" hangingPunct="1"/>
            <a:r>
              <a:rPr lang="ru-RU" sz="2000" smtClean="0"/>
              <a:t>Условия признания электронных документов, подписанных электронной подписью, равнозначными документам на бумажном носителе, подписанным собственноручной подписью</a:t>
            </a:r>
          </a:p>
          <a:p>
            <a:pPr eaLnBrk="1" hangingPunct="1">
              <a:buFontTx/>
              <a:buNone/>
            </a:pPr>
            <a:endParaRPr lang="ru-RU" sz="2000" b="1" smtClean="0"/>
          </a:p>
          <a:p>
            <a:pPr eaLnBrk="1" hangingPunct="1">
              <a:buFontTx/>
              <a:buNone/>
            </a:pPr>
            <a:endParaRPr lang="ru-RU" sz="2000" b="1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2000" b="1" smtClean="0"/>
              <a:t>№58 Приказ ФСТЭК «Об утверждении положения о методах и способах защиты информации в информационных системах персональных данных</a:t>
            </a:r>
            <a:r>
              <a:rPr lang="ru-RU" sz="2000" smtClean="0"/>
              <a:t>» от 5 февраля 2010 г. </a:t>
            </a:r>
          </a:p>
          <a:p>
            <a:pPr eaLnBrk="1" hangingPunct="1"/>
            <a:endParaRPr lang="ru-RU" sz="2000" smtClean="0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Нормативная база по защите персональных данных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53435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1900" smtClean="0"/>
              <a:t>Для подписания электронных документов информационного обмена должна использоваться усиленная электронная</a:t>
            </a:r>
            <a:r>
              <a:rPr lang="en-US" sz="1900" smtClean="0"/>
              <a:t> </a:t>
            </a:r>
            <a:r>
              <a:rPr lang="ru-RU" sz="1900" smtClean="0"/>
              <a:t>цифровая подпись.</a:t>
            </a:r>
          </a:p>
          <a:p>
            <a:pPr algn="just" eaLnBrk="1" hangingPunct="1">
              <a:buFontTx/>
              <a:buNone/>
            </a:pPr>
            <a:r>
              <a:rPr lang="ru-RU" sz="1900" smtClean="0"/>
              <a:t>     </a:t>
            </a:r>
          </a:p>
          <a:p>
            <a:pPr algn="just" eaLnBrk="1" hangingPunct="1">
              <a:buFontTx/>
              <a:buNone/>
            </a:pPr>
            <a:r>
              <a:rPr lang="ru-RU" sz="1900" smtClean="0"/>
              <a:t>При информационном обмене криптографической защите информации (шифрованию) и(или) подписанию ЭЦП подлежат пакеты электронных документов (далее - </a:t>
            </a:r>
            <a:r>
              <a:rPr lang="ru-RU" sz="1900" b="1" smtClean="0"/>
              <a:t>Свод</a:t>
            </a:r>
            <a:r>
              <a:rPr lang="ru-RU" sz="1900" smtClean="0"/>
              <a:t>). </a:t>
            </a:r>
          </a:p>
          <a:p>
            <a:pPr algn="just" eaLnBrk="1" hangingPunct="1">
              <a:buFontTx/>
              <a:buNone/>
            </a:pPr>
            <a:endParaRPr lang="ru-RU" sz="1900" smtClean="0"/>
          </a:p>
          <a:p>
            <a:pPr algn="just" eaLnBrk="1" hangingPunct="1">
              <a:buFontTx/>
              <a:buNone/>
            </a:pPr>
            <a:r>
              <a:rPr lang="ru-RU" sz="1900" smtClean="0"/>
              <a:t>Для подписания Свода с каждой стороны должна использоваться ЭЦП </a:t>
            </a:r>
            <a:r>
              <a:rPr lang="ru-RU" sz="1900" b="1" smtClean="0"/>
              <a:t>сотрудника, уполномоченного на это руководителем организации – участника информационного обмена</a:t>
            </a:r>
            <a:r>
              <a:rPr lang="ru-RU" sz="1900" smtClean="0"/>
              <a:t>, информация о котором содержится в сертификате ключа проверки электронной подписи. </a:t>
            </a:r>
          </a:p>
          <a:p>
            <a:pPr algn="just" eaLnBrk="1" hangingPunct="1">
              <a:buFontTx/>
              <a:buNone/>
            </a:pPr>
            <a:endParaRPr lang="ru-RU" sz="1600" smtClean="0"/>
          </a:p>
          <a:p>
            <a:pPr eaLnBrk="1" hangingPunct="1"/>
            <a:endParaRPr lang="ru-RU" sz="1600" smtClean="0"/>
          </a:p>
          <a:p>
            <a:pPr eaLnBrk="1" hangingPunct="1">
              <a:buFontTx/>
              <a:buNone/>
            </a:pPr>
            <a:endParaRPr lang="ru-RU" sz="16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06437"/>
          </a:xfrm>
        </p:spPr>
        <p:txBody>
          <a:bodyPr>
            <a:no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ysClr val="windowText" lastClr="000000"/>
                </a:solidFill>
              </a:rPr>
              <a:t>Требования к шифрованию конфиденциальной информации  и  использованию электронной подписи</a:t>
            </a:r>
            <a:br>
              <a:rPr lang="ru-RU" sz="2400" dirty="0">
                <a:solidFill>
                  <a:sysClr val="windowText" lastClr="000000"/>
                </a:solidFill>
              </a:rPr>
            </a:br>
            <a:endParaRPr lang="ru-RU" sz="2400" b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1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Регистрация Пользователя в Удостоверяющем центре производится Уполномоченной организацией (ТФОМС МО) при присоединении к </a:t>
            </a:r>
            <a:r>
              <a:rPr lang="ru-RU" sz="2000" b="1" smtClean="0"/>
              <a:t>Регламенту предоставления услуг Удостоверяющего центра электронной цифровой подписи автоматизированных информационных систем единого информационного пространства системы обязательного медицинского страхования</a:t>
            </a:r>
            <a:r>
              <a:rPr lang="ru-RU" sz="2000" smtClean="0"/>
              <a:t>, утвержденного Приказом ФФОМС от 29.04.2011 № 89.</a:t>
            </a:r>
          </a:p>
          <a:p>
            <a:pPr eaLnBrk="1" hangingPunct="1">
              <a:buFont typeface="Wingdings 3" pitchFamily="18" charset="2"/>
              <a:buNone/>
            </a:pPr>
            <a:endParaRPr lang="ru-RU" sz="2000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2000" smtClean="0"/>
              <a:t>При применении ЭЦП участники информационного взаимодействия руководствуются вышеуказанным Регламентом.</a:t>
            </a:r>
          </a:p>
          <a:p>
            <a:pPr algn="just" eaLnBrk="1" hangingPunct="1">
              <a:buFont typeface="Wingdings 3" pitchFamily="18" charset="2"/>
              <a:buNone/>
            </a:pPr>
            <a:endParaRPr lang="ru-RU" sz="2400" smtClean="0"/>
          </a:p>
          <a:p>
            <a:pPr eaLnBrk="1" hangingPunct="1"/>
            <a:endParaRPr lang="ru-RU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06437"/>
          </a:xfrm>
        </p:spPr>
        <p:txBody>
          <a:bodyPr>
            <a:no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ysClr val="windowText" lastClr="000000"/>
                </a:solidFill>
              </a:rPr>
              <a:t>Требования к шифрованию конфиденциальной информации  и  использованию электронной подписи</a:t>
            </a:r>
            <a:br>
              <a:rPr lang="ru-RU" sz="2400" dirty="0">
                <a:solidFill>
                  <a:sysClr val="windowText" lastClr="000000"/>
                </a:solidFill>
              </a:rPr>
            </a:br>
            <a:endParaRPr lang="ru-RU" sz="2400" b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>
                <a:cs typeface="Arial" charset="0"/>
              </a:rPr>
              <a:t>Федеральный закон от 29.11.2010г. №326-ФЗ «Об обязательном медицинском страховании в Российской Федерации»: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cs typeface="Arial" charset="0"/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>
                <a:cs typeface="Arial" charset="0"/>
              </a:rPr>
              <a:t>Статья 44, пункт 5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000" dirty="0" smtClean="0">
              <a:cs typeface="Arial" charset="0"/>
            </a:endParaRP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   </a:t>
            </a:r>
            <a:r>
              <a:rPr lang="ru-RU" sz="2400" dirty="0" smtClean="0"/>
              <a:t>Сведения о застрахованном лице и об оказанной ему медицинской помощи могут предоставляться в виде документов как в письменной форме, так и в электронной форме при наличии гарантии их достоверности (подлинности), защиты от несанкционированного доступа и искажений. В этом случае юридическая сила представленных документов подтверждается электронной цифровой подписью в соответствии с законодательством Российской Федерации.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Нормативная правовая база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		При </a:t>
            </a:r>
            <a:r>
              <a:rPr lang="ru-RU" sz="2000" dirty="0"/>
              <a:t>осуществлении процедур информационного обмена допустимы следующие способы защиты конфиденциальной информации: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1) </a:t>
            </a:r>
            <a:r>
              <a:rPr lang="ru-RU" sz="2000" dirty="0"/>
              <a:t>передача  данных на электронных носителях информации нарочными и прием ответственными исполнителями без использования телекоммуникационных сетей общего пользования;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2</a:t>
            </a:r>
            <a:r>
              <a:rPr lang="ru-RU" sz="2000" dirty="0"/>
              <a:t>) применение </a:t>
            </a:r>
            <a:r>
              <a:rPr lang="ru-RU" sz="2000" b="1" i="1" dirty="0"/>
              <a:t>сертифицированных средств криптографической защиты информации</a:t>
            </a:r>
            <a:r>
              <a:rPr lang="ru-RU" sz="2000" dirty="0"/>
              <a:t> (далее – СКЗИ) с использованием  </a:t>
            </a:r>
            <a:r>
              <a:rPr lang="ru-RU" sz="2000" b="1" i="1" dirty="0"/>
              <a:t>электронной </a:t>
            </a:r>
            <a:r>
              <a:rPr lang="ru-RU" sz="2000" b="1" i="1" dirty="0" smtClean="0"/>
              <a:t>цифровой подписи</a:t>
            </a:r>
            <a:r>
              <a:rPr lang="ru-RU" sz="2000" dirty="0" smtClean="0"/>
              <a:t> </a:t>
            </a:r>
            <a:r>
              <a:rPr lang="ru-RU" sz="2000" dirty="0"/>
              <a:t>(далее – </a:t>
            </a:r>
            <a:r>
              <a:rPr lang="ru-RU" sz="2000" dirty="0" smtClean="0"/>
              <a:t>ЭЦП</a:t>
            </a:r>
            <a:r>
              <a:rPr lang="ru-RU" sz="2000" dirty="0"/>
              <a:t>) для обеспечения целостности и достоверности информации при осуществлении процедур информационного обмена с использованием телекоммуникационных сетей общего пользования.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/>
          </a:p>
        </p:txBody>
      </p:sp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704850"/>
          </a:xfrm>
        </p:spPr>
        <p:txBody>
          <a:bodyPr>
            <a:normAutofit fontScale="90000"/>
          </a:bodyPr>
          <a:lstStyle/>
          <a:p>
            <a:pPr marL="342900" indent="-342900" algn="ctr"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tx1"/>
                </a:solidFill>
                <a:effectLst/>
              </a:rPr>
              <a:t>Требования к защите конфиденциальной информации при осуществлении процедур информационного обмена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341438"/>
            <a:ext cx="8229600" cy="4092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Своды перед отправкой по электронной почте обязательно должны шифроваться и подписываться ЭЦП</a:t>
            </a:r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Своды шифруются и подписываются ЭЦП, выданной Удостоверяющим центром ФФОМС</a:t>
            </a:r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Для шифрования Сводов используется программный продукт Крипто АРМ</a:t>
            </a:r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Шифрование и подписание Сводов осуществляется в соответствии с инструкцией по шифрованию и расшифровке файлов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3603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effectLst/>
                <a:latin typeface="Times New Roman" pitchFamily="18" charset="0"/>
              </a:rPr>
              <a:t>Подготовка к отправке по электронной почте. Применение ЭЦП.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96975"/>
            <a:ext cx="4176713" cy="3951288"/>
          </a:xfrm>
          <a:noFill/>
        </p:spPr>
      </p:pic>
      <p:pic>
        <p:nvPicPr>
          <p:cNvPr id="30723" name="Picture 6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196975"/>
            <a:ext cx="4211637" cy="3960813"/>
          </a:xfrm>
          <a:noFill/>
        </p:spPr>
      </p:pic>
      <p:sp>
        <p:nvSpPr>
          <p:cNvPr id="30724" name="Rectangle 8"/>
          <p:cNvSpPr>
            <a:spLocks noChangeArrowheads="1"/>
          </p:cNvSpPr>
          <p:nvPr/>
        </p:nvSpPr>
        <p:spPr bwMode="auto">
          <a:xfrm rot="10800000" flipV="1">
            <a:off x="457200" y="549275"/>
            <a:ext cx="8229600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Times New Roman" pitchFamily="18" charset="0"/>
              </a:rPr>
              <a:t>Крипто АРМ – подписать и зашифровать</a:t>
            </a:r>
          </a:p>
        </p:txBody>
      </p:sp>
      <p:sp>
        <p:nvSpPr>
          <p:cNvPr id="30725" name="Rectangle 10"/>
          <p:cNvSpPr>
            <a:spLocks noChangeArrowheads="1"/>
          </p:cNvSpPr>
          <p:nvPr/>
        </p:nvSpPr>
        <p:spPr bwMode="auto">
          <a:xfrm rot="10800000" flipV="1">
            <a:off x="457200" y="5867400"/>
            <a:ext cx="82296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latin typeface="Times New Roman" pitchFamily="18" charset="0"/>
              </a:rPr>
              <a:t>Выбираем файл, который необходимо подписать и  зашифровать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908050"/>
            <a:ext cx="4257675" cy="4105275"/>
          </a:xfrm>
          <a:noFill/>
        </p:spPr>
      </p:pic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908050"/>
            <a:ext cx="4140200" cy="411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7"/>
          <p:cNvSpPr>
            <a:spLocks noChangeArrowheads="1"/>
          </p:cNvSpPr>
          <p:nvPr/>
        </p:nvSpPr>
        <p:spPr bwMode="auto">
          <a:xfrm rot="10800000" flipV="1">
            <a:off x="457200" y="549275"/>
            <a:ext cx="8229600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Times New Roman" pitchFamily="18" charset="0"/>
              </a:rPr>
              <a:t>Подпись и режим шифрования</a:t>
            </a:r>
          </a:p>
        </p:txBody>
      </p:sp>
      <p:sp>
        <p:nvSpPr>
          <p:cNvPr id="31749" name="Rectangle 8"/>
          <p:cNvSpPr>
            <a:spLocks noChangeArrowheads="1"/>
          </p:cNvSpPr>
          <p:nvPr/>
        </p:nvSpPr>
        <p:spPr bwMode="auto">
          <a:xfrm rot="10800000" flipV="1">
            <a:off x="1871663" y="5105400"/>
            <a:ext cx="72723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>
                <a:latin typeface="Times New Roman" pitchFamily="18" charset="0"/>
              </a:rPr>
              <a:t>Вводим параметры, необходимые для шифрования: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        - владелец сертификата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        - тип криптопровайдера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        - алгоритм шифрования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836613"/>
            <a:ext cx="4392612" cy="4059237"/>
          </a:xfrm>
          <a:noFill/>
        </p:spPr>
      </p:pic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836613"/>
            <a:ext cx="381793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3573463"/>
            <a:ext cx="3783013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 rot="10800000" flipV="1">
            <a:off x="539750" y="333375"/>
            <a:ext cx="82296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chemeClr val="tx2"/>
                </a:solidFill>
                <a:latin typeface="Times New Roman" pitchFamily="18" charset="0"/>
              </a:rPr>
              <a:t>Сертификат получателя. </a:t>
            </a: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Pin-</a:t>
            </a:r>
            <a:r>
              <a:rPr lang="ru-RU" sz="2000" b="1">
                <a:solidFill>
                  <a:schemeClr val="tx2"/>
                </a:solidFill>
                <a:latin typeface="Times New Roman" pitchFamily="18" charset="0"/>
              </a:rPr>
              <a:t>код </a:t>
            </a:r>
            <a:r>
              <a:rPr lang="en-US" sz="2000" b="1">
                <a:solidFill>
                  <a:schemeClr val="tx2"/>
                </a:solidFill>
                <a:latin typeface="Times New Roman" pitchFamily="18" charset="0"/>
              </a:rPr>
              <a:t>e-token.</a:t>
            </a:r>
            <a:endParaRPr lang="ru-RU" sz="20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 rot="10800000" flipV="1">
            <a:off x="1828800" y="5257800"/>
            <a:ext cx="6275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</a:rPr>
              <a:t>выбираем сертификат получателя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>
                <a:latin typeface="Times New Roman" pitchFamily="18" charset="0"/>
              </a:rPr>
              <a:t>-</a:t>
            </a:r>
            <a:r>
              <a:rPr lang="ru-RU" sz="2000" b="1">
                <a:latin typeface="Times New Roman" pitchFamily="18" charset="0"/>
              </a:rPr>
              <a:t>вводим </a:t>
            </a:r>
            <a:r>
              <a:rPr lang="en-US" sz="2000" b="1">
                <a:latin typeface="Times New Roman" pitchFamily="18" charset="0"/>
              </a:rPr>
              <a:t>Pin-</a:t>
            </a:r>
            <a:r>
              <a:rPr lang="ru-RU" sz="2000" b="1">
                <a:latin typeface="Times New Roman" pitchFamily="18" charset="0"/>
              </a:rPr>
              <a:t>код </a:t>
            </a:r>
            <a:r>
              <a:rPr lang="en-US" sz="2000" b="1">
                <a:latin typeface="Times New Roman" pitchFamily="18" charset="0"/>
              </a:rPr>
              <a:t>e-token</a:t>
            </a:r>
            <a:r>
              <a:rPr lang="ru-RU" sz="2000" b="1">
                <a:latin typeface="Times New Roman" pitchFamily="18" charset="0"/>
              </a:rPr>
              <a:t/>
            </a:r>
            <a:br>
              <a:rPr lang="ru-RU" sz="2000" b="1">
                <a:latin typeface="Times New Roman" pitchFamily="18" charset="0"/>
              </a:rPr>
            </a:br>
            <a:r>
              <a:rPr lang="ru-RU" sz="2000">
                <a:latin typeface="Times New Roman" pitchFamily="18" charset="0"/>
              </a:rPr>
              <a:t>-</a:t>
            </a:r>
            <a:r>
              <a:rPr lang="ru-RU" sz="2000" b="1">
                <a:latin typeface="Times New Roman" pitchFamily="18" charset="0"/>
              </a:rPr>
              <a:t>получаем подписанный и зашифрованный файл с расширением .</a:t>
            </a:r>
            <a:r>
              <a:rPr lang="en-US" sz="2000" b="1">
                <a:latin typeface="Times New Roman" pitchFamily="18" charset="0"/>
              </a:rPr>
              <a:t>sig.enc</a:t>
            </a:r>
            <a:endParaRPr lang="ru-RU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8683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Получение ответа из ТФОМС МО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2667000" y="914400"/>
            <a:ext cx="4143375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ТФОМС МО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2057400"/>
            <a:ext cx="32766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Протокол 2 (непустой) или Протокол 3 (непустой)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24200" y="3200400"/>
            <a:ext cx="3286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Расшифровка протокола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24200" y="3986213"/>
            <a:ext cx="3286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Проверка и снятие ЭЦП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24200" y="4843463"/>
            <a:ext cx="3286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Разархивирование протокола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24200" y="5629275"/>
            <a:ext cx="3286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Обработка протокола в ТАСУ ОМС ЛПУ</a:t>
            </a:r>
          </a:p>
        </p:txBody>
      </p:sp>
      <p:cxnSp>
        <p:nvCxnSpPr>
          <p:cNvPr id="14" name="Прямая со стрелкой 13"/>
          <p:cNvCxnSpPr>
            <a:stCxn id="4" idx="1"/>
            <a:endCxn id="5" idx="0"/>
          </p:cNvCxnSpPr>
          <p:nvPr/>
        </p:nvCxnSpPr>
        <p:spPr>
          <a:xfrm rot="16200000" flipH="1">
            <a:off x="4635500" y="1930401"/>
            <a:ext cx="230187" cy="23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6" idx="0"/>
          </p:cNvCxnSpPr>
          <p:nvPr/>
        </p:nvCxnSpPr>
        <p:spPr>
          <a:xfrm rot="5400000">
            <a:off x="4672807" y="3105944"/>
            <a:ext cx="1905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2"/>
            <a:endCxn id="10" idx="0"/>
          </p:cNvCxnSpPr>
          <p:nvPr/>
        </p:nvCxnSpPr>
        <p:spPr>
          <a:xfrm rot="5400000">
            <a:off x="4660901" y="3879850"/>
            <a:ext cx="2143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0" idx="2"/>
            <a:endCxn id="11" idx="0"/>
          </p:cNvCxnSpPr>
          <p:nvPr/>
        </p:nvCxnSpPr>
        <p:spPr>
          <a:xfrm rot="5400000">
            <a:off x="4625182" y="4701381"/>
            <a:ext cx="2857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1" idx="2"/>
            <a:endCxn id="12" idx="0"/>
          </p:cNvCxnSpPr>
          <p:nvPr/>
        </p:nvCxnSpPr>
        <p:spPr>
          <a:xfrm rot="5400000">
            <a:off x="4660900" y="5522913"/>
            <a:ext cx="2143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 Завершение процесса по Этапу 3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2644775" y="903288"/>
            <a:ext cx="4143375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ТФОМС МО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2071688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Протокол 2 (пустой), Своды по СМО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2857500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Расшифровка Сводов, проверка ЭЦП, размещение Сводов в электронном архиве МО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3643313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Печать и заверение счетов и сводных справок подписью главного врача и печатью МО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813" y="4500563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Передача заверенных счетов и сводных справок в СМО</a:t>
            </a:r>
          </a:p>
        </p:txBody>
      </p:sp>
      <p:cxnSp>
        <p:nvCxnSpPr>
          <p:cNvPr id="10" name="Прямая со стрелкой 9"/>
          <p:cNvCxnSpPr>
            <a:stCxn id="4" idx="1"/>
            <a:endCxn id="5" idx="0"/>
          </p:cNvCxnSpPr>
          <p:nvPr/>
        </p:nvCxnSpPr>
        <p:spPr>
          <a:xfrm rot="5400000">
            <a:off x="4587875" y="1943100"/>
            <a:ext cx="255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6" idx="0"/>
          </p:cNvCxnSpPr>
          <p:nvPr/>
        </p:nvCxnSpPr>
        <p:spPr>
          <a:xfrm rot="5400000">
            <a:off x="4608513" y="2749550"/>
            <a:ext cx="214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  <a:endCxn id="7" idx="0"/>
          </p:cNvCxnSpPr>
          <p:nvPr/>
        </p:nvCxnSpPr>
        <p:spPr>
          <a:xfrm rot="5400000">
            <a:off x="4608513" y="3536950"/>
            <a:ext cx="214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  <a:endCxn id="8" idx="0"/>
          </p:cNvCxnSpPr>
          <p:nvPr/>
        </p:nvCxnSpPr>
        <p:spPr>
          <a:xfrm rot="5400000">
            <a:off x="4572794" y="43584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 Завершение процесса по Этапу 4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2644775" y="903288"/>
            <a:ext cx="4143375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ТФОМС МО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2071688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</a:rPr>
              <a:t>Протокол 3, </a:t>
            </a:r>
            <a:r>
              <a:rPr lang="ru-RU" sz="2000" dirty="0">
                <a:solidFill>
                  <a:schemeClr val="tx1"/>
                </a:solidFill>
              </a:rPr>
              <a:t>идентифицированный Свод,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Акт передачи-приема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2857500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Расшифровка Свода, проверка ЭЦП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3643313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Подпись идентифицированного Свода ЭЦП МО и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отправка его в ТФОМС МО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813" y="4500563"/>
            <a:ext cx="7858125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Печать и заверение счета и сводной справки подписью главного врача и печатью МО, размещение идентифицированного Свода в электронном архиве МО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813" y="5715000"/>
            <a:ext cx="7858125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Передача заверенных счета и сводной справки в ТФОМС МО</a:t>
            </a:r>
          </a:p>
        </p:txBody>
      </p:sp>
      <p:cxnSp>
        <p:nvCxnSpPr>
          <p:cNvPr id="10" name="Прямая со стрелкой 9"/>
          <p:cNvCxnSpPr>
            <a:stCxn id="4" idx="1"/>
            <a:endCxn id="5" idx="0"/>
          </p:cNvCxnSpPr>
          <p:nvPr/>
        </p:nvCxnSpPr>
        <p:spPr>
          <a:xfrm rot="5400000">
            <a:off x="4587875" y="1943100"/>
            <a:ext cx="255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6" idx="0"/>
          </p:cNvCxnSpPr>
          <p:nvPr/>
        </p:nvCxnSpPr>
        <p:spPr>
          <a:xfrm rot="5400000">
            <a:off x="4608513" y="2749550"/>
            <a:ext cx="214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2"/>
            <a:endCxn id="7" idx="0"/>
          </p:cNvCxnSpPr>
          <p:nvPr/>
        </p:nvCxnSpPr>
        <p:spPr>
          <a:xfrm rot="5400000">
            <a:off x="4608513" y="3536950"/>
            <a:ext cx="214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  <a:endCxn id="8" idx="0"/>
          </p:cNvCxnSpPr>
          <p:nvPr/>
        </p:nvCxnSpPr>
        <p:spPr>
          <a:xfrm rot="5400000">
            <a:off x="4572794" y="4358481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2"/>
            <a:endCxn id="9" idx="0"/>
          </p:cNvCxnSpPr>
          <p:nvPr/>
        </p:nvCxnSpPr>
        <p:spPr>
          <a:xfrm rot="5400000">
            <a:off x="4572794" y="5572919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1600" smtClean="0">
                <a:cs typeface="Arial" charset="0"/>
              </a:rPr>
              <a:t>Порядок ведения персонифицированного учета сведений о медицинской помощи, оказанной  застрахованным лицам (Приказ Минздравсоцразвития России от 25.01.2011г. №29н):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1600" smtClean="0">
              <a:cs typeface="Arial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/>
              <a:t>МО представляют сведения о медицинской помощи, в ТФОМС.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/>
              <a:t>ТФОМС в течение двух рабочих дней на основании РС ЕРЗ осуществляет автоматизированную обработку реестров счетов с целью установления страховой принадлежности и полиса ОМС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000" smtClean="0"/>
              <a:t>По иногородним застрахованным - запрос в ЦС ЕРЗ, где в течение 5 рабочих дней осуществляется проверка и формируется ответ с указанием выявленной территории страхования и действующего номера полиса застрахованного лица.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ru-RU" sz="2000" smtClean="0"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Нормативная правовая база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>
                <a:cs typeface="Arial" charset="0"/>
              </a:rPr>
              <a:t>	Приказ Федерального фонда обязательного медицинского страхования от </a:t>
            </a:r>
            <a:r>
              <a:rPr lang="en-US" sz="2000" smtClean="0">
                <a:cs typeface="Arial" charset="0"/>
              </a:rPr>
              <a:t>22</a:t>
            </a:r>
            <a:r>
              <a:rPr lang="ru-RU" sz="2000" smtClean="0">
                <a:cs typeface="Arial" charset="0"/>
              </a:rPr>
              <a:t>.0</a:t>
            </a:r>
            <a:r>
              <a:rPr lang="en-US" sz="2000" smtClean="0">
                <a:cs typeface="Arial" charset="0"/>
              </a:rPr>
              <a:t>8</a:t>
            </a:r>
            <a:r>
              <a:rPr lang="ru-RU" sz="2000" smtClean="0">
                <a:cs typeface="Arial" charset="0"/>
              </a:rPr>
              <a:t>.2011г. №</a:t>
            </a:r>
            <a:r>
              <a:rPr lang="en-US" sz="2000" smtClean="0">
                <a:cs typeface="Arial" charset="0"/>
              </a:rPr>
              <a:t>154</a:t>
            </a:r>
            <a:r>
              <a:rPr lang="ru-RU" sz="2000" smtClean="0">
                <a:cs typeface="Arial" charset="0"/>
              </a:rPr>
              <a:t> «Об утверждении общих принципов построения и функционирования информационных систем и порядок информационного взаимодействия в сфере обязательного медицинского страхования» </a:t>
            </a:r>
          </a:p>
          <a:p>
            <a:pPr eaLnBrk="1" hangingPunct="1"/>
            <a:endParaRPr lang="ru-RU" sz="2000" smtClean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cs typeface="Arial" charset="0"/>
              </a:rPr>
              <a:t>	Установил Требования к подсистеме ведения персонифицированного учёта медицинской помощи, оказанной застрахованным лицам в  сфере обязательного медицинского страхования  (см. следующий слайд)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Нормативная правовая база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71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600200" y="0"/>
          <a:ext cx="6477000" cy="6715125"/>
        </p:xfrm>
        <a:graphic>
          <a:graphicData uri="http://schemas.openxmlformats.org/presentationml/2006/ole">
            <p:oleObj spid="_x0000_s1026" r:id="rId3" imgW="9869424" imgH="10234041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От «файла» к «электронному документу»</a:t>
            </a:r>
          </a:p>
        </p:txBody>
      </p:sp>
      <p:graphicFrame>
        <p:nvGraphicFramePr>
          <p:cNvPr id="10280" name="Group 40"/>
          <p:cNvGraphicFramePr>
            <a:graphicFrameLocks noGrp="1"/>
          </p:cNvGraphicFramePr>
          <p:nvPr>
            <p:ph type="tbl" idx="1"/>
          </p:nvPr>
        </p:nvGraphicFramePr>
        <p:xfrm>
          <a:off x="457200" y="1524000"/>
          <a:ext cx="8229600" cy="4526734"/>
        </p:xfrm>
        <a:graphic>
          <a:graphicData uri="http://schemas.openxmlformats.org/drawingml/2006/table">
            <a:tbl>
              <a:tblPr/>
              <a:tblGrid>
                <a:gridCol w="3810000"/>
                <a:gridCol w="4419600"/>
              </a:tblGrid>
              <a:tr h="761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«Файл»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«Электронный документ»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4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подписан ЭЦП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Подписан ЭЦП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гарантированы достоверность и целостность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Гарантированы достоверность и целостность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Отказуемость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Неотказуемость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3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 юридической значимости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Есть юридическая значимость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Приказ ТФОМС МО от 2</a:t>
            </a:r>
            <a:r>
              <a:rPr lang="en-US" sz="2400" smtClean="0"/>
              <a:t>5</a:t>
            </a:r>
            <a:r>
              <a:rPr lang="ru-RU" sz="2400" smtClean="0"/>
              <a:t>.</a:t>
            </a:r>
            <a:r>
              <a:rPr lang="en-US" sz="2400" smtClean="0"/>
              <a:t>10</a:t>
            </a:r>
            <a:r>
              <a:rPr lang="ru-RU" sz="2400" smtClean="0"/>
              <a:t>.201</a:t>
            </a:r>
            <a:r>
              <a:rPr lang="en-US" sz="2400" smtClean="0"/>
              <a:t>2</a:t>
            </a:r>
            <a:r>
              <a:rPr lang="ru-RU" sz="2400" smtClean="0"/>
              <a:t> № 2</a:t>
            </a:r>
            <a:r>
              <a:rPr lang="en-US" sz="2400" smtClean="0"/>
              <a:t>21</a:t>
            </a:r>
            <a:r>
              <a:rPr lang="ru-RU" sz="2400" smtClean="0"/>
              <a:t> – утвердил «Технические условия взаимодействия автоматизированных информационных систем участников ОМС в Московской области» </a:t>
            </a: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en-US" sz="2400" smtClean="0"/>
              <a:t>   </a:t>
            </a:r>
            <a:r>
              <a:rPr lang="ru-RU" sz="2400" smtClean="0"/>
              <a:t>(ред.</a:t>
            </a:r>
            <a:r>
              <a:rPr lang="en-US" sz="2400" smtClean="0"/>
              <a:t>8</a:t>
            </a:r>
            <a:r>
              <a:rPr lang="ru-RU" sz="2400" smtClean="0"/>
              <a:t>, ТУ-</a:t>
            </a:r>
            <a:r>
              <a:rPr lang="en-US" sz="2400" smtClean="0"/>
              <a:t>8</a:t>
            </a:r>
            <a:r>
              <a:rPr lang="ru-RU" sz="2400" smtClean="0"/>
              <a:t>)</a:t>
            </a:r>
            <a:endParaRPr lang="en-US" sz="2400" smtClean="0"/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ОТР «Передача – приемка сводного отчета об оказанной медицинской помощи для форматно-логического контроля, сверки и идентификации по единому регистру застрахованных и оплаты медицинской помощи, оказанной лицам, застрахованным на других территориях РФ» (шифр ОТР-ИВ-7.2</a:t>
            </a:r>
            <a:r>
              <a:rPr lang="en-US" sz="2400" smtClean="0"/>
              <a:t>8</a:t>
            </a:r>
            <a:r>
              <a:rPr lang="ru-RU" sz="2400" smtClean="0"/>
              <a:t>).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smtClean="0"/>
              <a:t>Новые технические условия в Московской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Действующий  документ, подтверждающий факт</a:t>
            </a:r>
            <a:r>
              <a:rPr lang="en-US" sz="2400" dirty="0" smtClean="0"/>
              <a:t> </a:t>
            </a:r>
            <a:r>
              <a:rPr lang="ru-RU" sz="2400" dirty="0" smtClean="0"/>
              <a:t>страхования по ОМС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Актуальный РС ЕРЗ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Реестр счетов как свод электронных документов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Новые процедуры информационного обмена согласно федеральным требованиям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Требования к защите конфиденциальной информации при осуществлении процедур информационного обмена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Требования к шифрованию конфиденциальной информации  и  использованию электронной подписи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Типовой порядок  первичного контроля входящих электронных почтовых сообщений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18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1800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Важные определения и требования в ТУ-</a:t>
            </a:r>
            <a:r>
              <a:rPr lang="en-US" sz="4000" dirty="0" smtClean="0"/>
              <a:t>8</a:t>
            </a:r>
            <a:endParaRPr lang="ru-RU" sz="4000" dirty="0" smtClean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Сверка – поиск в РС ЕРЗ учтенного в МО полиса ОМС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dirty="0" smtClean="0"/>
              <a:t>События сверки, требующие идентификации ЗЛ по РС ЕРЗ:</a:t>
            </a:r>
            <a:endParaRPr lang="en-US" sz="2000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2000" dirty="0" smtClean="0"/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учтённый в МО личный полис ОМС, выданный в Московской области, принадлежит другому застрахованному лицу;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учтённый в МО полис ОМС, выданный в Московской области, представителя ребенка до государственной регистрации рождения принадлежит другому застрахованному лицу;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учтённый в МО полис ОМС, выданный в Московской области, не зарегистрирован в РС ЕРЗ;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учтённый в МО полис ОМС, выданный в Московской области, зарегистрирован в РС ЕРЗ как недействующий, в том числе по журналу дубликатов центрального сегмента единого регистра застрахованных лиц (далее – ЦС ЕРЗ);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учтённый в МО полис ОМС, выданный в Московской области, зарегистрирован в РС ЕРЗ, но СМО указана неверно.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Сверка реестра счетов с РС ЕРЗ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</TotalTime>
  <Words>1284</Words>
  <Application>Microsoft Office PowerPoint</Application>
  <PresentationFormat>Экран (4:3)</PresentationFormat>
  <Paragraphs>183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Открытая</vt:lpstr>
      <vt:lpstr>Нормативная правовая база</vt:lpstr>
      <vt:lpstr>Нормативная правовая база</vt:lpstr>
      <vt:lpstr>Нормативная правовая база</vt:lpstr>
      <vt:lpstr>Нормативная правовая база</vt:lpstr>
      <vt:lpstr>Слайд 5</vt:lpstr>
      <vt:lpstr>От «файла» к «электронному документу»</vt:lpstr>
      <vt:lpstr>Новые технические условия в Московской области</vt:lpstr>
      <vt:lpstr>Важные определения и требования в ТУ-8</vt:lpstr>
      <vt:lpstr>Сверка реестра счетов с РС ЕРЗ</vt:lpstr>
      <vt:lpstr>Задачи идентификации</vt:lpstr>
      <vt:lpstr>ОТР-ИВ-7.28. Этап 0</vt:lpstr>
      <vt:lpstr>ОТР-ИВ-7.28. Этап 1</vt:lpstr>
      <vt:lpstr>ОТР-ИВ-7.28. Этап 2</vt:lpstr>
      <vt:lpstr>      ОТР-ИВ-7.28. Этап 3</vt:lpstr>
      <vt:lpstr>      ОТР-ИВ-7.28. Этап 4</vt:lpstr>
      <vt:lpstr>Нормативная база по защите персональных данных</vt:lpstr>
      <vt:lpstr>Нормативная база по защите персональных данных</vt:lpstr>
      <vt:lpstr>Требования к шифрованию конфиденциальной информации  и  использованию электронной подписи </vt:lpstr>
      <vt:lpstr>Требования к шифрованию конфиденциальной информации  и  использованию электронной подписи </vt:lpstr>
      <vt:lpstr>Требования к защите конфиденциальной информации при осуществлении процедур информационного обмена </vt:lpstr>
      <vt:lpstr>Подготовка к отправке по электронной почте. Применение ЭЦП.</vt:lpstr>
      <vt:lpstr>Слайд 22</vt:lpstr>
      <vt:lpstr>Слайд 23</vt:lpstr>
      <vt:lpstr>Слайд 24</vt:lpstr>
      <vt:lpstr>Получение ответа из ТФОМС МО</vt:lpstr>
      <vt:lpstr> Завершение процесса по Этапу 3</vt:lpstr>
      <vt:lpstr> Завершение процесса по Этапу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Нисенбойм Илья Изевич</dc:creator>
  <cp:lastModifiedBy>novgorodcev</cp:lastModifiedBy>
  <cp:revision>75</cp:revision>
  <cp:lastPrinted>1601-01-01T00:00:00Z</cp:lastPrinted>
  <dcterms:created xsi:type="dcterms:W3CDTF">1601-01-01T00:00:00Z</dcterms:created>
  <dcterms:modified xsi:type="dcterms:W3CDTF">2014-10-28T08:58:21Z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