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notesSlides/notesSlide4.xml" ContentType="application/vnd.openxmlformats-officedocument.presentationml.notesSlid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xls" ContentType="application/vnd.ms-exce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diagrams/data9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1"/>
  </p:notesMasterIdLst>
  <p:handoutMasterIdLst>
    <p:handoutMasterId r:id="rId52"/>
  </p:handoutMasterIdLst>
  <p:sldIdLst>
    <p:sldId id="396" r:id="rId3"/>
    <p:sldId id="314" r:id="rId4"/>
    <p:sldId id="315" r:id="rId5"/>
    <p:sldId id="317" r:id="rId6"/>
    <p:sldId id="318" r:id="rId7"/>
    <p:sldId id="319" r:id="rId8"/>
    <p:sldId id="326" r:id="rId9"/>
    <p:sldId id="320" r:id="rId10"/>
    <p:sldId id="333" r:id="rId11"/>
    <p:sldId id="334" r:id="rId12"/>
    <p:sldId id="330" r:id="rId13"/>
    <p:sldId id="391" r:id="rId14"/>
    <p:sldId id="386" r:id="rId15"/>
    <p:sldId id="398" r:id="rId16"/>
    <p:sldId id="381" r:id="rId17"/>
    <p:sldId id="313" r:id="rId18"/>
    <p:sldId id="305" r:id="rId19"/>
    <p:sldId id="399" r:id="rId20"/>
    <p:sldId id="387" r:id="rId21"/>
    <p:sldId id="332" r:id="rId22"/>
    <p:sldId id="358" r:id="rId23"/>
    <p:sldId id="361" r:id="rId24"/>
    <p:sldId id="327" r:id="rId25"/>
    <p:sldId id="338" r:id="rId26"/>
    <p:sldId id="359" r:id="rId27"/>
    <p:sldId id="362" r:id="rId28"/>
    <p:sldId id="363" r:id="rId29"/>
    <p:sldId id="364" r:id="rId30"/>
    <p:sldId id="329" r:id="rId31"/>
    <p:sldId id="368" r:id="rId32"/>
    <p:sldId id="342" r:id="rId33"/>
    <p:sldId id="323" r:id="rId34"/>
    <p:sldId id="367" r:id="rId35"/>
    <p:sldId id="370" r:id="rId36"/>
    <p:sldId id="373" r:id="rId37"/>
    <p:sldId id="374" r:id="rId38"/>
    <p:sldId id="392" r:id="rId39"/>
    <p:sldId id="372" r:id="rId40"/>
    <p:sldId id="343" r:id="rId41"/>
    <p:sldId id="345" r:id="rId42"/>
    <p:sldId id="346" r:id="rId43"/>
    <p:sldId id="350" r:id="rId44"/>
    <p:sldId id="351" r:id="rId45"/>
    <p:sldId id="352" r:id="rId46"/>
    <p:sldId id="354" r:id="rId47"/>
    <p:sldId id="356" r:id="rId48"/>
    <p:sldId id="328" r:id="rId49"/>
    <p:sldId id="339" r:id="rId50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960000"/>
    <a:srgbClr val="009999"/>
    <a:srgbClr val="00CC99"/>
    <a:srgbClr val="D07C00"/>
    <a:srgbClr val="FF9900"/>
    <a:srgbClr val="009900"/>
    <a:srgbClr val="00CC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85" autoAdjust="0"/>
    <p:restoredTop sz="94660"/>
  </p:normalViewPr>
  <p:slideViewPr>
    <p:cSldViewPr>
      <p:cViewPr>
        <p:scale>
          <a:sx n="84" d="100"/>
          <a:sy n="84" d="100"/>
        </p:scale>
        <p:origin x="-1980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678F6E-A137-401B-B19A-7A025FE0A8B0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E84642-2153-4B6B-9CF6-DEDED98144C8}">
      <dgm:prSet phldrT="[Текст]" custT="1"/>
      <dgm:spPr>
        <a:solidFill>
          <a:schemeClr val="accent2">
            <a:lumMod val="60000"/>
            <a:lumOff val="40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ru-RU" sz="2400" b="0" i="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Постановление Правительства РФ от 18.10.2013       №932</a:t>
          </a:r>
          <a:endParaRPr lang="ru-RU" sz="2400" b="0" i="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D7EF8040-A473-4B61-8881-BB2ADD4F73B9}" type="parTrans" cxnId="{1EA3C391-53D1-46BD-B578-C48DCA992F17}">
      <dgm:prSet/>
      <dgm:spPr/>
      <dgm:t>
        <a:bodyPr/>
        <a:lstStyle/>
        <a:p>
          <a:endParaRPr lang="ru-RU"/>
        </a:p>
      </dgm:t>
    </dgm:pt>
    <dgm:pt modelId="{8C0C60EA-AEA4-42E0-AF86-ADCB034FB4D5}" type="sibTrans" cxnId="{1EA3C391-53D1-46BD-B578-C48DCA992F17}">
      <dgm:prSet/>
      <dgm:spPr/>
      <dgm:t>
        <a:bodyPr/>
        <a:lstStyle/>
        <a:p>
          <a:endParaRPr lang="ru-RU"/>
        </a:p>
      </dgm:t>
    </dgm:pt>
    <dgm:pt modelId="{D10B98FB-2EBB-4D11-A7AE-A18A604A5358}">
      <dgm:prSet phldrT="[Текст]" custT="1"/>
      <dgm:spPr>
        <a:solidFill>
          <a:schemeClr val="accent3">
            <a:lumMod val="60000"/>
            <a:lumOff val="40000"/>
            <a:alpha val="90000"/>
          </a:schemeClr>
        </a:solidFill>
        <a:ln>
          <a:solidFill>
            <a:srgbClr val="0070C0">
              <a:alpha val="90000"/>
            </a:srgbClr>
          </a:solidFill>
        </a:ln>
      </dgm:spPr>
      <dgm:t>
        <a:bodyPr/>
        <a:lstStyle/>
        <a:p>
          <a:endParaRPr lang="ru-RU" sz="2000" dirty="0" smtClean="0">
            <a:solidFill>
              <a:srgbClr val="002060"/>
            </a:solidFill>
            <a:latin typeface="Arial Narrow" panose="020B0606020202030204" pitchFamily="34" charset="0"/>
          </a:endParaRPr>
        </a:p>
        <a:p>
          <a:r>
            <a:rPr lang="ru-RU" sz="1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О Программе государственных гарантий  бесплатного  оказания гражданам медицинской помощи на 2014 год и на плановый период  2015 и 2016 годов</a:t>
          </a:r>
          <a:br>
            <a:rPr lang="ru-RU" sz="1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</a:br>
          <a:endParaRPr lang="ru-RU" sz="18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DE75E2B1-8053-477A-909D-31F183A0465F}" type="parTrans" cxnId="{CF7625A2-4806-46E4-8B13-C0989163F1E0}">
      <dgm:prSet/>
      <dgm:spPr/>
      <dgm:t>
        <a:bodyPr/>
        <a:lstStyle/>
        <a:p>
          <a:endParaRPr lang="ru-RU"/>
        </a:p>
      </dgm:t>
    </dgm:pt>
    <dgm:pt modelId="{CF30AAE3-F0A4-47AC-9BD6-8E72F5DA63CC}" type="sibTrans" cxnId="{CF7625A2-4806-46E4-8B13-C0989163F1E0}">
      <dgm:prSet/>
      <dgm:spPr/>
      <dgm:t>
        <a:bodyPr/>
        <a:lstStyle/>
        <a:p>
          <a:endParaRPr lang="ru-RU"/>
        </a:p>
      </dgm:t>
    </dgm:pt>
    <dgm:pt modelId="{77605048-EC53-4EBF-AB60-EA24659DF2A6}">
      <dgm:prSet phldrT="[Текст]" custT="1"/>
      <dgm:spPr>
        <a:solidFill>
          <a:schemeClr val="accent1">
            <a:lumMod val="60000"/>
            <a:lumOff val="40000"/>
            <a:alpha val="90000"/>
          </a:schemeClr>
        </a:solidFill>
        <a:ln>
          <a:solidFill>
            <a:schemeClr val="tx1">
              <a:lumMod val="50000"/>
              <a:alpha val="90000"/>
            </a:schemeClr>
          </a:solidFill>
        </a:ln>
      </dgm:spPr>
      <dgm:t>
        <a:bodyPr/>
        <a:lstStyle/>
        <a:p>
          <a:endParaRPr lang="ru-RU" sz="2000" dirty="0" smtClean="0">
            <a:solidFill>
              <a:srgbClr val="002060"/>
            </a:solidFill>
            <a:latin typeface="Arial Narrow" panose="020B0606020202030204" pitchFamily="34" charset="0"/>
          </a:endParaRPr>
        </a:p>
        <a:p>
          <a:r>
            <a:rPr lang="ru-RU" sz="1800" b="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О Московской областной программе государственных гарантий  бесплатного  оказания гражданам медицинской помощи на 2014 год и на плановый период  2015 и 2016 годов</a:t>
          </a:r>
        </a:p>
        <a:p>
          <a:endParaRPr lang="ru-RU" sz="2000" dirty="0" smtClean="0">
            <a:solidFill>
              <a:srgbClr val="002060"/>
            </a:solidFill>
            <a:latin typeface="Arial Narrow" panose="020B0606020202030204" pitchFamily="34" charset="0"/>
          </a:endParaRPr>
        </a:p>
      </dgm:t>
    </dgm:pt>
    <dgm:pt modelId="{B170BC4C-6CAC-457E-A45E-FC40123B5C72}" type="sibTrans" cxnId="{064D00FE-48C2-41BA-BF05-1611F8EFD8F2}">
      <dgm:prSet/>
      <dgm:spPr/>
      <dgm:t>
        <a:bodyPr/>
        <a:lstStyle/>
        <a:p>
          <a:endParaRPr lang="ru-RU"/>
        </a:p>
      </dgm:t>
    </dgm:pt>
    <dgm:pt modelId="{EB000FB9-A106-4F48-AAE4-1AC2B1947393}" type="parTrans" cxnId="{064D00FE-48C2-41BA-BF05-1611F8EFD8F2}">
      <dgm:prSet/>
      <dgm:spPr/>
      <dgm:t>
        <a:bodyPr/>
        <a:lstStyle/>
        <a:p>
          <a:endParaRPr lang="ru-RU"/>
        </a:p>
      </dgm:t>
    </dgm:pt>
    <dgm:pt modelId="{AC22E6E4-0F4F-45C4-BC36-97C399029644}">
      <dgm:prSet phldrT="[Текст]"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r>
            <a:rPr lang="ru-RU" sz="2400" b="0" i="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Постановление Правительства Московской области от 25.10.2013              № 876/46</a:t>
          </a:r>
          <a:endParaRPr lang="ru-RU" sz="2400" b="0" i="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gm:t>
    </dgm:pt>
    <dgm:pt modelId="{44C1E4EC-7396-4C74-80AC-2D215A3FE166}" type="sibTrans" cxnId="{F4AE3F7F-8CF3-4165-8B47-7AFFEC9A2059}">
      <dgm:prSet/>
      <dgm:spPr/>
      <dgm:t>
        <a:bodyPr/>
        <a:lstStyle/>
        <a:p>
          <a:endParaRPr lang="ru-RU"/>
        </a:p>
      </dgm:t>
    </dgm:pt>
    <dgm:pt modelId="{12C374E9-08C4-4A85-B68C-4304B4E25935}" type="parTrans" cxnId="{F4AE3F7F-8CF3-4165-8B47-7AFFEC9A2059}">
      <dgm:prSet/>
      <dgm:spPr/>
      <dgm:t>
        <a:bodyPr/>
        <a:lstStyle/>
        <a:p>
          <a:endParaRPr lang="ru-RU"/>
        </a:p>
      </dgm:t>
    </dgm:pt>
    <dgm:pt modelId="{A13A0E0B-30AC-4B0F-AD77-A3C689B03735}" type="pres">
      <dgm:prSet presAssocID="{EB678F6E-A137-401B-B19A-7A025FE0A8B0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4293250-C6C2-4009-95FA-7F4E7F9909E2}" type="pres">
      <dgm:prSet presAssocID="{08E84642-2153-4B6B-9CF6-DEDED98144C8}" presName="horFlow" presStyleCnt="0"/>
      <dgm:spPr/>
    </dgm:pt>
    <dgm:pt modelId="{9A7ACD13-A2D9-4C8D-985E-9E2B9E7BE9E7}" type="pres">
      <dgm:prSet presAssocID="{08E84642-2153-4B6B-9CF6-DEDED98144C8}" presName="bigChev" presStyleLbl="node1" presStyleIdx="0" presStyleCnt="2" custScaleX="186749" custScaleY="195038" custLinFactNeighborX="16384" custLinFactNeighborY="-17496"/>
      <dgm:spPr/>
      <dgm:t>
        <a:bodyPr/>
        <a:lstStyle/>
        <a:p>
          <a:endParaRPr lang="ru-RU"/>
        </a:p>
      </dgm:t>
    </dgm:pt>
    <dgm:pt modelId="{2D924416-19B7-469B-9CD8-C52AA21E54F4}" type="pres">
      <dgm:prSet presAssocID="{DE75E2B1-8053-477A-909D-31F183A0465F}" presName="parTrans" presStyleCnt="0"/>
      <dgm:spPr/>
    </dgm:pt>
    <dgm:pt modelId="{18FAB2F8-FDB5-460D-9036-A86C43EAC69E}" type="pres">
      <dgm:prSet presAssocID="{D10B98FB-2EBB-4D11-A7AE-A18A604A5358}" presName="node" presStyleLbl="alignAccFollowNode1" presStyleIdx="0" presStyleCnt="2" custScaleX="244766" custScaleY="224719" custLinFactNeighborY="-284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DD5227-5CC8-4062-8295-55E34715729D}" type="pres">
      <dgm:prSet presAssocID="{08E84642-2153-4B6B-9CF6-DEDED98144C8}" presName="vSp" presStyleCnt="0"/>
      <dgm:spPr/>
    </dgm:pt>
    <dgm:pt modelId="{5EEB66A7-25B0-4FF7-B5D7-C97357544A58}" type="pres">
      <dgm:prSet presAssocID="{AC22E6E4-0F4F-45C4-BC36-97C399029644}" presName="horFlow" presStyleCnt="0"/>
      <dgm:spPr/>
    </dgm:pt>
    <dgm:pt modelId="{D7E980A6-14DC-4BFD-A6A0-9403FDDBD344}" type="pres">
      <dgm:prSet presAssocID="{AC22E6E4-0F4F-45C4-BC36-97C399029644}" presName="bigChev" presStyleLbl="node1" presStyleIdx="1" presStyleCnt="2" custScaleX="189671" custScaleY="186649"/>
      <dgm:spPr/>
      <dgm:t>
        <a:bodyPr/>
        <a:lstStyle/>
        <a:p>
          <a:endParaRPr lang="ru-RU"/>
        </a:p>
      </dgm:t>
    </dgm:pt>
    <dgm:pt modelId="{3DAAA70A-A03C-4127-9160-1E7E71929DD7}" type="pres">
      <dgm:prSet presAssocID="{EB000FB9-A106-4F48-AAE4-1AC2B1947393}" presName="parTrans" presStyleCnt="0"/>
      <dgm:spPr/>
    </dgm:pt>
    <dgm:pt modelId="{EC39FF96-8FAF-46FB-BBFC-880C2BB98220}" type="pres">
      <dgm:prSet presAssocID="{77605048-EC53-4EBF-AB60-EA24659DF2A6}" presName="node" presStyleLbl="alignAccFollowNode1" presStyleIdx="1" presStyleCnt="2" custScaleX="234287" custScaleY="2285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7625A2-4806-46E4-8B13-C0989163F1E0}" srcId="{08E84642-2153-4B6B-9CF6-DEDED98144C8}" destId="{D10B98FB-2EBB-4D11-A7AE-A18A604A5358}" srcOrd="0" destOrd="0" parTransId="{DE75E2B1-8053-477A-909D-31F183A0465F}" sibTransId="{CF30AAE3-F0A4-47AC-9BD6-8E72F5DA63CC}"/>
    <dgm:cxn modelId="{A1D2B985-FB08-448C-A4A9-7B218A089F19}" type="presOf" srcId="{77605048-EC53-4EBF-AB60-EA24659DF2A6}" destId="{EC39FF96-8FAF-46FB-BBFC-880C2BB98220}" srcOrd="0" destOrd="0" presId="urn:microsoft.com/office/officeart/2005/8/layout/lProcess3"/>
    <dgm:cxn modelId="{9CD79777-A5C4-470A-A235-5CCB9F230084}" type="presOf" srcId="{D10B98FB-2EBB-4D11-A7AE-A18A604A5358}" destId="{18FAB2F8-FDB5-460D-9036-A86C43EAC69E}" srcOrd="0" destOrd="0" presId="urn:microsoft.com/office/officeart/2005/8/layout/lProcess3"/>
    <dgm:cxn modelId="{064D00FE-48C2-41BA-BF05-1611F8EFD8F2}" srcId="{AC22E6E4-0F4F-45C4-BC36-97C399029644}" destId="{77605048-EC53-4EBF-AB60-EA24659DF2A6}" srcOrd="0" destOrd="0" parTransId="{EB000FB9-A106-4F48-AAE4-1AC2B1947393}" sibTransId="{B170BC4C-6CAC-457E-A45E-FC40123B5C72}"/>
    <dgm:cxn modelId="{F4AE3F7F-8CF3-4165-8B47-7AFFEC9A2059}" srcId="{EB678F6E-A137-401B-B19A-7A025FE0A8B0}" destId="{AC22E6E4-0F4F-45C4-BC36-97C399029644}" srcOrd="1" destOrd="0" parTransId="{12C374E9-08C4-4A85-B68C-4304B4E25935}" sibTransId="{44C1E4EC-7396-4C74-80AC-2D215A3FE166}"/>
    <dgm:cxn modelId="{5661B039-A44F-4D15-A521-EBA250D8F94C}" type="presOf" srcId="{EB678F6E-A137-401B-B19A-7A025FE0A8B0}" destId="{A13A0E0B-30AC-4B0F-AD77-A3C689B03735}" srcOrd="0" destOrd="0" presId="urn:microsoft.com/office/officeart/2005/8/layout/lProcess3"/>
    <dgm:cxn modelId="{041A2D9E-6E78-451A-81A0-D276E257BBC8}" type="presOf" srcId="{08E84642-2153-4B6B-9CF6-DEDED98144C8}" destId="{9A7ACD13-A2D9-4C8D-985E-9E2B9E7BE9E7}" srcOrd="0" destOrd="0" presId="urn:microsoft.com/office/officeart/2005/8/layout/lProcess3"/>
    <dgm:cxn modelId="{FE6FE788-6D71-4C31-A9C1-8E9588D9D0EC}" type="presOf" srcId="{AC22E6E4-0F4F-45C4-BC36-97C399029644}" destId="{D7E980A6-14DC-4BFD-A6A0-9403FDDBD344}" srcOrd="0" destOrd="0" presId="urn:microsoft.com/office/officeart/2005/8/layout/lProcess3"/>
    <dgm:cxn modelId="{1EA3C391-53D1-46BD-B578-C48DCA992F17}" srcId="{EB678F6E-A137-401B-B19A-7A025FE0A8B0}" destId="{08E84642-2153-4B6B-9CF6-DEDED98144C8}" srcOrd="0" destOrd="0" parTransId="{D7EF8040-A473-4B61-8881-BB2ADD4F73B9}" sibTransId="{8C0C60EA-AEA4-42E0-AF86-ADCB034FB4D5}"/>
    <dgm:cxn modelId="{B4C41D29-CE2C-480F-873A-2C54E447DCD1}" type="presParOf" srcId="{A13A0E0B-30AC-4B0F-AD77-A3C689B03735}" destId="{B4293250-C6C2-4009-95FA-7F4E7F9909E2}" srcOrd="0" destOrd="0" presId="urn:microsoft.com/office/officeart/2005/8/layout/lProcess3"/>
    <dgm:cxn modelId="{65264BD2-30C1-43DC-ACB9-A2D3D976365D}" type="presParOf" srcId="{B4293250-C6C2-4009-95FA-7F4E7F9909E2}" destId="{9A7ACD13-A2D9-4C8D-985E-9E2B9E7BE9E7}" srcOrd="0" destOrd="0" presId="urn:microsoft.com/office/officeart/2005/8/layout/lProcess3"/>
    <dgm:cxn modelId="{D8D798F2-FDCE-4670-80D0-FB3E86B57542}" type="presParOf" srcId="{B4293250-C6C2-4009-95FA-7F4E7F9909E2}" destId="{2D924416-19B7-469B-9CD8-C52AA21E54F4}" srcOrd="1" destOrd="0" presId="urn:microsoft.com/office/officeart/2005/8/layout/lProcess3"/>
    <dgm:cxn modelId="{D4E22973-8006-4AEE-ABE5-544DA0143A22}" type="presParOf" srcId="{B4293250-C6C2-4009-95FA-7F4E7F9909E2}" destId="{18FAB2F8-FDB5-460D-9036-A86C43EAC69E}" srcOrd="2" destOrd="0" presId="urn:microsoft.com/office/officeart/2005/8/layout/lProcess3"/>
    <dgm:cxn modelId="{B4B6F890-BCB3-4326-A2C0-7C3F5E5EF02A}" type="presParOf" srcId="{A13A0E0B-30AC-4B0F-AD77-A3C689B03735}" destId="{89DD5227-5CC8-4062-8295-55E34715729D}" srcOrd="1" destOrd="0" presId="urn:microsoft.com/office/officeart/2005/8/layout/lProcess3"/>
    <dgm:cxn modelId="{BBBC7951-92DE-4BD6-BFF8-4938427E92D8}" type="presParOf" srcId="{A13A0E0B-30AC-4B0F-AD77-A3C689B03735}" destId="{5EEB66A7-25B0-4FF7-B5D7-C97357544A58}" srcOrd="2" destOrd="0" presId="urn:microsoft.com/office/officeart/2005/8/layout/lProcess3"/>
    <dgm:cxn modelId="{0E2ADF4B-7596-4569-9C83-D9C358C64BD2}" type="presParOf" srcId="{5EEB66A7-25B0-4FF7-B5D7-C97357544A58}" destId="{D7E980A6-14DC-4BFD-A6A0-9403FDDBD344}" srcOrd="0" destOrd="0" presId="urn:microsoft.com/office/officeart/2005/8/layout/lProcess3"/>
    <dgm:cxn modelId="{8B19CA4B-DF55-43E3-9776-1D7DD734F06A}" type="presParOf" srcId="{5EEB66A7-25B0-4FF7-B5D7-C97357544A58}" destId="{3DAAA70A-A03C-4127-9160-1E7E71929DD7}" srcOrd="1" destOrd="0" presId="urn:microsoft.com/office/officeart/2005/8/layout/lProcess3"/>
    <dgm:cxn modelId="{5E41334C-1D56-44E6-9D24-244A131F45AB}" type="presParOf" srcId="{5EEB66A7-25B0-4FF7-B5D7-C97357544A58}" destId="{EC39FF96-8FAF-46FB-BBFC-880C2BB98220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D67B9AC-204D-4CC0-85A7-B96D738D7E2C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19009288-3FEB-4CFD-BD14-8722824B63B0}">
      <dgm:prSet/>
      <dgm:spPr/>
      <dgm:t>
        <a:bodyPr/>
        <a:lstStyle/>
        <a:p>
          <a:pPr rtl="0"/>
          <a:r>
            <a:rPr lang="ru-RU" b="1" dirty="0" smtClean="0"/>
            <a:t>Прозрачность системы, когда деньги идут за пациентом.</a:t>
          </a:r>
          <a:endParaRPr lang="ru-RU" dirty="0"/>
        </a:p>
      </dgm:t>
    </dgm:pt>
    <dgm:pt modelId="{7ED31275-26D5-4143-9F9A-720EE1F970D1}" type="parTrans" cxnId="{1FD8159B-1C01-4261-A74E-76352CFA8C35}">
      <dgm:prSet/>
      <dgm:spPr/>
      <dgm:t>
        <a:bodyPr/>
        <a:lstStyle/>
        <a:p>
          <a:endParaRPr lang="ru-RU"/>
        </a:p>
      </dgm:t>
    </dgm:pt>
    <dgm:pt modelId="{DD3110BF-4002-444E-A9C7-759CBE83283C}" type="sibTrans" cxnId="{1FD8159B-1C01-4261-A74E-76352CFA8C35}">
      <dgm:prSet/>
      <dgm:spPr/>
      <dgm:t>
        <a:bodyPr/>
        <a:lstStyle/>
        <a:p>
          <a:endParaRPr lang="ru-RU"/>
        </a:p>
      </dgm:t>
    </dgm:pt>
    <dgm:pt modelId="{FAE27267-504F-49C1-99D5-C1398E6CECD5}">
      <dgm:prSet/>
      <dgm:spPr/>
      <dgm:t>
        <a:bodyPr/>
        <a:lstStyle/>
        <a:p>
          <a:pPr rtl="0"/>
          <a:r>
            <a:rPr lang="ru-RU" b="1" dirty="0" smtClean="0"/>
            <a:t>Формирование тарифов на основе стандартов и порядков медицинской помощи</a:t>
          </a:r>
          <a:endParaRPr lang="ru-RU" b="1" dirty="0"/>
        </a:p>
      </dgm:t>
    </dgm:pt>
    <dgm:pt modelId="{A619E627-BDFC-4D18-B27F-E5EA1E3C666A}" type="parTrans" cxnId="{CE1DE785-6E42-43FE-AF1B-627D33EAE015}">
      <dgm:prSet/>
      <dgm:spPr/>
      <dgm:t>
        <a:bodyPr/>
        <a:lstStyle/>
        <a:p>
          <a:endParaRPr lang="ru-RU"/>
        </a:p>
      </dgm:t>
    </dgm:pt>
    <dgm:pt modelId="{4A07B697-1B1C-45D4-A96E-116616555149}" type="sibTrans" cxnId="{CE1DE785-6E42-43FE-AF1B-627D33EAE015}">
      <dgm:prSet/>
      <dgm:spPr/>
      <dgm:t>
        <a:bodyPr/>
        <a:lstStyle/>
        <a:p>
          <a:endParaRPr lang="ru-RU"/>
        </a:p>
      </dgm:t>
    </dgm:pt>
    <dgm:pt modelId="{0158081A-0470-47F5-B70D-AAFF71ABD07A}" type="pres">
      <dgm:prSet presAssocID="{2D67B9AC-204D-4CC0-85A7-B96D738D7E2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2A3F9D-5BDB-410F-A40C-D22158AC219F}" type="pres">
      <dgm:prSet presAssocID="{19009288-3FEB-4CFD-BD14-8722824B63B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7B5C18-3E48-41C9-86F0-02BCA8D887FD}" type="pres">
      <dgm:prSet presAssocID="{DD3110BF-4002-444E-A9C7-759CBE83283C}" presName="spacer" presStyleCnt="0"/>
      <dgm:spPr/>
    </dgm:pt>
    <dgm:pt modelId="{B4040208-295B-401E-9569-2852460837D4}" type="pres">
      <dgm:prSet presAssocID="{FAE27267-504F-49C1-99D5-C1398E6CECD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1DE785-6E42-43FE-AF1B-627D33EAE015}" srcId="{2D67B9AC-204D-4CC0-85A7-B96D738D7E2C}" destId="{FAE27267-504F-49C1-99D5-C1398E6CECD5}" srcOrd="1" destOrd="0" parTransId="{A619E627-BDFC-4D18-B27F-E5EA1E3C666A}" sibTransId="{4A07B697-1B1C-45D4-A96E-116616555149}"/>
    <dgm:cxn modelId="{1FD8159B-1C01-4261-A74E-76352CFA8C35}" srcId="{2D67B9AC-204D-4CC0-85A7-B96D738D7E2C}" destId="{19009288-3FEB-4CFD-BD14-8722824B63B0}" srcOrd="0" destOrd="0" parTransId="{7ED31275-26D5-4143-9F9A-720EE1F970D1}" sibTransId="{DD3110BF-4002-444E-A9C7-759CBE83283C}"/>
    <dgm:cxn modelId="{1B3A10B8-AC63-4E24-B76D-C437C5B603D3}" type="presOf" srcId="{19009288-3FEB-4CFD-BD14-8722824B63B0}" destId="{3D2A3F9D-5BDB-410F-A40C-D22158AC219F}" srcOrd="0" destOrd="0" presId="urn:microsoft.com/office/officeart/2005/8/layout/vList2"/>
    <dgm:cxn modelId="{5491C145-2084-445E-8393-514E09101184}" type="presOf" srcId="{FAE27267-504F-49C1-99D5-C1398E6CECD5}" destId="{B4040208-295B-401E-9569-2852460837D4}" srcOrd="0" destOrd="0" presId="urn:microsoft.com/office/officeart/2005/8/layout/vList2"/>
    <dgm:cxn modelId="{E31C2E4C-8211-4EFA-AAF7-5DB2FCCF30E9}" type="presOf" srcId="{2D67B9AC-204D-4CC0-85A7-B96D738D7E2C}" destId="{0158081A-0470-47F5-B70D-AAFF71ABD07A}" srcOrd="0" destOrd="0" presId="urn:microsoft.com/office/officeart/2005/8/layout/vList2"/>
    <dgm:cxn modelId="{E5F09930-237E-41E7-83F8-7535BF8EB515}" type="presParOf" srcId="{0158081A-0470-47F5-B70D-AAFF71ABD07A}" destId="{3D2A3F9D-5BDB-410F-A40C-D22158AC219F}" srcOrd="0" destOrd="0" presId="urn:microsoft.com/office/officeart/2005/8/layout/vList2"/>
    <dgm:cxn modelId="{C81EBA4C-5122-47C7-92E4-B21B5C65E06B}" type="presParOf" srcId="{0158081A-0470-47F5-B70D-AAFF71ABD07A}" destId="{A07B5C18-3E48-41C9-86F0-02BCA8D887FD}" srcOrd="1" destOrd="0" presId="urn:microsoft.com/office/officeart/2005/8/layout/vList2"/>
    <dgm:cxn modelId="{857ABC58-2198-4820-9813-5380DD2E20D5}" type="presParOf" srcId="{0158081A-0470-47F5-B70D-AAFF71ABD07A}" destId="{B4040208-295B-401E-9569-2852460837D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8115478-058E-4664-9A6F-17014426D9F0}" type="doc">
      <dgm:prSet loTypeId="urn:microsoft.com/office/officeart/2005/8/layout/vList2" loCatId="list" qsTypeId="urn:microsoft.com/office/officeart/2005/8/quickstyle/simple1" qsCatId="simple" csTypeId="urn:microsoft.com/office/officeart/2005/8/colors/accent2_4" csCatId="accent2"/>
      <dgm:spPr/>
      <dgm:t>
        <a:bodyPr/>
        <a:lstStyle/>
        <a:p>
          <a:endParaRPr lang="ru-RU"/>
        </a:p>
      </dgm:t>
    </dgm:pt>
    <dgm:pt modelId="{4DD9C6AC-F9CA-42C5-BBC2-BF1739AC464D}">
      <dgm:prSet/>
      <dgm:spPr/>
      <dgm:t>
        <a:bodyPr/>
        <a:lstStyle/>
        <a:p>
          <a:pPr rtl="0"/>
          <a:r>
            <a:rPr lang="ru-RU" b="1" dirty="0" smtClean="0"/>
            <a:t>ТФОМС МО  планирует  реализовать на первоначальном этапе Временный порядок финансирования, при котором  при формировании счетов за оказанною медицинскую  помощь , применяется компенсационный механизм доведения до финансового плана.  </a:t>
          </a:r>
          <a:endParaRPr lang="ru-RU" dirty="0"/>
        </a:p>
      </dgm:t>
    </dgm:pt>
    <dgm:pt modelId="{F3D1FE82-E82B-4866-88A0-E3DD5E9CABF9}" type="parTrans" cxnId="{60CD6B20-96F3-4876-B3C1-7F9011F7FB74}">
      <dgm:prSet/>
      <dgm:spPr/>
      <dgm:t>
        <a:bodyPr/>
        <a:lstStyle/>
        <a:p>
          <a:endParaRPr lang="ru-RU"/>
        </a:p>
      </dgm:t>
    </dgm:pt>
    <dgm:pt modelId="{3EC71510-1DE5-4FDD-8D69-E71E7AEBC554}" type="sibTrans" cxnId="{60CD6B20-96F3-4876-B3C1-7F9011F7FB74}">
      <dgm:prSet/>
      <dgm:spPr/>
      <dgm:t>
        <a:bodyPr/>
        <a:lstStyle/>
        <a:p>
          <a:endParaRPr lang="ru-RU"/>
        </a:p>
      </dgm:t>
    </dgm:pt>
    <dgm:pt modelId="{E3971375-0A2A-48C6-9D67-564DCB951F17}" type="pres">
      <dgm:prSet presAssocID="{98115478-058E-4664-9A6F-17014426D9F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0F6226-C85B-4B85-A91D-A771F1CCE5E9}" type="pres">
      <dgm:prSet presAssocID="{4DD9C6AC-F9CA-42C5-BBC2-BF1739AC464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CD6B20-96F3-4876-B3C1-7F9011F7FB74}" srcId="{98115478-058E-4664-9A6F-17014426D9F0}" destId="{4DD9C6AC-F9CA-42C5-BBC2-BF1739AC464D}" srcOrd="0" destOrd="0" parTransId="{F3D1FE82-E82B-4866-88A0-E3DD5E9CABF9}" sibTransId="{3EC71510-1DE5-4FDD-8D69-E71E7AEBC554}"/>
    <dgm:cxn modelId="{2EF3940B-DB47-4FC1-ABA8-4B4934426E0A}" type="presOf" srcId="{98115478-058E-4664-9A6F-17014426D9F0}" destId="{E3971375-0A2A-48C6-9D67-564DCB951F17}" srcOrd="0" destOrd="0" presId="urn:microsoft.com/office/officeart/2005/8/layout/vList2"/>
    <dgm:cxn modelId="{E55F71B6-34A7-48A9-A383-9B6102DB0E1B}" type="presOf" srcId="{4DD9C6AC-F9CA-42C5-BBC2-BF1739AC464D}" destId="{260F6226-C85B-4B85-A91D-A771F1CCE5E9}" srcOrd="0" destOrd="0" presId="urn:microsoft.com/office/officeart/2005/8/layout/vList2"/>
    <dgm:cxn modelId="{D7E4562F-188E-440D-84AA-E0D629B3CF49}" type="presParOf" srcId="{E3971375-0A2A-48C6-9D67-564DCB951F17}" destId="{260F6226-C85B-4B85-A91D-A771F1CCE5E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8644E6A-F289-44DA-8414-37103A5AC072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BD8E7B26-8BEA-4607-8404-3AEEE1F1677B}">
      <dgm:prSet phldrT="[Текст]" custT="1"/>
      <dgm:spPr>
        <a:solidFill>
          <a:schemeClr val="accent2">
            <a:lumMod val="40000"/>
            <a:lumOff val="60000"/>
            <a:alpha val="67000"/>
          </a:schemeClr>
        </a:solidFill>
      </dgm:spPr>
      <dgm:t>
        <a:bodyPr/>
        <a:lstStyle/>
        <a:p>
          <a:pPr algn="l"/>
          <a:r>
            <a:rPr lang="ru-RU" sz="1600" b="1" dirty="0" smtClean="0"/>
            <a:t>Оценка фактической стоимости единицы объема медицинской помощи (койко-день, посещение, </a:t>
          </a:r>
          <a:r>
            <a:rPr lang="ru-RU" sz="1600" b="1" dirty="0" err="1" smtClean="0"/>
            <a:t>пациенто-день</a:t>
          </a:r>
          <a:r>
            <a:rPr lang="ru-RU" sz="1600" b="1" dirty="0" smtClean="0"/>
            <a:t>) в руб.</a:t>
          </a:r>
          <a:endParaRPr lang="ru-RU" sz="1600" b="1" dirty="0"/>
        </a:p>
      </dgm:t>
    </dgm:pt>
    <dgm:pt modelId="{8A1914D3-0C8D-4A50-AACB-25A503F0A07C}" type="parTrans" cxnId="{FF80E2A5-FD21-4A63-B718-CE15A5750501}">
      <dgm:prSet/>
      <dgm:spPr/>
      <dgm:t>
        <a:bodyPr/>
        <a:lstStyle/>
        <a:p>
          <a:endParaRPr lang="ru-RU"/>
        </a:p>
      </dgm:t>
    </dgm:pt>
    <dgm:pt modelId="{96C6E6EC-18D1-463C-A776-F18D1A2A665B}" type="sibTrans" cxnId="{FF80E2A5-FD21-4A63-B718-CE15A5750501}">
      <dgm:prSet/>
      <dgm:spPr/>
      <dgm:t>
        <a:bodyPr/>
        <a:lstStyle/>
        <a:p>
          <a:endParaRPr lang="ru-RU"/>
        </a:p>
      </dgm:t>
    </dgm:pt>
    <dgm:pt modelId="{A937C37D-5F38-444C-8B8C-F6D1D9EEEE43}">
      <dgm:prSet phldrT="[Текст]" custT="1"/>
      <dgm:spPr>
        <a:solidFill>
          <a:schemeClr val="accent1">
            <a:lumMod val="40000"/>
            <a:lumOff val="60000"/>
            <a:alpha val="86000"/>
          </a:schemeClr>
        </a:solidFill>
      </dgm:spPr>
      <dgm:t>
        <a:bodyPr/>
        <a:lstStyle/>
        <a:p>
          <a:pPr algn="l"/>
          <a:r>
            <a:rPr lang="ru-RU" sz="1600" b="1" dirty="0" smtClean="0"/>
            <a:t>Выполнение  плановых объемных показателей (в %)</a:t>
          </a:r>
          <a:endParaRPr lang="ru-RU" sz="1600" b="1" dirty="0"/>
        </a:p>
      </dgm:t>
    </dgm:pt>
    <dgm:pt modelId="{CBD8DB5F-14CE-4917-AF05-342D22373C1F}" type="parTrans" cxnId="{275463F9-67CB-4072-A3AD-98BAB3C5E272}">
      <dgm:prSet/>
      <dgm:spPr/>
      <dgm:t>
        <a:bodyPr/>
        <a:lstStyle/>
        <a:p>
          <a:endParaRPr lang="ru-RU"/>
        </a:p>
      </dgm:t>
    </dgm:pt>
    <dgm:pt modelId="{5F306923-4B0E-4370-BB2D-37877FE32D94}" type="sibTrans" cxnId="{275463F9-67CB-4072-A3AD-98BAB3C5E272}">
      <dgm:prSet/>
      <dgm:spPr/>
      <dgm:t>
        <a:bodyPr/>
        <a:lstStyle/>
        <a:p>
          <a:endParaRPr lang="ru-RU"/>
        </a:p>
      </dgm:t>
    </dgm:pt>
    <dgm:pt modelId="{69E0F381-8F95-408D-824E-0A7FCD59D540}">
      <dgm:prSet phldrT="[Текст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pPr algn="l"/>
          <a:r>
            <a:rPr lang="ru-RU" sz="1600" b="1" dirty="0" smtClean="0"/>
            <a:t>Уровень средней заработной платы в целом по медицинской организации, по категориям персонала. Соотношение заработной платы АУП к средней заработной плате основного персонала медицинской организации (в </a:t>
          </a:r>
          <a:r>
            <a:rPr lang="ru-RU" sz="1600" b="1" dirty="0" err="1" smtClean="0"/>
            <a:t>руб</a:t>
          </a:r>
          <a:r>
            <a:rPr lang="ru-RU" sz="1600" b="1" dirty="0" smtClean="0"/>
            <a:t>, и в %)</a:t>
          </a:r>
          <a:endParaRPr lang="ru-RU" sz="1600" b="1" dirty="0"/>
        </a:p>
      </dgm:t>
    </dgm:pt>
    <dgm:pt modelId="{A3FC8016-9632-4979-AD6B-8C6E05981FAA}" type="parTrans" cxnId="{984534B0-1CE7-419B-8871-6FA77CE52FD6}">
      <dgm:prSet/>
      <dgm:spPr/>
      <dgm:t>
        <a:bodyPr/>
        <a:lstStyle/>
        <a:p>
          <a:endParaRPr lang="ru-RU"/>
        </a:p>
      </dgm:t>
    </dgm:pt>
    <dgm:pt modelId="{370E99C2-3F6D-43F1-B72F-52F77EFDEF0C}" type="sibTrans" cxnId="{984534B0-1CE7-419B-8871-6FA77CE52FD6}">
      <dgm:prSet/>
      <dgm:spPr/>
      <dgm:t>
        <a:bodyPr/>
        <a:lstStyle/>
        <a:p>
          <a:endParaRPr lang="ru-RU"/>
        </a:p>
      </dgm:t>
    </dgm:pt>
    <dgm:pt modelId="{59757AAE-44E3-4805-B17A-FC996CCDC4BF}">
      <dgm:prSet phldrT="[Текст]" custT="1"/>
      <dgm:spPr>
        <a:solidFill>
          <a:schemeClr val="bg2">
            <a:lumMod val="60000"/>
            <a:lumOff val="40000"/>
            <a:alpha val="90000"/>
          </a:schemeClr>
        </a:solidFill>
      </dgm:spPr>
      <dgm:t>
        <a:bodyPr/>
        <a:lstStyle/>
        <a:p>
          <a:pPr algn="l"/>
          <a:r>
            <a:rPr lang="ru-RU" sz="1600" b="1" dirty="0" smtClean="0"/>
            <a:t>Сумма финансовых и штрафных санкций, примененных страховым организациями  к медицинским организациям (в % . В руб.)</a:t>
          </a:r>
          <a:endParaRPr lang="ru-RU" sz="1600" b="1" dirty="0"/>
        </a:p>
      </dgm:t>
    </dgm:pt>
    <dgm:pt modelId="{0058869D-F4C9-430D-8AC2-AB5045A16C61}" type="parTrans" cxnId="{325627BA-7A18-43EF-A5B8-1441620C4C64}">
      <dgm:prSet/>
      <dgm:spPr/>
      <dgm:t>
        <a:bodyPr/>
        <a:lstStyle/>
        <a:p>
          <a:endParaRPr lang="ru-RU"/>
        </a:p>
      </dgm:t>
    </dgm:pt>
    <dgm:pt modelId="{6635069F-3610-4ECB-8FB4-2B332A99C35A}" type="sibTrans" cxnId="{325627BA-7A18-43EF-A5B8-1441620C4C64}">
      <dgm:prSet/>
      <dgm:spPr/>
      <dgm:t>
        <a:bodyPr/>
        <a:lstStyle/>
        <a:p>
          <a:endParaRPr lang="ru-RU"/>
        </a:p>
      </dgm:t>
    </dgm:pt>
    <dgm:pt modelId="{75FE8CF7-E498-4BBD-8193-D64F9E45531F}">
      <dgm:prSet phldrT="[Текст]"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l"/>
          <a:r>
            <a:rPr lang="ru-RU" sz="1600" b="1" dirty="0" smtClean="0"/>
            <a:t>Сумма нецелевого использования средств, возвращенных в систему ОМС</a:t>
          </a:r>
          <a:endParaRPr lang="ru-RU" sz="1400" dirty="0"/>
        </a:p>
      </dgm:t>
    </dgm:pt>
    <dgm:pt modelId="{701E1D5A-79F3-463A-9C1F-04EDB0C57295}" type="parTrans" cxnId="{6C124029-E926-4BF8-A367-21E465193D03}">
      <dgm:prSet/>
      <dgm:spPr/>
      <dgm:t>
        <a:bodyPr/>
        <a:lstStyle/>
        <a:p>
          <a:endParaRPr lang="ru-RU"/>
        </a:p>
      </dgm:t>
    </dgm:pt>
    <dgm:pt modelId="{C4038B40-783C-467B-BBF5-709681E9EDD3}" type="sibTrans" cxnId="{6C124029-E926-4BF8-A367-21E465193D03}">
      <dgm:prSet/>
      <dgm:spPr/>
      <dgm:t>
        <a:bodyPr/>
        <a:lstStyle/>
        <a:p>
          <a:endParaRPr lang="ru-RU"/>
        </a:p>
      </dgm:t>
    </dgm:pt>
    <dgm:pt modelId="{AAB09278-AF75-4EAE-9A4B-F2F9E880FDF6}" type="pres">
      <dgm:prSet presAssocID="{B8644E6A-F289-44DA-8414-37103A5AC072}" presName="compositeShape" presStyleCnt="0">
        <dgm:presLayoutVars>
          <dgm:dir/>
          <dgm:resizeHandles/>
        </dgm:presLayoutVars>
      </dgm:prSet>
      <dgm:spPr/>
    </dgm:pt>
    <dgm:pt modelId="{0911567E-F135-4120-B965-FD3D227CDCB4}" type="pres">
      <dgm:prSet presAssocID="{B8644E6A-F289-44DA-8414-37103A5AC072}" presName="pyramid" presStyleLbl="node1" presStyleIdx="0" presStyleCnt="1" custScaleX="83123" custScaleY="99063" custLinFactNeighborX="-25955" custLinFactNeighborY="-1839"/>
      <dgm:spPr>
        <a:solidFill>
          <a:schemeClr val="accent1"/>
        </a:solidFill>
        <a:scene3d>
          <a:camera prst="orthographicFront"/>
          <a:lightRig rig="threePt" dir="t"/>
        </a:scene3d>
        <a:sp3d>
          <a:bevelT w="101600" h="114300"/>
        </a:sp3d>
      </dgm:spPr>
    </dgm:pt>
    <dgm:pt modelId="{3C78C566-3DCB-48DC-BF89-C3F89A39210F}" type="pres">
      <dgm:prSet presAssocID="{B8644E6A-F289-44DA-8414-37103A5AC072}" presName="theList" presStyleCnt="0"/>
      <dgm:spPr/>
    </dgm:pt>
    <dgm:pt modelId="{F6951AF8-D1B4-4022-9B7D-6EFBE563C6CF}" type="pres">
      <dgm:prSet presAssocID="{BD8E7B26-8BEA-4607-8404-3AEEE1F1677B}" presName="aNode" presStyleLbl="fgAcc1" presStyleIdx="0" presStyleCnt="5" custScaleX="223035" custScaleY="96125" custLinFactNeighborX="27962" custLinFactNeighborY="612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E368F5-88AF-4EED-94A9-E8E5D2C7062F}" type="pres">
      <dgm:prSet presAssocID="{BD8E7B26-8BEA-4607-8404-3AEEE1F1677B}" presName="aSpace" presStyleCnt="0"/>
      <dgm:spPr/>
    </dgm:pt>
    <dgm:pt modelId="{DB863D4B-CC9D-4E75-8D30-440D4F1A5527}" type="pres">
      <dgm:prSet presAssocID="{A937C37D-5F38-444C-8B8C-F6D1D9EEEE43}" presName="aNode" presStyleLbl="fgAcc1" presStyleIdx="1" presStyleCnt="5" custScaleX="222374" custScaleY="101376" custLinFactNeighborX="27296" custLinFactNeighborY="-122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B6C976-DB67-4110-9593-C074FB383929}" type="pres">
      <dgm:prSet presAssocID="{A937C37D-5F38-444C-8B8C-F6D1D9EEEE43}" presName="aSpace" presStyleCnt="0"/>
      <dgm:spPr/>
    </dgm:pt>
    <dgm:pt modelId="{47FF9177-5682-43B3-B0F6-E8FB0DAB4ED1}" type="pres">
      <dgm:prSet presAssocID="{69E0F381-8F95-408D-824E-0A7FCD59D540}" presName="aNode" presStyleLbl="fgAcc1" presStyleIdx="2" presStyleCnt="5" custScaleX="222279" custScaleY="147032" custLinFactNeighborX="27629" custLinFactNeighborY="-735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C5BE28-DC06-4FC2-B832-6665C1268A53}" type="pres">
      <dgm:prSet presAssocID="{69E0F381-8F95-408D-824E-0A7FCD59D540}" presName="aSpace" presStyleCnt="0"/>
      <dgm:spPr/>
    </dgm:pt>
    <dgm:pt modelId="{D2920F0E-9967-4B86-92EE-122F3DE3A0CC}" type="pres">
      <dgm:prSet presAssocID="{59757AAE-44E3-4805-B17A-FC996CCDC4BF}" presName="aNode" presStyleLbl="fgAcc1" presStyleIdx="3" presStyleCnt="5" custScaleX="221648" custScaleY="79958" custLinFactNeighborX="27296" custLinFactNeighborY="122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1AC08-9A44-475A-B696-1A704C5E0E69}" type="pres">
      <dgm:prSet presAssocID="{59757AAE-44E3-4805-B17A-FC996CCDC4BF}" presName="aSpace" presStyleCnt="0"/>
      <dgm:spPr/>
    </dgm:pt>
    <dgm:pt modelId="{D636E61B-941A-4AE1-A4AA-92FFF64E8EE8}" type="pres">
      <dgm:prSet presAssocID="{75FE8CF7-E498-4BBD-8193-D64F9E45531F}" presName="aNode" presStyleLbl="fgAcc1" presStyleIdx="4" presStyleCnt="5" custScaleX="220981" custScaleY="79199" custLinFactNeighborX="26298" custLinFactNeighborY="858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F0F0DE-4996-425E-8DF0-86FEE4EFFB9B}" type="pres">
      <dgm:prSet presAssocID="{75FE8CF7-E498-4BBD-8193-D64F9E45531F}" presName="aSpace" presStyleCnt="0"/>
      <dgm:spPr/>
    </dgm:pt>
  </dgm:ptLst>
  <dgm:cxnLst>
    <dgm:cxn modelId="{275463F9-67CB-4072-A3AD-98BAB3C5E272}" srcId="{B8644E6A-F289-44DA-8414-37103A5AC072}" destId="{A937C37D-5F38-444C-8B8C-F6D1D9EEEE43}" srcOrd="1" destOrd="0" parTransId="{CBD8DB5F-14CE-4917-AF05-342D22373C1F}" sibTransId="{5F306923-4B0E-4370-BB2D-37877FE32D94}"/>
    <dgm:cxn modelId="{325627BA-7A18-43EF-A5B8-1441620C4C64}" srcId="{B8644E6A-F289-44DA-8414-37103A5AC072}" destId="{59757AAE-44E3-4805-B17A-FC996CCDC4BF}" srcOrd="3" destOrd="0" parTransId="{0058869D-F4C9-430D-8AC2-AB5045A16C61}" sibTransId="{6635069F-3610-4ECB-8FB4-2B332A99C35A}"/>
    <dgm:cxn modelId="{29C272B4-DCD7-4E09-AC7C-E42129BA659A}" type="presOf" srcId="{A937C37D-5F38-444C-8B8C-F6D1D9EEEE43}" destId="{DB863D4B-CC9D-4E75-8D30-440D4F1A5527}" srcOrd="0" destOrd="0" presId="urn:microsoft.com/office/officeart/2005/8/layout/pyramid2"/>
    <dgm:cxn modelId="{CACC8A8A-35EA-4063-8FFD-92F112799AC8}" type="presOf" srcId="{59757AAE-44E3-4805-B17A-FC996CCDC4BF}" destId="{D2920F0E-9967-4B86-92EE-122F3DE3A0CC}" srcOrd="0" destOrd="0" presId="urn:microsoft.com/office/officeart/2005/8/layout/pyramid2"/>
    <dgm:cxn modelId="{AA956E7A-4B4D-44AF-91E8-C5421B6E3E33}" type="presOf" srcId="{75FE8CF7-E498-4BBD-8193-D64F9E45531F}" destId="{D636E61B-941A-4AE1-A4AA-92FFF64E8EE8}" srcOrd="0" destOrd="0" presId="urn:microsoft.com/office/officeart/2005/8/layout/pyramid2"/>
    <dgm:cxn modelId="{984534B0-1CE7-419B-8871-6FA77CE52FD6}" srcId="{B8644E6A-F289-44DA-8414-37103A5AC072}" destId="{69E0F381-8F95-408D-824E-0A7FCD59D540}" srcOrd="2" destOrd="0" parTransId="{A3FC8016-9632-4979-AD6B-8C6E05981FAA}" sibTransId="{370E99C2-3F6D-43F1-B72F-52F77EFDEF0C}"/>
    <dgm:cxn modelId="{A0F1F68A-3599-4C2A-8993-9811D5B470F4}" type="presOf" srcId="{69E0F381-8F95-408D-824E-0A7FCD59D540}" destId="{47FF9177-5682-43B3-B0F6-E8FB0DAB4ED1}" srcOrd="0" destOrd="0" presId="urn:microsoft.com/office/officeart/2005/8/layout/pyramid2"/>
    <dgm:cxn modelId="{97AC18B1-EC7C-4675-A149-29124308C77F}" type="presOf" srcId="{BD8E7B26-8BEA-4607-8404-3AEEE1F1677B}" destId="{F6951AF8-D1B4-4022-9B7D-6EFBE563C6CF}" srcOrd="0" destOrd="0" presId="urn:microsoft.com/office/officeart/2005/8/layout/pyramid2"/>
    <dgm:cxn modelId="{C30BE9F2-E83B-4E0A-BA02-083F65486F51}" type="presOf" srcId="{B8644E6A-F289-44DA-8414-37103A5AC072}" destId="{AAB09278-AF75-4EAE-9A4B-F2F9E880FDF6}" srcOrd="0" destOrd="0" presId="urn:microsoft.com/office/officeart/2005/8/layout/pyramid2"/>
    <dgm:cxn modelId="{6C124029-E926-4BF8-A367-21E465193D03}" srcId="{B8644E6A-F289-44DA-8414-37103A5AC072}" destId="{75FE8CF7-E498-4BBD-8193-D64F9E45531F}" srcOrd="4" destOrd="0" parTransId="{701E1D5A-79F3-463A-9C1F-04EDB0C57295}" sibTransId="{C4038B40-783C-467B-BBF5-709681E9EDD3}"/>
    <dgm:cxn modelId="{FF80E2A5-FD21-4A63-B718-CE15A5750501}" srcId="{B8644E6A-F289-44DA-8414-37103A5AC072}" destId="{BD8E7B26-8BEA-4607-8404-3AEEE1F1677B}" srcOrd="0" destOrd="0" parTransId="{8A1914D3-0C8D-4A50-AACB-25A503F0A07C}" sibTransId="{96C6E6EC-18D1-463C-A776-F18D1A2A665B}"/>
    <dgm:cxn modelId="{CADD9E6B-8FB3-436A-BE81-8535689ECD61}" type="presParOf" srcId="{AAB09278-AF75-4EAE-9A4B-F2F9E880FDF6}" destId="{0911567E-F135-4120-B965-FD3D227CDCB4}" srcOrd="0" destOrd="0" presId="urn:microsoft.com/office/officeart/2005/8/layout/pyramid2"/>
    <dgm:cxn modelId="{DCAB1FFA-3396-4396-956C-ED52443901F9}" type="presParOf" srcId="{AAB09278-AF75-4EAE-9A4B-F2F9E880FDF6}" destId="{3C78C566-3DCB-48DC-BF89-C3F89A39210F}" srcOrd="1" destOrd="0" presId="urn:microsoft.com/office/officeart/2005/8/layout/pyramid2"/>
    <dgm:cxn modelId="{EFA1CF48-7E52-44CB-B026-048C40A3FC6E}" type="presParOf" srcId="{3C78C566-3DCB-48DC-BF89-C3F89A39210F}" destId="{F6951AF8-D1B4-4022-9B7D-6EFBE563C6CF}" srcOrd="0" destOrd="0" presId="urn:microsoft.com/office/officeart/2005/8/layout/pyramid2"/>
    <dgm:cxn modelId="{25D6CAF6-4CCC-4EE4-B9C7-1991033E7F9F}" type="presParOf" srcId="{3C78C566-3DCB-48DC-BF89-C3F89A39210F}" destId="{F5E368F5-88AF-4EED-94A9-E8E5D2C7062F}" srcOrd="1" destOrd="0" presId="urn:microsoft.com/office/officeart/2005/8/layout/pyramid2"/>
    <dgm:cxn modelId="{1D653861-6CCF-44CB-992A-7E3FFABF52CC}" type="presParOf" srcId="{3C78C566-3DCB-48DC-BF89-C3F89A39210F}" destId="{DB863D4B-CC9D-4E75-8D30-440D4F1A5527}" srcOrd="2" destOrd="0" presId="urn:microsoft.com/office/officeart/2005/8/layout/pyramid2"/>
    <dgm:cxn modelId="{CF1B5267-CFE9-476F-B890-55DEF9364131}" type="presParOf" srcId="{3C78C566-3DCB-48DC-BF89-C3F89A39210F}" destId="{FBB6C976-DB67-4110-9593-C074FB383929}" srcOrd="3" destOrd="0" presId="urn:microsoft.com/office/officeart/2005/8/layout/pyramid2"/>
    <dgm:cxn modelId="{003B08CE-A6D0-4D4E-84B2-1719ADF3EE88}" type="presParOf" srcId="{3C78C566-3DCB-48DC-BF89-C3F89A39210F}" destId="{47FF9177-5682-43B3-B0F6-E8FB0DAB4ED1}" srcOrd="4" destOrd="0" presId="urn:microsoft.com/office/officeart/2005/8/layout/pyramid2"/>
    <dgm:cxn modelId="{6D59F07E-1994-440C-BFA3-9C1EDC1A7E59}" type="presParOf" srcId="{3C78C566-3DCB-48DC-BF89-C3F89A39210F}" destId="{68C5BE28-DC06-4FC2-B832-6665C1268A53}" srcOrd="5" destOrd="0" presId="urn:microsoft.com/office/officeart/2005/8/layout/pyramid2"/>
    <dgm:cxn modelId="{261A7BA3-12F6-4BFC-9431-C3657E434006}" type="presParOf" srcId="{3C78C566-3DCB-48DC-BF89-C3F89A39210F}" destId="{D2920F0E-9967-4B86-92EE-122F3DE3A0CC}" srcOrd="6" destOrd="0" presId="urn:microsoft.com/office/officeart/2005/8/layout/pyramid2"/>
    <dgm:cxn modelId="{9FC1E705-1D32-4C2A-95BE-9CBFE9EF914B}" type="presParOf" srcId="{3C78C566-3DCB-48DC-BF89-C3F89A39210F}" destId="{9121AC08-9A44-475A-B696-1A704C5E0E69}" srcOrd="7" destOrd="0" presId="urn:microsoft.com/office/officeart/2005/8/layout/pyramid2"/>
    <dgm:cxn modelId="{BC14089C-41E8-4EF1-AA2B-0211F542E01A}" type="presParOf" srcId="{3C78C566-3DCB-48DC-BF89-C3F89A39210F}" destId="{D636E61B-941A-4AE1-A4AA-92FFF64E8EE8}" srcOrd="8" destOrd="0" presId="urn:microsoft.com/office/officeart/2005/8/layout/pyramid2"/>
    <dgm:cxn modelId="{3C247892-6AAF-48BD-8BBE-929BBF311236}" type="presParOf" srcId="{3C78C566-3DCB-48DC-BF89-C3F89A39210F}" destId="{7DF0F0DE-4996-425E-8DF0-86FEE4EFFB9B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85B34F-623C-4C7A-9DAD-06E0707DA0AB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F1727FB-16CD-4BF2-A4E8-3BA29802B847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rtl="0"/>
          <a:r>
            <a:rPr lang="ru-RU" sz="2000" b="1" i="0" baseline="0" dirty="0" smtClean="0">
              <a:effectLst/>
              <a:latin typeface="Arial" pitchFamily="34" charset="0"/>
              <a:cs typeface="Arial" pitchFamily="34" charset="0"/>
            </a:rPr>
            <a:t>В соответствии со статьей 30  (часть 2) Федерального закона от 29.11.2010 №326-ФЗ «Об обязательном медицинской страховании в Российской Федерации»</a:t>
          </a:r>
          <a:endParaRPr lang="ru-RU" sz="2000" b="1" i="0" baseline="0" dirty="0">
            <a:effectLst/>
            <a:latin typeface="Arial" pitchFamily="34" charset="0"/>
            <a:cs typeface="Arial" pitchFamily="34" charset="0"/>
          </a:endParaRPr>
        </a:p>
      </dgm:t>
    </dgm:pt>
    <dgm:pt modelId="{3F1EEFAD-F943-4CFF-A9D8-CC3F4FC7907A}" type="sibTrans" cxnId="{1E188845-E85E-4A76-8BCF-40AF87208495}">
      <dgm:prSet/>
      <dgm:spPr/>
      <dgm:t>
        <a:bodyPr/>
        <a:lstStyle/>
        <a:p>
          <a:endParaRPr lang="ru-RU" sz="1600">
            <a:latin typeface="Arial" pitchFamily="34" charset="0"/>
            <a:cs typeface="Arial" pitchFamily="34" charset="0"/>
          </a:endParaRPr>
        </a:p>
      </dgm:t>
    </dgm:pt>
    <dgm:pt modelId="{42277A6C-110D-4C1B-B6A8-FA66E0935119}" type="parTrans" cxnId="{1E188845-E85E-4A76-8BCF-40AF87208495}">
      <dgm:prSet/>
      <dgm:spPr/>
      <dgm:t>
        <a:bodyPr/>
        <a:lstStyle/>
        <a:p>
          <a:endParaRPr lang="ru-RU" sz="1600">
            <a:latin typeface="Arial" pitchFamily="34" charset="0"/>
            <a:cs typeface="Arial" pitchFamily="34" charset="0"/>
          </a:endParaRPr>
        </a:p>
      </dgm:t>
    </dgm:pt>
    <dgm:pt modelId="{0CA5A90F-521F-4011-9BF7-6864C355FA29}" type="pres">
      <dgm:prSet presAssocID="{A185B34F-623C-4C7A-9DAD-06E0707DA0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DB7410D-8E9E-4690-AED4-C4FE6047EBEC}" type="pres">
      <dgm:prSet presAssocID="{1F1727FB-16CD-4BF2-A4E8-3BA29802B847}" presName="parentText" presStyleLbl="node1" presStyleIdx="0" presStyleCnt="1" custScaleX="97775" custScaleY="703640" custLinFactNeighborX="2951" custLinFactNeighborY="-674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6335C8-5F66-4991-99C7-DCD724F3E4BF}" type="presOf" srcId="{1F1727FB-16CD-4BF2-A4E8-3BA29802B847}" destId="{CDB7410D-8E9E-4690-AED4-C4FE6047EBEC}" srcOrd="0" destOrd="0" presId="urn:microsoft.com/office/officeart/2005/8/layout/vList2"/>
    <dgm:cxn modelId="{1E188845-E85E-4A76-8BCF-40AF87208495}" srcId="{A185B34F-623C-4C7A-9DAD-06E0707DA0AB}" destId="{1F1727FB-16CD-4BF2-A4E8-3BA29802B847}" srcOrd="0" destOrd="0" parTransId="{42277A6C-110D-4C1B-B6A8-FA66E0935119}" sibTransId="{3F1EEFAD-F943-4CFF-A9D8-CC3F4FC7907A}"/>
    <dgm:cxn modelId="{22116F2F-E3D8-4BDF-8DA9-F4AFF2F719F4}" type="presOf" srcId="{A185B34F-623C-4C7A-9DAD-06E0707DA0AB}" destId="{0CA5A90F-521F-4011-9BF7-6864C355FA29}" srcOrd="0" destOrd="0" presId="urn:microsoft.com/office/officeart/2005/8/layout/vList2"/>
    <dgm:cxn modelId="{7C911DA9-34A6-4F71-BA47-BC8702AE59C8}" type="presParOf" srcId="{0CA5A90F-521F-4011-9BF7-6864C355FA29}" destId="{CDB7410D-8E9E-4690-AED4-C4FE6047EBEC}" srcOrd="0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96962D4-C464-4C80-9396-C152994AE671}" type="doc">
      <dgm:prSet loTypeId="urn:microsoft.com/office/officeart/2005/8/layout/v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221A608-33DF-452D-A158-CC058EC68CC1}">
      <dgm:prSet phldrT="[Текст]"/>
      <dgm:spPr/>
      <dgm:t>
        <a:bodyPr/>
        <a:lstStyle/>
        <a:p>
          <a:r>
            <a:rPr lang="ru-RU" b="1" dirty="0" smtClean="0"/>
            <a:t>В условиях круглосуточного стационара</a:t>
          </a:r>
          <a:endParaRPr lang="ru-RU" b="1" dirty="0"/>
        </a:p>
      </dgm:t>
    </dgm:pt>
    <dgm:pt modelId="{19712B51-3ECE-48BE-B3A3-CAC53A25A220}" type="parTrans" cxnId="{DCBC94E9-6C01-452C-A254-FFEF44BF8A28}">
      <dgm:prSet/>
      <dgm:spPr/>
      <dgm:t>
        <a:bodyPr/>
        <a:lstStyle/>
        <a:p>
          <a:endParaRPr lang="ru-RU"/>
        </a:p>
      </dgm:t>
    </dgm:pt>
    <dgm:pt modelId="{4102BDAC-5BCA-4A3A-92E0-E8F494C62614}" type="sibTrans" cxnId="{DCBC94E9-6C01-452C-A254-FFEF44BF8A28}">
      <dgm:prSet/>
      <dgm:spPr/>
      <dgm:t>
        <a:bodyPr/>
        <a:lstStyle/>
        <a:p>
          <a:endParaRPr lang="ru-RU"/>
        </a:p>
      </dgm:t>
    </dgm:pt>
    <dgm:pt modelId="{939DBB9F-74F3-4EE5-AD86-E1F6907C917C}">
      <dgm:prSet phldrT="[Текст]" custT="1"/>
      <dgm:spPr/>
      <dgm:t>
        <a:bodyPr/>
        <a:lstStyle/>
        <a:p>
          <a:r>
            <a:rPr lang="ru-RU" sz="1600" dirty="0" smtClean="0"/>
            <a:t> более </a:t>
          </a:r>
          <a:r>
            <a:rPr lang="ru-RU" sz="1800" b="1" dirty="0" smtClean="0"/>
            <a:t>3110</a:t>
          </a:r>
          <a:r>
            <a:rPr lang="ru-RU" sz="1600" dirty="0" smtClean="0"/>
            <a:t> тарифов законченного случая на основе стандарта  оказания медицинской помощи </a:t>
          </a:r>
          <a:r>
            <a:rPr lang="ru-RU" sz="1600" b="1" dirty="0" smtClean="0"/>
            <a:t>(334) </a:t>
          </a:r>
          <a:r>
            <a:rPr lang="ru-RU" sz="1600" dirty="0" smtClean="0"/>
            <a:t> или схемы ведения пациента  </a:t>
          </a:r>
          <a:r>
            <a:rPr lang="ru-RU" sz="1600" b="1" dirty="0" smtClean="0"/>
            <a:t>(2778)</a:t>
          </a:r>
          <a:endParaRPr lang="ru-RU" sz="1600" b="1" dirty="0"/>
        </a:p>
      </dgm:t>
    </dgm:pt>
    <dgm:pt modelId="{D5908CDB-2AF8-4319-95B8-F3E9AA41416F}" type="parTrans" cxnId="{A1B580E5-4715-467F-9AFE-195842416ACF}">
      <dgm:prSet/>
      <dgm:spPr/>
      <dgm:t>
        <a:bodyPr/>
        <a:lstStyle/>
        <a:p>
          <a:endParaRPr lang="ru-RU"/>
        </a:p>
      </dgm:t>
    </dgm:pt>
    <dgm:pt modelId="{29838DF1-9B62-4216-9BC7-A81D8A49CC89}" type="sibTrans" cxnId="{A1B580E5-4715-467F-9AFE-195842416ACF}">
      <dgm:prSet/>
      <dgm:spPr/>
      <dgm:t>
        <a:bodyPr/>
        <a:lstStyle/>
        <a:p>
          <a:endParaRPr lang="ru-RU"/>
        </a:p>
      </dgm:t>
    </dgm:pt>
    <dgm:pt modelId="{34807C33-DCC5-4A93-B4AE-6505DAD7E4ED}">
      <dgm:prSet phldrT="[Текст]" custT="1"/>
      <dgm:spPr/>
      <dgm:t>
        <a:bodyPr/>
        <a:lstStyle/>
        <a:p>
          <a:r>
            <a:rPr lang="ru-RU" sz="2000" b="1" dirty="0" smtClean="0"/>
            <a:t>В амбулаторных условиях</a:t>
          </a:r>
          <a:endParaRPr lang="ru-RU" sz="2000" b="1" dirty="0"/>
        </a:p>
      </dgm:t>
    </dgm:pt>
    <dgm:pt modelId="{D14C906D-66E7-4ECC-8BEF-A247AEC27720}" type="parTrans" cxnId="{1E766734-1A6D-4AF5-B882-76509444AB8E}">
      <dgm:prSet/>
      <dgm:spPr/>
      <dgm:t>
        <a:bodyPr/>
        <a:lstStyle/>
        <a:p>
          <a:endParaRPr lang="ru-RU"/>
        </a:p>
      </dgm:t>
    </dgm:pt>
    <dgm:pt modelId="{E27B18DC-50DE-4C24-A773-9DF169E15998}" type="sibTrans" cxnId="{1E766734-1A6D-4AF5-B882-76509444AB8E}">
      <dgm:prSet/>
      <dgm:spPr/>
      <dgm:t>
        <a:bodyPr/>
        <a:lstStyle/>
        <a:p>
          <a:endParaRPr lang="ru-RU"/>
        </a:p>
      </dgm:t>
    </dgm:pt>
    <dgm:pt modelId="{F2B46784-B8B6-4D4E-B2F6-7BB9C7821AD7}">
      <dgm:prSet phldrT="[Текст]" custT="1"/>
      <dgm:spPr/>
      <dgm:t>
        <a:bodyPr/>
        <a:lstStyle/>
        <a:p>
          <a:r>
            <a:rPr lang="ru-RU" sz="2000" b="1" dirty="0" smtClean="0"/>
            <a:t>В дневном стационаре</a:t>
          </a:r>
          <a:endParaRPr lang="ru-RU" sz="2000" b="1" dirty="0"/>
        </a:p>
      </dgm:t>
    </dgm:pt>
    <dgm:pt modelId="{A79691C9-0753-434B-AF9B-7E9C04B88479}" type="parTrans" cxnId="{0D0EAACC-A9BE-4A10-A0CC-BF5A5664877A}">
      <dgm:prSet/>
      <dgm:spPr/>
      <dgm:t>
        <a:bodyPr/>
        <a:lstStyle/>
        <a:p>
          <a:endParaRPr lang="ru-RU"/>
        </a:p>
      </dgm:t>
    </dgm:pt>
    <dgm:pt modelId="{CF177174-DF4F-4FE1-940D-E3D7016BDB14}" type="sibTrans" cxnId="{0D0EAACC-A9BE-4A10-A0CC-BF5A5664877A}">
      <dgm:prSet/>
      <dgm:spPr/>
      <dgm:t>
        <a:bodyPr/>
        <a:lstStyle/>
        <a:p>
          <a:endParaRPr lang="ru-RU"/>
        </a:p>
      </dgm:t>
    </dgm:pt>
    <dgm:pt modelId="{3479F1BF-F3B4-4CFC-9382-8E7732879290}">
      <dgm:prSet phldrT="[Текст]" custT="1"/>
      <dgm:spPr/>
      <dgm:t>
        <a:bodyPr/>
        <a:lstStyle/>
        <a:p>
          <a:r>
            <a:rPr lang="ru-RU" sz="2000" b="1" dirty="0" smtClean="0"/>
            <a:t>Неотложная  помощь</a:t>
          </a:r>
          <a:endParaRPr lang="ru-RU" sz="2000" b="1" dirty="0"/>
        </a:p>
      </dgm:t>
    </dgm:pt>
    <dgm:pt modelId="{268BC3B8-7E74-468F-BD40-A1D0D3CB7C02}" type="parTrans" cxnId="{61C6C452-5C6D-48E3-942C-B76E27DB7959}">
      <dgm:prSet/>
      <dgm:spPr/>
      <dgm:t>
        <a:bodyPr/>
        <a:lstStyle/>
        <a:p>
          <a:endParaRPr lang="ru-RU"/>
        </a:p>
      </dgm:t>
    </dgm:pt>
    <dgm:pt modelId="{030F8F65-0CDA-4E66-892B-5E2C3325797F}" type="sibTrans" cxnId="{61C6C452-5C6D-48E3-942C-B76E27DB7959}">
      <dgm:prSet/>
      <dgm:spPr/>
      <dgm:t>
        <a:bodyPr/>
        <a:lstStyle/>
        <a:p>
          <a:endParaRPr lang="ru-RU"/>
        </a:p>
      </dgm:t>
    </dgm:pt>
    <dgm:pt modelId="{83325241-4206-4B7B-A435-80620BB6A3B1}">
      <dgm:prSet phldrT="[Текст]" custT="1"/>
      <dgm:spPr/>
      <dgm:t>
        <a:bodyPr/>
        <a:lstStyle/>
        <a:p>
          <a:r>
            <a:rPr lang="ru-RU" sz="1600" dirty="0" smtClean="0"/>
            <a:t> законченный случай лечения в дневном стационаре, комплексные услуги </a:t>
          </a:r>
          <a:r>
            <a:rPr lang="ru-RU" sz="1600" b="1" dirty="0" smtClean="0"/>
            <a:t>(74)</a:t>
          </a:r>
          <a:endParaRPr lang="ru-RU" sz="1600" b="1" dirty="0"/>
        </a:p>
      </dgm:t>
    </dgm:pt>
    <dgm:pt modelId="{B48D95DD-72E5-46E9-B7B7-F649193D9D56}" type="parTrans" cxnId="{BC8E546B-623C-4FDE-B9C4-D6EEEC52255F}">
      <dgm:prSet/>
      <dgm:spPr/>
      <dgm:t>
        <a:bodyPr/>
        <a:lstStyle/>
        <a:p>
          <a:endParaRPr lang="ru-RU"/>
        </a:p>
      </dgm:t>
    </dgm:pt>
    <dgm:pt modelId="{779F850D-6618-4EA1-A771-C1E7CAD61013}" type="sibTrans" cxnId="{BC8E546B-623C-4FDE-B9C4-D6EEEC52255F}">
      <dgm:prSet/>
      <dgm:spPr/>
      <dgm:t>
        <a:bodyPr/>
        <a:lstStyle/>
        <a:p>
          <a:endParaRPr lang="ru-RU"/>
        </a:p>
      </dgm:t>
    </dgm:pt>
    <dgm:pt modelId="{5D6EEB89-A493-4E46-BCAF-85007676CEF2}">
      <dgm:prSet phldrT="[Текст]" custT="1"/>
      <dgm:spPr/>
      <dgm:t>
        <a:bodyPr/>
        <a:lstStyle/>
        <a:p>
          <a:r>
            <a:rPr lang="ru-RU" sz="2000" b="1" dirty="0" smtClean="0"/>
            <a:t>Скорая  медицинская помощь</a:t>
          </a:r>
          <a:endParaRPr lang="ru-RU" sz="2000" b="1" dirty="0"/>
        </a:p>
      </dgm:t>
    </dgm:pt>
    <dgm:pt modelId="{F873C84E-1EE7-41FD-AB5E-4B0B1181F6AF}" type="parTrans" cxnId="{D57C51B3-D1D5-431F-A4EE-14C9C7964FA0}">
      <dgm:prSet/>
      <dgm:spPr/>
      <dgm:t>
        <a:bodyPr/>
        <a:lstStyle/>
        <a:p>
          <a:endParaRPr lang="ru-RU"/>
        </a:p>
      </dgm:t>
    </dgm:pt>
    <dgm:pt modelId="{B1F093BD-3499-4328-B922-73F222C46800}" type="sibTrans" cxnId="{D57C51B3-D1D5-431F-A4EE-14C9C7964FA0}">
      <dgm:prSet/>
      <dgm:spPr/>
      <dgm:t>
        <a:bodyPr/>
        <a:lstStyle/>
        <a:p>
          <a:endParaRPr lang="ru-RU"/>
        </a:p>
      </dgm:t>
    </dgm:pt>
    <dgm:pt modelId="{CD7C41E1-AB0F-4731-83DD-33E4D2467B5E}">
      <dgm:prSet phldrT="[Текст]" custT="1"/>
      <dgm:spPr/>
      <dgm:t>
        <a:bodyPr/>
        <a:lstStyle/>
        <a:p>
          <a:r>
            <a:rPr lang="ru-RU" sz="1600" dirty="0" smtClean="0"/>
            <a:t>оплата  за  посещения </a:t>
          </a:r>
          <a:r>
            <a:rPr lang="ru-RU" sz="1600" b="1" dirty="0" smtClean="0"/>
            <a:t>(2)</a:t>
          </a:r>
          <a:endParaRPr lang="ru-RU" sz="1600" b="1" dirty="0"/>
        </a:p>
      </dgm:t>
    </dgm:pt>
    <dgm:pt modelId="{AFC9E22E-5FFE-4E7D-BECB-3DB55EF2E1C8}" type="parTrans" cxnId="{1147791A-ADF4-44A1-9B09-6266E3622512}">
      <dgm:prSet/>
      <dgm:spPr/>
      <dgm:t>
        <a:bodyPr/>
        <a:lstStyle/>
        <a:p>
          <a:endParaRPr lang="ru-RU"/>
        </a:p>
      </dgm:t>
    </dgm:pt>
    <dgm:pt modelId="{486D3C58-CB55-4C51-BAB7-ADBF93ABBFEF}" type="sibTrans" cxnId="{1147791A-ADF4-44A1-9B09-6266E3622512}">
      <dgm:prSet/>
      <dgm:spPr/>
      <dgm:t>
        <a:bodyPr/>
        <a:lstStyle/>
        <a:p>
          <a:endParaRPr lang="ru-RU"/>
        </a:p>
      </dgm:t>
    </dgm:pt>
    <dgm:pt modelId="{E02F211E-C3CB-49CA-B8AB-0AF048938843}">
      <dgm:prSet phldrT="[Текст]" custT="1"/>
      <dgm:spPr/>
      <dgm:t>
        <a:bodyPr/>
        <a:lstStyle/>
        <a:p>
          <a:r>
            <a:rPr lang="ru-RU" sz="1600" dirty="0" smtClean="0"/>
            <a:t> тарифы на профильные посещения с профилактической целью включая все виды диспансеризации (</a:t>
          </a:r>
          <a:r>
            <a:rPr lang="ru-RU" sz="1800" b="1" dirty="0" smtClean="0"/>
            <a:t>143)</a:t>
          </a:r>
          <a:r>
            <a:rPr lang="ru-RU" sz="1600" dirty="0" smtClean="0"/>
            <a:t>, на обращение по поводу заболевания </a:t>
          </a:r>
          <a:r>
            <a:rPr lang="ru-RU" sz="1600" b="1" dirty="0" smtClean="0"/>
            <a:t>(52)</a:t>
          </a:r>
          <a:r>
            <a:rPr lang="ru-RU" sz="1600" dirty="0" smtClean="0"/>
            <a:t>, комплексные услуги </a:t>
          </a:r>
          <a:r>
            <a:rPr lang="ru-RU" sz="1600" b="1" dirty="0" smtClean="0"/>
            <a:t>(220), </a:t>
          </a:r>
          <a:r>
            <a:rPr lang="ru-RU" sz="1600" dirty="0" err="1" smtClean="0"/>
            <a:t>подушевое</a:t>
          </a:r>
          <a:r>
            <a:rPr lang="ru-RU" sz="1600" dirty="0" smtClean="0"/>
            <a:t> финансирование по прикрепленному населению</a:t>
          </a:r>
          <a:endParaRPr lang="ru-RU" sz="1600" dirty="0"/>
        </a:p>
      </dgm:t>
    </dgm:pt>
    <dgm:pt modelId="{22F053F3-A86D-45F9-963F-E5CC883C8824}" type="parTrans" cxnId="{E12A721E-B327-480E-879C-58C28B1CD367}">
      <dgm:prSet/>
      <dgm:spPr/>
      <dgm:t>
        <a:bodyPr/>
        <a:lstStyle/>
        <a:p>
          <a:endParaRPr lang="ru-RU"/>
        </a:p>
      </dgm:t>
    </dgm:pt>
    <dgm:pt modelId="{6E8AEB46-0E1D-4511-A72E-C3A060158039}" type="sibTrans" cxnId="{E12A721E-B327-480E-879C-58C28B1CD367}">
      <dgm:prSet/>
      <dgm:spPr/>
      <dgm:t>
        <a:bodyPr/>
        <a:lstStyle/>
        <a:p>
          <a:endParaRPr lang="ru-RU"/>
        </a:p>
      </dgm:t>
    </dgm:pt>
    <dgm:pt modelId="{3E38E1B7-36DB-453A-92FB-0DA0E07C1AF3}">
      <dgm:prSet custT="1"/>
      <dgm:spPr/>
      <dgm:t>
        <a:bodyPr/>
        <a:lstStyle/>
        <a:p>
          <a:r>
            <a:rPr lang="ru-RU" sz="1600" dirty="0" err="1" smtClean="0"/>
            <a:t>Подушевое</a:t>
          </a:r>
          <a:r>
            <a:rPr lang="ru-RU" sz="1600" dirty="0" smtClean="0"/>
            <a:t> финансирование и оплата  за отдельные вызовы </a:t>
          </a:r>
          <a:r>
            <a:rPr lang="ru-RU" sz="1600" b="1" dirty="0" smtClean="0"/>
            <a:t>(9)</a:t>
          </a:r>
          <a:endParaRPr lang="ru-RU" sz="1600" b="1" dirty="0"/>
        </a:p>
      </dgm:t>
    </dgm:pt>
    <dgm:pt modelId="{5E06729C-6E10-46A6-A5F8-DDAAC4372F8B}" type="parTrans" cxnId="{6512FDFC-3B12-4A82-A44D-F4B7B8D4A356}">
      <dgm:prSet/>
      <dgm:spPr/>
      <dgm:t>
        <a:bodyPr/>
        <a:lstStyle/>
        <a:p>
          <a:endParaRPr lang="ru-RU"/>
        </a:p>
      </dgm:t>
    </dgm:pt>
    <dgm:pt modelId="{D252B6A7-46B0-4838-8D9D-0312711C9E9E}" type="sibTrans" cxnId="{6512FDFC-3B12-4A82-A44D-F4B7B8D4A356}">
      <dgm:prSet/>
      <dgm:spPr/>
      <dgm:t>
        <a:bodyPr/>
        <a:lstStyle/>
        <a:p>
          <a:endParaRPr lang="ru-RU"/>
        </a:p>
      </dgm:t>
    </dgm:pt>
    <dgm:pt modelId="{298E6C26-0993-4DBF-BB3E-DAEE6A008673}" type="pres">
      <dgm:prSet presAssocID="{196962D4-C464-4C80-9396-C152994AE671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CB7ED07-CE62-4C61-80BF-3D7C1FB4E181}" type="pres">
      <dgm:prSet presAssocID="{8221A608-33DF-452D-A158-CC058EC68CC1}" presName="linNode" presStyleCnt="0"/>
      <dgm:spPr/>
      <dgm:t>
        <a:bodyPr/>
        <a:lstStyle/>
        <a:p>
          <a:endParaRPr lang="ru-RU"/>
        </a:p>
      </dgm:t>
    </dgm:pt>
    <dgm:pt modelId="{6BDED411-4E0D-4DD8-96C4-ECB31924B155}" type="pres">
      <dgm:prSet presAssocID="{8221A608-33DF-452D-A158-CC058EC68CC1}" presName="parentShp" presStyleLbl="node1" presStyleIdx="0" presStyleCnt="5" custScaleX="95824" custScaleY="200224" custLinFactNeighborX="-4997" custLinFactNeighborY="-57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278DF6-9F35-4AB8-AA50-0FF722EC12DA}" type="pres">
      <dgm:prSet presAssocID="{8221A608-33DF-452D-A158-CC058EC68CC1}" presName="childShp" presStyleLbl="bgAccFollowNode1" presStyleIdx="0" presStyleCnt="5" custScaleX="104051" custScaleY="2256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ECAF3B-7478-4A3F-A848-FAF46C6B01A6}" type="pres">
      <dgm:prSet presAssocID="{4102BDAC-5BCA-4A3A-92E0-E8F494C62614}" presName="spacing" presStyleCnt="0"/>
      <dgm:spPr/>
      <dgm:t>
        <a:bodyPr/>
        <a:lstStyle/>
        <a:p>
          <a:endParaRPr lang="ru-RU"/>
        </a:p>
      </dgm:t>
    </dgm:pt>
    <dgm:pt modelId="{B9A9366B-F5AE-49EE-BA7D-0162E56B3133}" type="pres">
      <dgm:prSet presAssocID="{34807C33-DCC5-4A93-B4AE-6505DAD7E4ED}" presName="linNode" presStyleCnt="0"/>
      <dgm:spPr/>
      <dgm:t>
        <a:bodyPr/>
        <a:lstStyle/>
        <a:p>
          <a:endParaRPr lang="ru-RU"/>
        </a:p>
      </dgm:t>
    </dgm:pt>
    <dgm:pt modelId="{E9F88926-D7B8-46D6-89C9-0D0007633E39}" type="pres">
      <dgm:prSet presAssocID="{34807C33-DCC5-4A93-B4AE-6505DAD7E4ED}" presName="parentShp" presStyleLbl="node1" presStyleIdx="1" presStyleCnt="5" custScaleY="2689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6693CD-DA80-4D17-8565-F84BE149DEBD}" type="pres">
      <dgm:prSet presAssocID="{34807C33-DCC5-4A93-B4AE-6505DAD7E4ED}" presName="childShp" presStyleLbl="bgAccFollowNode1" presStyleIdx="1" presStyleCnt="5" custScaleX="112729" custScaleY="334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0E2995-BACF-489F-BF9F-909F5DEBB141}" type="pres">
      <dgm:prSet presAssocID="{E27B18DC-50DE-4C24-A773-9DF169E15998}" presName="spacing" presStyleCnt="0"/>
      <dgm:spPr/>
      <dgm:t>
        <a:bodyPr/>
        <a:lstStyle/>
        <a:p>
          <a:endParaRPr lang="ru-RU"/>
        </a:p>
      </dgm:t>
    </dgm:pt>
    <dgm:pt modelId="{1E925B73-3CE9-4345-8660-0C9F33565229}" type="pres">
      <dgm:prSet presAssocID="{F2B46784-B8B6-4D4E-B2F6-7BB9C7821AD7}" presName="linNode" presStyleCnt="0"/>
      <dgm:spPr/>
      <dgm:t>
        <a:bodyPr/>
        <a:lstStyle/>
        <a:p>
          <a:endParaRPr lang="ru-RU"/>
        </a:p>
      </dgm:t>
    </dgm:pt>
    <dgm:pt modelId="{78A4B22A-54BB-4A3F-9C58-FB460C2415E6}" type="pres">
      <dgm:prSet presAssocID="{F2B46784-B8B6-4D4E-B2F6-7BB9C7821AD7}" presName="parentShp" presStyleLbl="node1" presStyleIdx="2" presStyleCnt="5" custScaleX="95585" custScaleY="151444" custLinFactNeighborX="-6367" custLinFactNeighborY="63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7ADEA8-CC49-4CD6-BE0B-B45059535F91}" type="pres">
      <dgm:prSet presAssocID="{F2B46784-B8B6-4D4E-B2F6-7BB9C7821AD7}" presName="childShp" presStyleLbl="bgAccFollowNode1" presStyleIdx="2" presStyleCnt="5" custScaleY="171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45F716-1046-4BFD-8A67-120E0708EB3B}" type="pres">
      <dgm:prSet presAssocID="{CF177174-DF4F-4FE1-940D-E3D7016BDB14}" presName="spacing" presStyleCnt="0"/>
      <dgm:spPr/>
      <dgm:t>
        <a:bodyPr/>
        <a:lstStyle/>
        <a:p>
          <a:endParaRPr lang="ru-RU"/>
        </a:p>
      </dgm:t>
    </dgm:pt>
    <dgm:pt modelId="{6ED7690C-F368-442F-B3E0-91E4EECD0B5A}" type="pres">
      <dgm:prSet presAssocID="{3479F1BF-F3B4-4CFC-9382-8E7732879290}" presName="linNode" presStyleCnt="0"/>
      <dgm:spPr/>
      <dgm:t>
        <a:bodyPr/>
        <a:lstStyle/>
        <a:p>
          <a:endParaRPr lang="ru-RU"/>
        </a:p>
      </dgm:t>
    </dgm:pt>
    <dgm:pt modelId="{511F0B50-73F5-43CC-97B1-0934C1B12D8C}" type="pres">
      <dgm:prSet presAssocID="{3479F1BF-F3B4-4CFC-9382-8E7732879290}" presName="parentShp" presStyleLbl="node1" presStyleIdx="3" presStyleCnt="5" custScaleX="95584" custScaleY="137502" custLinFactNeighborX="-4895" custLinFactNeighborY="-64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E9C6FB-11F4-4BF3-8D19-16CFC2C551FF}" type="pres">
      <dgm:prSet presAssocID="{3479F1BF-F3B4-4CFC-9382-8E7732879290}" presName="childShp" presStyleLbl="bgAccFollowNode1" presStyleIdx="3" presStyleCnt="5" custScaleY="1464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CB737A-6F8B-40EB-9AA2-4F555EC2560A}" type="pres">
      <dgm:prSet presAssocID="{030F8F65-0CDA-4E66-892B-5E2C3325797F}" presName="spacing" presStyleCnt="0"/>
      <dgm:spPr/>
      <dgm:t>
        <a:bodyPr/>
        <a:lstStyle/>
        <a:p>
          <a:endParaRPr lang="ru-RU"/>
        </a:p>
      </dgm:t>
    </dgm:pt>
    <dgm:pt modelId="{5FB4AE80-E3F2-4A78-A56E-2C3E4409DBDD}" type="pres">
      <dgm:prSet presAssocID="{5D6EEB89-A493-4E46-BCAF-85007676CEF2}" presName="linNode" presStyleCnt="0"/>
      <dgm:spPr/>
      <dgm:t>
        <a:bodyPr/>
        <a:lstStyle/>
        <a:p>
          <a:endParaRPr lang="ru-RU"/>
        </a:p>
      </dgm:t>
    </dgm:pt>
    <dgm:pt modelId="{28672BBA-4F95-4A67-9785-D4BE1B7224CC}" type="pres">
      <dgm:prSet presAssocID="{5D6EEB89-A493-4E46-BCAF-85007676CEF2}" presName="parentShp" presStyleLbl="node1" presStyleIdx="4" presStyleCnt="5" custScaleX="95584" custScaleY="132414" custLinFactNeighborX="-3423" custLinFactNeighborY="56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ECC4D3-C5BC-4541-919B-61276C42E252}" type="pres">
      <dgm:prSet presAssocID="{5D6EEB89-A493-4E46-BCAF-85007676CEF2}" presName="childShp" presStyleLbl="bgAccFollowNode1" presStyleIdx="4" presStyleCnt="5" custScaleY="1413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B580E5-4715-467F-9AFE-195842416ACF}" srcId="{8221A608-33DF-452D-A158-CC058EC68CC1}" destId="{939DBB9F-74F3-4EE5-AD86-E1F6907C917C}" srcOrd="0" destOrd="0" parTransId="{D5908CDB-2AF8-4319-95B8-F3E9AA41416F}" sibTransId="{29838DF1-9B62-4216-9BC7-A81D8A49CC89}"/>
    <dgm:cxn modelId="{0000EB9D-A768-43F6-ADF9-A91A0E8C14BB}" type="presOf" srcId="{939DBB9F-74F3-4EE5-AD86-E1F6907C917C}" destId="{07278DF6-9F35-4AB8-AA50-0FF722EC12DA}" srcOrd="0" destOrd="0" presId="urn:microsoft.com/office/officeart/2005/8/layout/vList6"/>
    <dgm:cxn modelId="{DCBC94E9-6C01-452C-A254-FFEF44BF8A28}" srcId="{196962D4-C464-4C80-9396-C152994AE671}" destId="{8221A608-33DF-452D-A158-CC058EC68CC1}" srcOrd="0" destOrd="0" parTransId="{19712B51-3ECE-48BE-B3A3-CAC53A25A220}" sibTransId="{4102BDAC-5BCA-4A3A-92E0-E8F494C62614}"/>
    <dgm:cxn modelId="{6512FDFC-3B12-4A82-A44D-F4B7B8D4A356}" srcId="{5D6EEB89-A493-4E46-BCAF-85007676CEF2}" destId="{3E38E1B7-36DB-453A-92FB-0DA0E07C1AF3}" srcOrd="0" destOrd="0" parTransId="{5E06729C-6E10-46A6-A5F8-DDAAC4372F8B}" sibTransId="{D252B6A7-46B0-4838-8D9D-0312711C9E9E}"/>
    <dgm:cxn modelId="{5A285CD1-C20A-44CE-9A43-3E356FF78464}" type="presOf" srcId="{3479F1BF-F3B4-4CFC-9382-8E7732879290}" destId="{511F0B50-73F5-43CC-97B1-0934C1B12D8C}" srcOrd="0" destOrd="0" presId="urn:microsoft.com/office/officeart/2005/8/layout/vList6"/>
    <dgm:cxn modelId="{B5D0C770-36B5-4F64-BCB6-7553BC499848}" type="presOf" srcId="{3E38E1B7-36DB-453A-92FB-0DA0E07C1AF3}" destId="{11ECC4D3-C5BC-4541-919B-61276C42E252}" srcOrd="0" destOrd="0" presId="urn:microsoft.com/office/officeart/2005/8/layout/vList6"/>
    <dgm:cxn modelId="{C879EF9C-A164-45EC-A2A6-6A58827C8725}" type="presOf" srcId="{F2B46784-B8B6-4D4E-B2F6-7BB9C7821AD7}" destId="{78A4B22A-54BB-4A3F-9C58-FB460C2415E6}" srcOrd="0" destOrd="0" presId="urn:microsoft.com/office/officeart/2005/8/layout/vList6"/>
    <dgm:cxn modelId="{A9245B14-E6BB-415E-A450-58C978883CD1}" type="presOf" srcId="{CD7C41E1-AB0F-4731-83DD-33E4D2467B5E}" destId="{58E9C6FB-11F4-4BF3-8D19-16CFC2C551FF}" srcOrd="0" destOrd="0" presId="urn:microsoft.com/office/officeart/2005/8/layout/vList6"/>
    <dgm:cxn modelId="{61C6C452-5C6D-48E3-942C-B76E27DB7959}" srcId="{196962D4-C464-4C80-9396-C152994AE671}" destId="{3479F1BF-F3B4-4CFC-9382-8E7732879290}" srcOrd="3" destOrd="0" parTransId="{268BC3B8-7E74-468F-BD40-A1D0D3CB7C02}" sibTransId="{030F8F65-0CDA-4E66-892B-5E2C3325797F}"/>
    <dgm:cxn modelId="{AFA6C962-D4E1-4850-87DE-5BF77C5E5D09}" type="presOf" srcId="{E02F211E-C3CB-49CA-B8AB-0AF048938843}" destId="{416693CD-DA80-4D17-8565-F84BE149DEBD}" srcOrd="0" destOrd="0" presId="urn:microsoft.com/office/officeart/2005/8/layout/vList6"/>
    <dgm:cxn modelId="{ACF8328C-93F5-47FB-A504-CB8E739553AD}" type="presOf" srcId="{196962D4-C464-4C80-9396-C152994AE671}" destId="{298E6C26-0993-4DBF-BB3E-DAEE6A008673}" srcOrd="0" destOrd="0" presId="urn:microsoft.com/office/officeart/2005/8/layout/vList6"/>
    <dgm:cxn modelId="{0D0EAACC-A9BE-4A10-A0CC-BF5A5664877A}" srcId="{196962D4-C464-4C80-9396-C152994AE671}" destId="{F2B46784-B8B6-4D4E-B2F6-7BB9C7821AD7}" srcOrd="2" destOrd="0" parTransId="{A79691C9-0753-434B-AF9B-7E9C04B88479}" sibTransId="{CF177174-DF4F-4FE1-940D-E3D7016BDB14}"/>
    <dgm:cxn modelId="{D57C51B3-D1D5-431F-A4EE-14C9C7964FA0}" srcId="{196962D4-C464-4C80-9396-C152994AE671}" destId="{5D6EEB89-A493-4E46-BCAF-85007676CEF2}" srcOrd="4" destOrd="0" parTransId="{F873C84E-1EE7-41FD-AB5E-4B0B1181F6AF}" sibTransId="{B1F093BD-3499-4328-B922-73F222C46800}"/>
    <dgm:cxn modelId="{E12A721E-B327-480E-879C-58C28B1CD367}" srcId="{34807C33-DCC5-4A93-B4AE-6505DAD7E4ED}" destId="{E02F211E-C3CB-49CA-B8AB-0AF048938843}" srcOrd="0" destOrd="0" parTransId="{22F053F3-A86D-45F9-963F-E5CC883C8824}" sibTransId="{6E8AEB46-0E1D-4511-A72E-C3A060158039}"/>
    <dgm:cxn modelId="{BC8E546B-623C-4FDE-B9C4-D6EEEC52255F}" srcId="{F2B46784-B8B6-4D4E-B2F6-7BB9C7821AD7}" destId="{83325241-4206-4B7B-A435-80620BB6A3B1}" srcOrd="0" destOrd="0" parTransId="{B48D95DD-72E5-46E9-B7B7-F649193D9D56}" sibTransId="{779F850D-6618-4EA1-A771-C1E7CAD61013}"/>
    <dgm:cxn modelId="{B7A96CA1-7199-4B9C-AF77-29CDF074ACE5}" type="presOf" srcId="{34807C33-DCC5-4A93-B4AE-6505DAD7E4ED}" destId="{E9F88926-D7B8-46D6-89C9-0D0007633E39}" srcOrd="0" destOrd="0" presId="urn:microsoft.com/office/officeart/2005/8/layout/vList6"/>
    <dgm:cxn modelId="{28AC5248-D953-4434-8D2B-C4D51E5C12F3}" type="presOf" srcId="{5D6EEB89-A493-4E46-BCAF-85007676CEF2}" destId="{28672BBA-4F95-4A67-9785-D4BE1B7224CC}" srcOrd="0" destOrd="0" presId="urn:microsoft.com/office/officeart/2005/8/layout/vList6"/>
    <dgm:cxn modelId="{1E766734-1A6D-4AF5-B882-76509444AB8E}" srcId="{196962D4-C464-4C80-9396-C152994AE671}" destId="{34807C33-DCC5-4A93-B4AE-6505DAD7E4ED}" srcOrd="1" destOrd="0" parTransId="{D14C906D-66E7-4ECC-8BEF-A247AEC27720}" sibTransId="{E27B18DC-50DE-4C24-A773-9DF169E15998}"/>
    <dgm:cxn modelId="{DCB74D79-A894-4434-AA4F-0FE24F7A1621}" type="presOf" srcId="{83325241-4206-4B7B-A435-80620BB6A3B1}" destId="{D27ADEA8-CC49-4CD6-BE0B-B45059535F91}" srcOrd="0" destOrd="0" presId="urn:microsoft.com/office/officeart/2005/8/layout/vList6"/>
    <dgm:cxn modelId="{39BE9A98-26DC-46BE-AF9A-1777CD5B809F}" type="presOf" srcId="{8221A608-33DF-452D-A158-CC058EC68CC1}" destId="{6BDED411-4E0D-4DD8-96C4-ECB31924B155}" srcOrd="0" destOrd="0" presId="urn:microsoft.com/office/officeart/2005/8/layout/vList6"/>
    <dgm:cxn modelId="{1147791A-ADF4-44A1-9B09-6266E3622512}" srcId="{3479F1BF-F3B4-4CFC-9382-8E7732879290}" destId="{CD7C41E1-AB0F-4731-83DD-33E4D2467B5E}" srcOrd="0" destOrd="0" parTransId="{AFC9E22E-5FFE-4E7D-BECB-3DB55EF2E1C8}" sibTransId="{486D3C58-CB55-4C51-BAB7-ADBF93ABBFEF}"/>
    <dgm:cxn modelId="{88CF3CA4-4C35-47C0-AEFD-C542334F3B48}" type="presParOf" srcId="{298E6C26-0993-4DBF-BB3E-DAEE6A008673}" destId="{9CB7ED07-CE62-4C61-80BF-3D7C1FB4E181}" srcOrd="0" destOrd="0" presId="urn:microsoft.com/office/officeart/2005/8/layout/vList6"/>
    <dgm:cxn modelId="{DD06DD74-E473-46AF-85E3-8D4802221B25}" type="presParOf" srcId="{9CB7ED07-CE62-4C61-80BF-3D7C1FB4E181}" destId="{6BDED411-4E0D-4DD8-96C4-ECB31924B155}" srcOrd="0" destOrd="0" presId="urn:microsoft.com/office/officeart/2005/8/layout/vList6"/>
    <dgm:cxn modelId="{8EF03273-29A9-432C-A534-8F928DEC3928}" type="presParOf" srcId="{9CB7ED07-CE62-4C61-80BF-3D7C1FB4E181}" destId="{07278DF6-9F35-4AB8-AA50-0FF722EC12DA}" srcOrd="1" destOrd="0" presId="urn:microsoft.com/office/officeart/2005/8/layout/vList6"/>
    <dgm:cxn modelId="{FEBBD7EB-2402-4F2A-920C-607408E85D4C}" type="presParOf" srcId="{298E6C26-0993-4DBF-BB3E-DAEE6A008673}" destId="{91ECAF3B-7478-4A3F-A848-FAF46C6B01A6}" srcOrd="1" destOrd="0" presId="urn:microsoft.com/office/officeart/2005/8/layout/vList6"/>
    <dgm:cxn modelId="{0BD72D4A-907D-4516-A143-DE7D6DA55467}" type="presParOf" srcId="{298E6C26-0993-4DBF-BB3E-DAEE6A008673}" destId="{B9A9366B-F5AE-49EE-BA7D-0162E56B3133}" srcOrd="2" destOrd="0" presId="urn:microsoft.com/office/officeart/2005/8/layout/vList6"/>
    <dgm:cxn modelId="{E8A7ED4E-B55F-49DE-B065-9E1B3E908069}" type="presParOf" srcId="{B9A9366B-F5AE-49EE-BA7D-0162E56B3133}" destId="{E9F88926-D7B8-46D6-89C9-0D0007633E39}" srcOrd="0" destOrd="0" presId="urn:microsoft.com/office/officeart/2005/8/layout/vList6"/>
    <dgm:cxn modelId="{8F5F970D-A7E4-45DF-9F5B-F3C81AF05DF0}" type="presParOf" srcId="{B9A9366B-F5AE-49EE-BA7D-0162E56B3133}" destId="{416693CD-DA80-4D17-8565-F84BE149DEBD}" srcOrd="1" destOrd="0" presId="urn:microsoft.com/office/officeart/2005/8/layout/vList6"/>
    <dgm:cxn modelId="{65CFB53C-F610-4092-9194-A6E76E282911}" type="presParOf" srcId="{298E6C26-0993-4DBF-BB3E-DAEE6A008673}" destId="{3D0E2995-BACF-489F-BF9F-909F5DEBB141}" srcOrd="3" destOrd="0" presId="urn:microsoft.com/office/officeart/2005/8/layout/vList6"/>
    <dgm:cxn modelId="{1CD3A344-F3BC-4CE0-98E3-0966ECEFFF07}" type="presParOf" srcId="{298E6C26-0993-4DBF-BB3E-DAEE6A008673}" destId="{1E925B73-3CE9-4345-8660-0C9F33565229}" srcOrd="4" destOrd="0" presId="urn:microsoft.com/office/officeart/2005/8/layout/vList6"/>
    <dgm:cxn modelId="{7FED906C-D3A0-4D1F-90F0-65E1E043C145}" type="presParOf" srcId="{1E925B73-3CE9-4345-8660-0C9F33565229}" destId="{78A4B22A-54BB-4A3F-9C58-FB460C2415E6}" srcOrd="0" destOrd="0" presId="urn:microsoft.com/office/officeart/2005/8/layout/vList6"/>
    <dgm:cxn modelId="{30C1DAB1-73CE-48C9-AA3F-46EFA5FF0305}" type="presParOf" srcId="{1E925B73-3CE9-4345-8660-0C9F33565229}" destId="{D27ADEA8-CC49-4CD6-BE0B-B45059535F91}" srcOrd="1" destOrd="0" presId="urn:microsoft.com/office/officeart/2005/8/layout/vList6"/>
    <dgm:cxn modelId="{4F70ABE2-2A7C-4400-BF30-06FA613990BB}" type="presParOf" srcId="{298E6C26-0993-4DBF-BB3E-DAEE6A008673}" destId="{6445F716-1046-4BFD-8A67-120E0708EB3B}" srcOrd="5" destOrd="0" presId="urn:microsoft.com/office/officeart/2005/8/layout/vList6"/>
    <dgm:cxn modelId="{476BE959-06AD-4EB6-9D40-C7C20E368D59}" type="presParOf" srcId="{298E6C26-0993-4DBF-BB3E-DAEE6A008673}" destId="{6ED7690C-F368-442F-B3E0-91E4EECD0B5A}" srcOrd="6" destOrd="0" presId="urn:microsoft.com/office/officeart/2005/8/layout/vList6"/>
    <dgm:cxn modelId="{D5A046FA-3858-4B7F-B78A-A70473322B7B}" type="presParOf" srcId="{6ED7690C-F368-442F-B3E0-91E4EECD0B5A}" destId="{511F0B50-73F5-43CC-97B1-0934C1B12D8C}" srcOrd="0" destOrd="0" presId="urn:microsoft.com/office/officeart/2005/8/layout/vList6"/>
    <dgm:cxn modelId="{828BCA96-0661-4F7E-A99E-9FC6D7AEA56E}" type="presParOf" srcId="{6ED7690C-F368-442F-B3E0-91E4EECD0B5A}" destId="{58E9C6FB-11F4-4BF3-8D19-16CFC2C551FF}" srcOrd="1" destOrd="0" presId="urn:microsoft.com/office/officeart/2005/8/layout/vList6"/>
    <dgm:cxn modelId="{305518E0-AB7B-4694-A2BD-71AE3DE32652}" type="presParOf" srcId="{298E6C26-0993-4DBF-BB3E-DAEE6A008673}" destId="{C9CB737A-6F8B-40EB-9AA2-4F555EC2560A}" srcOrd="7" destOrd="0" presId="urn:microsoft.com/office/officeart/2005/8/layout/vList6"/>
    <dgm:cxn modelId="{C1A01DA7-C8E0-4B19-8170-3F9873E4CBF7}" type="presParOf" srcId="{298E6C26-0993-4DBF-BB3E-DAEE6A008673}" destId="{5FB4AE80-E3F2-4A78-A56E-2C3E4409DBDD}" srcOrd="8" destOrd="0" presId="urn:microsoft.com/office/officeart/2005/8/layout/vList6"/>
    <dgm:cxn modelId="{08599C7E-5CD4-4B76-AF1E-74266BE504FA}" type="presParOf" srcId="{5FB4AE80-E3F2-4A78-A56E-2C3E4409DBDD}" destId="{28672BBA-4F95-4A67-9785-D4BE1B7224CC}" srcOrd="0" destOrd="0" presId="urn:microsoft.com/office/officeart/2005/8/layout/vList6"/>
    <dgm:cxn modelId="{EE579634-1F62-4D34-B60F-FF58D7AFCA54}" type="presParOf" srcId="{5FB4AE80-E3F2-4A78-A56E-2C3E4409DBDD}" destId="{11ECC4D3-C5BC-4541-919B-61276C42E25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F5D5FC2-F124-4C47-B8F3-0C97A85F41E1}" type="doc">
      <dgm:prSet loTypeId="urn:microsoft.com/office/officeart/2005/8/layout/vList2" loCatId="list" qsTypeId="urn:microsoft.com/office/officeart/2005/8/quickstyle/simple1" qsCatId="simple" csTypeId="urn:microsoft.com/office/officeart/2005/8/colors/accent2_4" csCatId="accent2"/>
      <dgm:spPr/>
      <dgm:t>
        <a:bodyPr/>
        <a:lstStyle/>
        <a:p>
          <a:endParaRPr lang="ru-RU"/>
        </a:p>
      </dgm:t>
    </dgm:pt>
    <dgm:pt modelId="{9A8F6549-0528-41D6-80B4-67FB8297E2CB}">
      <dgm:prSet custT="1"/>
      <dgm:spPr/>
      <dgm:t>
        <a:bodyPr/>
        <a:lstStyle/>
        <a:p>
          <a:pPr rtl="0"/>
          <a:r>
            <a:rPr lang="ru-RU" sz="2000" b="1" dirty="0" smtClean="0"/>
            <a:t>При увеличении доходов бюджета ТФОМС МО, предназначенных на финансирование Программы ОМС. </a:t>
          </a:r>
          <a:endParaRPr lang="ru-RU" sz="2000" dirty="0"/>
        </a:p>
      </dgm:t>
    </dgm:pt>
    <dgm:pt modelId="{D95BC888-966C-4D1B-96BD-E66754B1E07F}" type="parTrans" cxnId="{6C136D9F-0455-41B3-BE4C-0B6B74701BEB}">
      <dgm:prSet/>
      <dgm:spPr/>
      <dgm:t>
        <a:bodyPr/>
        <a:lstStyle/>
        <a:p>
          <a:endParaRPr lang="ru-RU"/>
        </a:p>
      </dgm:t>
    </dgm:pt>
    <dgm:pt modelId="{35928E1B-0F3C-4BFA-92F1-48D98BDDB123}" type="sibTrans" cxnId="{6C136D9F-0455-41B3-BE4C-0B6B74701BEB}">
      <dgm:prSet/>
      <dgm:spPr/>
      <dgm:t>
        <a:bodyPr/>
        <a:lstStyle/>
        <a:p>
          <a:endParaRPr lang="ru-RU"/>
        </a:p>
      </dgm:t>
    </dgm:pt>
    <dgm:pt modelId="{CCEAF6C5-A4BA-4E88-8C66-B16F7FC820F0}" type="pres">
      <dgm:prSet presAssocID="{DF5D5FC2-F124-4C47-B8F3-0C97A85F41E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5F56A9-9C3F-4C1E-9E7E-7D5E869C8C7B}" type="pres">
      <dgm:prSet presAssocID="{9A8F6549-0528-41D6-80B4-67FB8297E2C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758535-B7F5-4121-979C-F2A07497C1E0}" type="presOf" srcId="{DF5D5FC2-F124-4C47-B8F3-0C97A85F41E1}" destId="{CCEAF6C5-A4BA-4E88-8C66-B16F7FC820F0}" srcOrd="0" destOrd="0" presId="urn:microsoft.com/office/officeart/2005/8/layout/vList2"/>
    <dgm:cxn modelId="{44356F71-3FEE-4DBF-84E0-181AA3C90498}" type="presOf" srcId="{9A8F6549-0528-41D6-80B4-67FB8297E2CB}" destId="{175F56A9-9C3F-4C1E-9E7E-7D5E869C8C7B}" srcOrd="0" destOrd="0" presId="urn:microsoft.com/office/officeart/2005/8/layout/vList2"/>
    <dgm:cxn modelId="{6C136D9F-0455-41B3-BE4C-0B6B74701BEB}" srcId="{DF5D5FC2-F124-4C47-B8F3-0C97A85F41E1}" destId="{9A8F6549-0528-41D6-80B4-67FB8297E2CB}" srcOrd="0" destOrd="0" parTransId="{D95BC888-966C-4D1B-96BD-E66754B1E07F}" sibTransId="{35928E1B-0F3C-4BFA-92F1-48D98BDDB123}"/>
    <dgm:cxn modelId="{04366EAC-4AF4-4037-8969-DDBBC8CA6E90}" type="presParOf" srcId="{CCEAF6C5-A4BA-4E88-8C66-B16F7FC820F0}" destId="{175F56A9-9C3F-4C1E-9E7E-7D5E869C8C7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20112B4-E229-41BE-9CB7-FE680C91C04D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FD05951-9620-4F18-BF24-ADB266C27EFD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rtl="0"/>
          <a:r>
            <a:rPr lang="ru-RU" b="1" dirty="0" smtClean="0"/>
            <a:t>При изменении нормативных и правовых актов Российской Федерации и нормативных и правовых актов Московской области, регламентирующих штатную численность, оплату труда работников медицинских организаций, приобретение расходных материалов, медикаментов и перевязочных средств, предметов медицинского назначения и медицинского инструментария, организацию питания. </a:t>
          </a:r>
          <a:endParaRPr lang="ru-RU" dirty="0"/>
        </a:p>
      </dgm:t>
    </dgm:pt>
    <dgm:pt modelId="{CE67F835-1944-417E-A443-4F282EEFC1F3}" type="parTrans" cxnId="{3EC06DBC-F72B-4AA1-B005-EDB76D65C364}">
      <dgm:prSet/>
      <dgm:spPr/>
      <dgm:t>
        <a:bodyPr/>
        <a:lstStyle/>
        <a:p>
          <a:endParaRPr lang="ru-RU"/>
        </a:p>
      </dgm:t>
    </dgm:pt>
    <dgm:pt modelId="{47653872-23E6-4F0F-8482-4D48CA4E4098}" type="sibTrans" cxnId="{3EC06DBC-F72B-4AA1-B005-EDB76D65C364}">
      <dgm:prSet/>
      <dgm:spPr/>
      <dgm:t>
        <a:bodyPr/>
        <a:lstStyle/>
        <a:p>
          <a:endParaRPr lang="ru-RU"/>
        </a:p>
      </dgm:t>
    </dgm:pt>
    <dgm:pt modelId="{CC43E873-5D8D-4BC1-9F06-1C482F6C64F9}" type="pres">
      <dgm:prSet presAssocID="{120112B4-E229-41BE-9CB7-FE680C91C04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E05F1D-0827-41B6-9715-EA338DD26FAE}" type="pres">
      <dgm:prSet presAssocID="{7FD05951-9620-4F18-BF24-ADB266C27EF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A659C7-F842-4C30-BC2A-47C1CB7BDD44}" type="presOf" srcId="{7FD05951-9620-4F18-BF24-ADB266C27EFD}" destId="{04E05F1D-0827-41B6-9715-EA338DD26FAE}" srcOrd="0" destOrd="0" presId="urn:microsoft.com/office/officeart/2005/8/layout/vList2"/>
    <dgm:cxn modelId="{F97FEFB1-8343-458B-8179-40EEBB259973}" type="presOf" srcId="{120112B4-E229-41BE-9CB7-FE680C91C04D}" destId="{CC43E873-5D8D-4BC1-9F06-1C482F6C64F9}" srcOrd="0" destOrd="0" presId="urn:microsoft.com/office/officeart/2005/8/layout/vList2"/>
    <dgm:cxn modelId="{3EC06DBC-F72B-4AA1-B005-EDB76D65C364}" srcId="{120112B4-E229-41BE-9CB7-FE680C91C04D}" destId="{7FD05951-9620-4F18-BF24-ADB266C27EFD}" srcOrd="0" destOrd="0" parTransId="{CE67F835-1944-417E-A443-4F282EEFC1F3}" sibTransId="{47653872-23E6-4F0F-8482-4D48CA4E4098}"/>
    <dgm:cxn modelId="{957ACA84-1547-456C-AACA-0183863A4DD8}" type="presParOf" srcId="{CC43E873-5D8D-4BC1-9F06-1C482F6C64F9}" destId="{04E05F1D-0827-41B6-9715-EA338DD26FA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2D69383-6F30-4D3D-A7B1-5A92B736751A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EE7DEC3-9A66-4F5C-BB05-47775BF92FC4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pPr rtl="0"/>
          <a:r>
            <a:rPr lang="ru-RU" b="1" i="1" dirty="0" smtClean="0"/>
            <a:t>Расходование средств ОМС на цели, не предусмотренные ГТС, подлежат возврату в бюджет ТФОМС МО в десятидневный срок со дня предъявления ТФОМС МО соответствующего требования, согласно Акта проверки.</a:t>
          </a:r>
          <a:endParaRPr lang="ru-RU" dirty="0"/>
        </a:p>
      </dgm:t>
    </dgm:pt>
    <dgm:pt modelId="{F8847420-F0D3-4306-B3B3-87E315BB3BE2}" type="parTrans" cxnId="{7C103FB0-AA22-4CC9-8683-BD1B0F486796}">
      <dgm:prSet/>
      <dgm:spPr/>
      <dgm:t>
        <a:bodyPr/>
        <a:lstStyle/>
        <a:p>
          <a:endParaRPr lang="ru-RU"/>
        </a:p>
      </dgm:t>
    </dgm:pt>
    <dgm:pt modelId="{F1F605BA-04D7-497C-A2A1-3D88FFBA4CFE}" type="sibTrans" cxnId="{7C103FB0-AA22-4CC9-8683-BD1B0F486796}">
      <dgm:prSet/>
      <dgm:spPr/>
      <dgm:t>
        <a:bodyPr/>
        <a:lstStyle/>
        <a:p>
          <a:endParaRPr lang="ru-RU"/>
        </a:p>
      </dgm:t>
    </dgm:pt>
    <dgm:pt modelId="{23EEB018-84BB-4639-B930-71A705F1DD1D}" type="pres">
      <dgm:prSet presAssocID="{62D69383-6F30-4D3D-A7B1-5A92B736751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432DA4-960F-4856-B6FA-6936BC86FD2C}" type="pres">
      <dgm:prSet presAssocID="{BEE7DEC3-9A66-4F5C-BB05-47775BF92FC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7924FF-6E57-494D-82B3-90B26484E4F8}" type="presOf" srcId="{62D69383-6F30-4D3D-A7B1-5A92B736751A}" destId="{23EEB018-84BB-4639-B930-71A705F1DD1D}" srcOrd="0" destOrd="0" presId="urn:microsoft.com/office/officeart/2005/8/layout/vList2"/>
    <dgm:cxn modelId="{7C103FB0-AA22-4CC9-8683-BD1B0F486796}" srcId="{62D69383-6F30-4D3D-A7B1-5A92B736751A}" destId="{BEE7DEC3-9A66-4F5C-BB05-47775BF92FC4}" srcOrd="0" destOrd="0" parTransId="{F8847420-F0D3-4306-B3B3-87E315BB3BE2}" sibTransId="{F1F605BA-04D7-497C-A2A1-3D88FFBA4CFE}"/>
    <dgm:cxn modelId="{9BBE1710-8C97-410E-A6AE-BB02AE885F47}" type="presOf" srcId="{BEE7DEC3-9A66-4F5C-BB05-47775BF92FC4}" destId="{08432DA4-960F-4856-B6FA-6936BC86FD2C}" srcOrd="0" destOrd="0" presId="urn:microsoft.com/office/officeart/2005/8/layout/vList2"/>
    <dgm:cxn modelId="{CF6FDC8B-D305-43AB-BD80-A544001DCEB5}" type="presParOf" srcId="{23EEB018-84BB-4639-B930-71A705F1DD1D}" destId="{08432DA4-960F-4856-B6FA-6936BC86FD2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E23B121-C097-4000-A818-31F1D882133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1109D47-167D-43FB-B22F-CFA22D429456}">
      <dgm:prSet/>
      <dgm:spPr>
        <a:solidFill>
          <a:schemeClr val="accent3">
            <a:lumMod val="50000"/>
          </a:schemeClr>
        </a:solidFill>
        <a:scene3d>
          <a:camera prst="orthographicFront"/>
          <a:lightRig rig="threePt" dir="t"/>
        </a:scene3d>
        <a:sp3d>
          <a:bevelT w="114300" prst="hardEdge"/>
        </a:sp3d>
      </dgm:spPr>
      <dgm:t>
        <a:bodyPr/>
        <a:lstStyle/>
        <a:p>
          <a:pPr rtl="0"/>
          <a:r>
            <a:rPr lang="ru-RU" sz="2800" b="1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Приказ ТФОМС МО </a:t>
          </a:r>
          <a:br>
            <a:rPr lang="ru-RU" sz="2800" b="1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800" b="1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от 31.12.2013 №268  </a:t>
          </a:r>
        </a:p>
        <a:p>
          <a:pPr rtl="0"/>
          <a:r>
            <a:rPr lang="ru-RU" sz="28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Об утверждении Положения о порядке оплаты медицинской помощи, оказываемой по Московской областной </a:t>
          </a:r>
          <a:r>
            <a:rPr lang="ru-RU" dirty="0" smtClean="0">
              <a:solidFill>
                <a:schemeClr val="bg1"/>
              </a:solidFill>
            </a:rPr>
            <a:t>программе</a:t>
          </a:r>
          <a:r>
            <a:rPr lang="ru-RU" sz="28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ОМС</a:t>
          </a:r>
          <a:endParaRPr lang="ru-RU" sz="2800" b="1" i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1D6FAA-D2C0-42EA-A436-2EB95F7164B0}" type="parTrans" cxnId="{D387C29E-0D68-4544-B06D-D94AF53181AF}">
      <dgm:prSet/>
      <dgm:spPr/>
      <dgm:t>
        <a:bodyPr/>
        <a:lstStyle/>
        <a:p>
          <a:endParaRPr lang="ru-RU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730069-F8B3-4B11-9717-DB0DB2C6B2F2}" type="sibTrans" cxnId="{D387C29E-0D68-4544-B06D-D94AF53181AF}">
      <dgm:prSet/>
      <dgm:spPr/>
      <dgm:t>
        <a:bodyPr/>
        <a:lstStyle/>
        <a:p>
          <a:endParaRPr lang="ru-RU" sz="2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9FE97A-1ECD-41A5-8C78-F0A84DD1F959}" type="pres">
      <dgm:prSet presAssocID="{3E23B121-C097-4000-A818-31F1D88213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EC8C29-2FD6-46B4-96C6-E3A5050B5866}" type="pres">
      <dgm:prSet presAssocID="{51109D47-167D-43FB-B22F-CFA22D429456}" presName="parentText" presStyleLbl="node1" presStyleIdx="0" presStyleCnt="1" custLinFactNeighborX="151" custLinFactNeighborY="242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510D9A-1BF2-40B7-948F-FCD502C01591}" type="presOf" srcId="{51109D47-167D-43FB-B22F-CFA22D429456}" destId="{00EC8C29-2FD6-46B4-96C6-E3A5050B5866}" srcOrd="0" destOrd="0" presId="urn:microsoft.com/office/officeart/2005/8/layout/vList2"/>
    <dgm:cxn modelId="{D387C29E-0D68-4544-B06D-D94AF53181AF}" srcId="{3E23B121-C097-4000-A818-31F1D882133B}" destId="{51109D47-167D-43FB-B22F-CFA22D429456}" srcOrd="0" destOrd="0" parTransId="{9F1D6FAA-D2C0-42EA-A436-2EB95F7164B0}" sibTransId="{00730069-F8B3-4B11-9717-DB0DB2C6B2F2}"/>
    <dgm:cxn modelId="{14BD2424-8A1A-4DCB-A13D-22A7C89C835F}" type="presOf" srcId="{3E23B121-C097-4000-A818-31F1D882133B}" destId="{4F9FE97A-1ECD-41A5-8C78-F0A84DD1F959}" srcOrd="0" destOrd="0" presId="urn:microsoft.com/office/officeart/2005/8/layout/vList2"/>
    <dgm:cxn modelId="{C9D7FED0-ECE4-4622-A854-FB3C5787C905}" type="presParOf" srcId="{4F9FE97A-1ECD-41A5-8C78-F0A84DD1F959}" destId="{00EC8C29-2FD6-46B4-96C6-E3A5050B586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ACBA06C-F6DF-4247-A41C-41E16980EDC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5F59F9C-93CE-4D28-8F1D-1CD2353532A6}">
      <dgm:prSet/>
      <dgm:spPr>
        <a:solidFill>
          <a:schemeClr val="accent2">
            <a:lumMod val="50000"/>
          </a:schemeClr>
        </a:solidFill>
        <a:scene3d>
          <a:camera prst="orthographicFront"/>
          <a:lightRig rig="threePt" dir="t"/>
        </a:scene3d>
        <a:sp3d>
          <a:bevelT w="114300" prst="hardEdge"/>
        </a:sp3d>
      </dgm:spPr>
      <dgm:t>
        <a:bodyPr/>
        <a:lstStyle/>
        <a:p>
          <a:pPr algn="r" rtl="0"/>
          <a:r>
            <a:rPr lang="ru-RU" sz="2600" b="1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Положение о порядке оплаты медицинской помощи определяет порядок финансового взаимодействия между территориальным фондом ОМС, страховыми медицинскими </a:t>
          </a:r>
          <a:r>
            <a:rPr lang="ru-RU" b="1" dirty="0" smtClean="0">
              <a:solidFill>
                <a:schemeClr val="bg1"/>
              </a:solidFill>
            </a:rPr>
            <a:t>организациями</a:t>
          </a:r>
          <a:r>
            <a:rPr lang="ru-RU" sz="2600" b="1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и медицинскими организациями по организации оплаты медицинской помощи, оказанной по Программе ОМС </a:t>
          </a:r>
          <a:endParaRPr lang="ru-RU" sz="2600" b="1" i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B2A381-27B0-420E-8CCC-6B9DE2BF1C60}" type="parTrans" cxnId="{CBE603E9-F1E1-4BED-8782-4C551E158C44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686D09-D107-4B23-B179-F3BD5F985B85}" type="sibTrans" cxnId="{CBE603E9-F1E1-4BED-8782-4C551E158C44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D52752-4295-45C6-9B0A-70E8B154D2CB}" type="pres">
      <dgm:prSet presAssocID="{FACBA06C-F6DF-4247-A41C-41E16980EDC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81BC31-AC73-40BB-9C82-84089ED67CC7}" type="pres">
      <dgm:prSet presAssocID="{15F59F9C-93CE-4D28-8F1D-1CD2353532A6}" presName="parentText" presStyleLbl="node1" presStyleIdx="0" presStyleCnt="1" custLinFactNeighborX="935" custLinFactNeighborY="17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AF4962-8194-4E39-BA4E-6F38FE51A039}" type="presOf" srcId="{15F59F9C-93CE-4D28-8F1D-1CD2353532A6}" destId="{1B81BC31-AC73-40BB-9C82-84089ED67CC7}" srcOrd="0" destOrd="0" presId="urn:microsoft.com/office/officeart/2005/8/layout/vList2"/>
    <dgm:cxn modelId="{CBE603E9-F1E1-4BED-8782-4C551E158C44}" srcId="{FACBA06C-F6DF-4247-A41C-41E16980EDCE}" destId="{15F59F9C-93CE-4D28-8F1D-1CD2353532A6}" srcOrd="0" destOrd="0" parTransId="{95B2A381-27B0-420E-8CCC-6B9DE2BF1C60}" sibTransId="{C8686D09-D107-4B23-B179-F3BD5F985B85}"/>
    <dgm:cxn modelId="{1EE2ADA1-C07B-44D0-92B1-4273A1EAEAE9}" type="presOf" srcId="{FACBA06C-F6DF-4247-A41C-41E16980EDCE}" destId="{45D52752-4295-45C6-9B0A-70E8B154D2CB}" srcOrd="0" destOrd="0" presId="urn:microsoft.com/office/officeart/2005/8/layout/vList2"/>
    <dgm:cxn modelId="{96A9BED9-3FA9-4C53-9BAA-F99839725D1E}" type="presParOf" srcId="{45D52752-4295-45C6-9B0A-70E8B154D2CB}" destId="{1B81BC31-AC73-40BB-9C82-84089ED67CC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3B5435B-6F29-42A2-9146-6F781B0B19A3}" type="doc">
      <dgm:prSet loTypeId="urn:microsoft.com/office/officeart/2005/8/layout/default#1" loCatId="list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B81E14A1-E447-4D2A-9CE9-B18D59F09721}">
      <dgm:prSet/>
      <dgm:spPr/>
      <dgm:t>
        <a:bodyPr/>
        <a:lstStyle/>
        <a:p>
          <a:pPr rtl="0"/>
          <a:r>
            <a:rPr lang="ru-RU" b="1" i="1" dirty="0" smtClean="0"/>
            <a:t>В Порядке оплаты  регламентированы механизмы корректировки квартальных объемов, распределенных в пределах установленного годового плана.</a:t>
          </a:r>
          <a:endParaRPr lang="ru-RU" dirty="0"/>
        </a:p>
      </dgm:t>
    </dgm:pt>
    <dgm:pt modelId="{D4E46FC5-B13D-4C7C-940B-7A5583D01C62}" type="parTrans" cxnId="{DCF81897-4B97-4459-8064-EEE14BA98840}">
      <dgm:prSet/>
      <dgm:spPr/>
      <dgm:t>
        <a:bodyPr/>
        <a:lstStyle/>
        <a:p>
          <a:endParaRPr lang="ru-RU"/>
        </a:p>
      </dgm:t>
    </dgm:pt>
    <dgm:pt modelId="{8F20E767-78EF-4010-95C6-47E9FF8574BF}" type="sibTrans" cxnId="{DCF81897-4B97-4459-8064-EEE14BA98840}">
      <dgm:prSet/>
      <dgm:spPr/>
      <dgm:t>
        <a:bodyPr/>
        <a:lstStyle/>
        <a:p>
          <a:endParaRPr lang="ru-RU"/>
        </a:p>
      </dgm:t>
    </dgm:pt>
    <dgm:pt modelId="{BBAB4213-10D7-4BB8-A487-6FEF2649A239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rtl="0"/>
          <a:r>
            <a:rPr lang="ru-RU" b="1" dirty="0" smtClean="0"/>
            <a:t>Вопрос выделения дополнительных объемов медицинской помощи относится к компетенции Комиссии по разработке Московской областной программы ОМС.</a:t>
          </a:r>
          <a:endParaRPr lang="ru-RU" b="1" i="1" dirty="0" smtClean="0"/>
        </a:p>
        <a:p>
          <a:pPr rtl="0"/>
          <a:endParaRPr lang="ru-RU" dirty="0"/>
        </a:p>
      </dgm:t>
    </dgm:pt>
    <dgm:pt modelId="{C5DCC421-6AAA-40E9-B753-388F83F6A43E}" type="parTrans" cxnId="{74442A59-5340-4310-80E6-00005BA90925}">
      <dgm:prSet/>
      <dgm:spPr/>
      <dgm:t>
        <a:bodyPr/>
        <a:lstStyle/>
        <a:p>
          <a:endParaRPr lang="ru-RU"/>
        </a:p>
      </dgm:t>
    </dgm:pt>
    <dgm:pt modelId="{690FED09-43C2-446E-89C6-D874D56BC770}" type="sibTrans" cxnId="{74442A59-5340-4310-80E6-00005BA90925}">
      <dgm:prSet/>
      <dgm:spPr/>
      <dgm:t>
        <a:bodyPr/>
        <a:lstStyle/>
        <a:p>
          <a:endParaRPr lang="ru-RU"/>
        </a:p>
      </dgm:t>
    </dgm:pt>
    <dgm:pt modelId="{45332901-116F-42C8-850C-565F6197E187}" type="pres">
      <dgm:prSet presAssocID="{E3B5435B-6F29-42A2-9146-6F781B0B19A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6EC29D-B3C0-49CF-8864-845499187A70}" type="pres">
      <dgm:prSet presAssocID="{B81E14A1-E447-4D2A-9CE9-B18D59F09721}" presName="node" presStyleLbl="node1" presStyleIdx="0" presStyleCnt="2" custScaleY="168415" custLinFactNeighborX="6898" custLinFactNeighborY="-379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5E49F4-5CBF-4190-9B2C-4AD7C592BBDA}" type="pres">
      <dgm:prSet presAssocID="{8F20E767-78EF-4010-95C6-47E9FF8574BF}" presName="sibTrans" presStyleCnt="0"/>
      <dgm:spPr/>
    </dgm:pt>
    <dgm:pt modelId="{D648DE99-A50F-4EF7-BD49-B3A0EC75A77F}" type="pres">
      <dgm:prSet presAssocID="{BBAB4213-10D7-4BB8-A487-6FEF2649A239}" presName="node" presStyleLbl="node1" presStyleIdx="1" presStyleCnt="2" custScaleY="143035" custLinFactNeighborX="-660" custLinFactNeighborY="326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CF81897-4B97-4459-8064-EEE14BA98840}" srcId="{E3B5435B-6F29-42A2-9146-6F781B0B19A3}" destId="{B81E14A1-E447-4D2A-9CE9-B18D59F09721}" srcOrd="0" destOrd="0" parTransId="{D4E46FC5-B13D-4C7C-940B-7A5583D01C62}" sibTransId="{8F20E767-78EF-4010-95C6-47E9FF8574BF}"/>
    <dgm:cxn modelId="{74442A59-5340-4310-80E6-00005BA90925}" srcId="{E3B5435B-6F29-42A2-9146-6F781B0B19A3}" destId="{BBAB4213-10D7-4BB8-A487-6FEF2649A239}" srcOrd="1" destOrd="0" parTransId="{C5DCC421-6AAA-40E9-B753-388F83F6A43E}" sibTransId="{690FED09-43C2-446E-89C6-D874D56BC770}"/>
    <dgm:cxn modelId="{DAD1EE94-978C-4475-B36E-34EC2073B6DB}" type="presOf" srcId="{B81E14A1-E447-4D2A-9CE9-B18D59F09721}" destId="{596EC29D-B3C0-49CF-8864-845499187A70}" srcOrd="0" destOrd="0" presId="urn:microsoft.com/office/officeart/2005/8/layout/default#1"/>
    <dgm:cxn modelId="{47B02157-6D77-4770-8730-34DCF2FF071E}" type="presOf" srcId="{E3B5435B-6F29-42A2-9146-6F781B0B19A3}" destId="{45332901-116F-42C8-850C-565F6197E187}" srcOrd="0" destOrd="0" presId="urn:microsoft.com/office/officeart/2005/8/layout/default#1"/>
    <dgm:cxn modelId="{941E2FE7-AE28-46FA-92D4-5B144D83932D}" type="presOf" srcId="{BBAB4213-10D7-4BB8-A487-6FEF2649A239}" destId="{D648DE99-A50F-4EF7-BD49-B3A0EC75A77F}" srcOrd="0" destOrd="0" presId="urn:microsoft.com/office/officeart/2005/8/layout/default#1"/>
    <dgm:cxn modelId="{19EB24AE-C9BC-423A-9930-0A2BE5D3F45D}" type="presParOf" srcId="{45332901-116F-42C8-850C-565F6197E187}" destId="{596EC29D-B3C0-49CF-8864-845499187A70}" srcOrd="0" destOrd="0" presId="urn:microsoft.com/office/officeart/2005/8/layout/default#1"/>
    <dgm:cxn modelId="{9E611904-66D1-4470-BA21-2A2EA9CB41F2}" type="presParOf" srcId="{45332901-116F-42C8-850C-565F6197E187}" destId="{455E49F4-5CBF-4190-9B2C-4AD7C592BBDA}" srcOrd="1" destOrd="0" presId="urn:microsoft.com/office/officeart/2005/8/layout/default#1"/>
    <dgm:cxn modelId="{9F9AEED1-57CA-4340-8EED-210E8F95714C}" type="presParOf" srcId="{45332901-116F-42C8-850C-565F6197E187}" destId="{D648DE99-A50F-4EF7-BD49-B3A0EC75A77F}" srcOrd="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7ACD13-A2D9-4C8D-985E-9E2B9E7BE9E7}">
      <dsp:nvSpPr>
        <dsp:cNvPr id="0" name=""/>
        <dsp:cNvSpPr/>
      </dsp:nvSpPr>
      <dsp:spPr>
        <a:xfrm>
          <a:off x="48844" y="372587"/>
          <a:ext cx="4037075" cy="1686505"/>
        </a:xfrm>
        <a:prstGeom prst="chevron">
          <a:avLst/>
        </a:prstGeom>
        <a:solidFill>
          <a:schemeClr val="accent2">
            <a:lumMod val="60000"/>
            <a:lumOff val="40000"/>
          </a:schemeClr>
        </a:solidFill>
        <a:ln w="1905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Постановление Правительства РФ от 18.10.2013       №932</a:t>
          </a:r>
          <a:endParaRPr lang="ru-RU" sz="2400" b="0" i="0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sp:txBody>
      <dsp:txXfrm>
        <a:off x="48844" y="372587"/>
        <a:ext cx="4037075" cy="1686505"/>
      </dsp:txXfrm>
    </dsp:sp>
    <dsp:sp modelId="{18FAB2F8-FDB5-460D-9036-A86C43EAC69E}">
      <dsp:nvSpPr>
        <dsp:cNvPr id="0" name=""/>
        <dsp:cNvSpPr/>
      </dsp:nvSpPr>
      <dsp:spPr>
        <a:xfrm>
          <a:off x="3758847" y="356810"/>
          <a:ext cx="4391752" cy="1612822"/>
        </a:xfrm>
        <a:prstGeom prst="chevron">
          <a:avLst/>
        </a:prstGeom>
        <a:solidFill>
          <a:schemeClr val="accent3">
            <a:lumMod val="60000"/>
            <a:lumOff val="40000"/>
            <a:alpha val="90000"/>
          </a:schemeClr>
        </a:solidFill>
        <a:ln w="19050" cap="flat" cmpd="sng" algn="ctr">
          <a:solidFill>
            <a:srgbClr val="0070C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solidFill>
              <a:srgbClr val="002060"/>
            </a:solidFill>
            <a:latin typeface="Arial Narrow" panose="020B0606020202030204" pitchFamily="34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О Программе государственных гарантий  бесплатного  оказания гражданам медицинской помощи на 2014 год и на плановый период  2015 и 2016 годов</a:t>
          </a:r>
          <a:br>
            <a:rPr lang="ru-RU" sz="1800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</a:br>
          <a:endParaRPr lang="ru-RU" sz="1800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sp:txBody>
      <dsp:txXfrm>
        <a:off x="3758847" y="356810"/>
        <a:ext cx="4391752" cy="1612822"/>
      </dsp:txXfrm>
    </dsp:sp>
    <dsp:sp modelId="{D7E980A6-14DC-4BFD-A6A0-9403FDDBD344}">
      <dsp:nvSpPr>
        <dsp:cNvPr id="0" name=""/>
        <dsp:cNvSpPr/>
      </dsp:nvSpPr>
      <dsp:spPr>
        <a:xfrm>
          <a:off x="2800" y="2344699"/>
          <a:ext cx="4100242" cy="16139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Постановление Правительства Московской области от 25.10.2013              № 876/46</a:t>
          </a:r>
          <a:endParaRPr lang="ru-RU" sz="2400" b="0" i="0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anose="020B0606020202030204" pitchFamily="34" charset="0"/>
          </a:endParaRPr>
        </a:p>
      </dsp:txBody>
      <dsp:txXfrm>
        <a:off x="2800" y="2344699"/>
        <a:ext cx="4100242" cy="1613965"/>
      </dsp:txXfrm>
    </dsp:sp>
    <dsp:sp modelId="{EC39FF96-8FAF-46FB-BBFC-880C2BB98220}">
      <dsp:nvSpPr>
        <dsp:cNvPr id="0" name=""/>
        <dsp:cNvSpPr/>
      </dsp:nvSpPr>
      <dsp:spPr>
        <a:xfrm>
          <a:off x="3822013" y="2331441"/>
          <a:ext cx="4203730" cy="1640482"/>
        </a:xfrm>
        <a:prstGeom prst="chevron">
          <a:avLst/>
        </a:prstGeom>
        <a:solidFill>
          <a:schemeClr val="accent1">
            <a:lumMod val="60000"/>
            <a:lumOff val="40000"/>
            <a:alpha val="90000"/>
          </a:schemeClr>
        </a:solidFill>
        <a:ln w="19050" cap="flat" cmpd="sng" algn="ctr">
          <a:solidFill>
            <a:schemeClr val="tx1">
              <a:lumMod val="5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solidFill>
              <a:srgbClr val="002060"/>
            </a:solidFill>
            <a:latin typeface="Arial Narrow" panose="020B0606020202030204" pitchFamily="34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О Московской областной программе государственных гарантий  бесплатного  оказания гражданам медицинской помощи на 2014 год и на плановый период  2015 и 2016 годов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solidFill>
              <a:srgbClr val="002060"/>
            </a:solidFill>
            <a:latin typeface="Arial Narrow" panose="020B0606020202030204" pitchFamily="34" charset="0"/>
          </a:endParaRPr>
        </a:p>
      </dsp:txBody>
      <dsp:txXfrm>
        <a:off x="3822013" y="2331441"/>
        <a:ext cx="4203730" cy="1640482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2A3F9D-5BDB-410F-A40C-D22158AC219F}">
      <dsp:nvSpPr>
        <dsp:cNvPr id="0" name=""/>
        <dsp:cNvSpPr/>
      </dsp:nvSpPr>
      <dsp:spPr>
        <a:xfrm>
          <a:off x="0" y="49555"/>
          <a:ext cx="8712968" cy="43173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Прозрачность системы, когда деньги идут за пациентом.</a:t>
          </a:r>
          <a:endParaRPr lang="ru-RU" sz="1800" kern="1200" dirty="0"/>
        </a:p>
      </dsp:txBody>
      <dsp:txXfrm>
        <a:off x="0" y="49555"/>
        <a:ext cx="8712968" cy="431730"/>
      </dsp:txXfrm>
    </dsp:sp>
    <dsp:sp modelId="{B4040208-295B-401E-9569-2852460837D4}">
      <dsp:nvSpPr>
        <dsp:cNvPr id="0" name=""/>
        <dsp:cNvSpPr/>
      </dsp:nvSpPr>
      <dsp:spPr>
        <a:xfrm>
          <a:off x="0" y="533126"/>
          <a:ext cx="8712968" cy="431730"/>
        </a:xfrm>
        <a:prstGeom prst="roundRect">
          <a:avLst/>
        </a:prstGeom>
        <a:solidFill>
          <a:schemeClr val="accent5">
            <a:hueOff val="-3039673"/>
            <a:satOff val="3213"/>
            <a:lumOff val="-58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Формирование тарифов на основе стандартов и порядков медицинской помощи</a:t>
          </a:r>
          <a:endParaRPr lang="ru-RU" sz="1800" b="1" kern="1200" dirty="0"/>
        </a:p>
      </dsp:txBody>
      <dsp:txXfrm>
        <a:off x="0" y="533126"/>
        <a:ext cx="8712968" cy="431730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0F6226-C85B-4B85-A91D-A771F1CCE5E9}">
      <dsp:nvSpPr>
        <dsp:cNvPr id="0" name=""/>
        <dsp:cNvSpPr/>
      </dsp:nvSpPr>
      <dsp:spPr>
        <a:xfrm>
          <a:off x="0" y="133453"/>
          <a:ext cx="8569325" cy="934830"/>
        </a:xfrm>
        <a:prstGeom prst="roundRect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ТФОМС МО  планирует  реализовать на первоначальном этапе Временный порядок финансирования, при котором  при формировании счетов за оказанною медицинскую  помощь , применяется компенсационный механизм доведения до финансового плана.  </a:t>
          </a:r>
          <a:endParaRPr lang="ru-RU" sz="1700" kern="1200" dirty="0"/>
        </a:p>
      </dsp:txBody>
      <dsp:txXfrm>
        <a:off x="0" y="133453"/>
        <a:ext cx="8569325" cy="934830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911567E-F135-4120-B965-FD3D227CDCB4}">
      <dsp:nvSpPr>
        <dsp:cNvPr id="0" name=""/>
        <dsp:cNvSpPr/>
      </dsp:nvSpPr>
      <dsp:spPr>
        <a:xfrm>
          <a:off x="0" y="0"/>
          <a:ext cx="3737043" cy="4453674"/>
        </a:xfrm>
        <a:prstGeom prst="triangle">
          <a:avLst/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h="1143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951AF8-D1B4-4022-9B7D-6EFBE563C6CF}">
      <dsp:nvSpPr>
        <dsp:cNvPr id="0" name=""/>
        <dsp:cNvSpPr/>
      </dsp:nvSpPr>
      <dsp:spPr>
        <a:xfrm>
          <a:off x="1635715" y="499291"/>
          <a:ext cx="6517684" cy="610255"/>
        </a:xfrm>
        <a:prstGeom prst="roundRect">
          <a:avLst/>
        </a:prstGeom>
        <a:solidFill>
          <a:schemeClr val="accent2">
            <a:lumMod val="40000"/>
            <a:lumOff val="60000"/>
            <a:alpha val="67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Оценка фактической стоимости единицы объема медицинской помощи (койко-день, посещение, </a:t>
          </a:r>
          <a:r>
            <a:rPr lang="ru-RU" sz="1600" b="1" kern="1200" dirty="0" err="1" smtClean="0"/>
            <a:t>пациенто-день</a:t>
          </a:r>
          <a:r>
            <a:rPr lang="ru-RU" sz="1600" b="1" kern="1200" dirty="0" smtClean="0"/>
            <a:t>) в руб.</a:t>
          </a:r>
          <a:endParaRPr lang="ru-RU" sz="1600" b="1" kern="1200" dirty="0"/>
        </a:p>
      </dsp:txBody>
      <dsp:txXfrm>
        <a:off x="1635715" y="499291"/>
        <a:ext cx="6517684" cy="610255"/>
      </dsp:txXfrm>
    </dsp:sp>
    <dsp:sp modelId="{DB863D4B-CC9D-4E75-8D30-440D4F1A5527}">
      <dsp:nvSpPr>
        <dsp:cNvPr id="0" name=""/>
        <dsp:cNvSpPr/>
      </dsp:nvSpPr>
      <dsp:spPr>
        <a:xfrm>
          <a:off x="1655031" y="1130538"/>
          <a:ext cx="6498368" cy="643591"/>
        </a:xfrm>
        <a:prstGeom prst="roundRect">
          <a:avLst/>
        </a:prstGeom>
        <a:solidFill>
          <a:schemeClr val="accent1">
            <a:lumMod val="40000"/>
            <a:lumOff val="60000"/>
            <a:alpha val="86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Выполнение  плановых объемных показателей (в %)</a:t>
          </a:r>
          <a:endParaRPr lang="ru-RU" sz="1600" b="1" kern="1200" dirty="0"/>
        </a:p>
      </dsp:txBody>
      <dsp:txXfrm>
        <a:off x="1655031" y="1130538"/>
        <a:ext cx="6498368" cy="643591"/>
      </dsp:txXfrm>
    </dsp:sp>
    <dsp:sp modelId="{47FF9177-5682-43B3-B0F6-E8FB0DAB4ED1}">
      <dsp:nvSpPr>
        <dsp:cNvPr id="0" name=""/>
        <dsp:cNvSpPr/>
      </dsp:nvSpPr>
      <dsp:spPr>
        <a:xfrm>
          <a:off x="1657807" y="1804848"/>
          <a:ext cx="6495592" cy="933441"/>
        </a:xfrm>
        <a:prstGeom prst="round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Уровень средней заработной платы в целом по медицинской организации, по категориям персонала. Соотношение заработной платы АУП к средней заработной плате основного персонала медицинской организации (в </a:t>
          </a:r>
          <a:r>
            <a:rPr lang="ru-RU" sz="1600" b="1" kern="1200" dirty="0" err="1" smtClean="0"/>
            <a:t>руб</a:t>
          </a:r>
          <a:r>
            <a:rPr lang="ru-RU" sz="1600" b="1" kern="1200" dirty="0" smtClean="0"/>
            <a:t>, и в %)</a:t>
          </a:r>
          <a:endParaRPr lang="ru-RU" sz="1600" b="1" kern="1200" dirty="0"/>
        </a:p>
      </dsp:txBody>
      <dsp:txXfrm>
        <a:off x="1657807" y="1804848"/>
        <a:ext cx="6495592" cy="933441"/>
      </dsp:txXfrm>
    </dsp:sp>
    <dsp:sp modelId="{D2920F0E-9967-4B86-92EE-122F3DE3A0CC}">
      <dsp:nvSpPr>
        <dsp:cNvPr id="0" name=""/>
        <dsp:cNvSpPr/>
      </dsp:nvSpPr>
      <dsp:spPr>
        <a:xfrm>
          <a:off x="1671193" y="2885742"/>
          <a:ext cx="6477153" cy="507618"/>
        </a:xfrm>
        <a:prstGeom prst="roundRect">
          <a:avLst/>
        </a:prstGeom>
        <a:solidFill>
          <a:schemeClr val="bg2">
            <a:lumMod val="60000"/>
            <a:lumOff val="40000"/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Сумма финансовых и штрафных санкций, примененных страховым организациями  к медицинским организациям (в % . В руб.)</a:t>
          </a:r>
          <a:endParaRPr lang="ru-RU" sz="1600" b="1" kern="1200" dirty="0"/>
        </a:p>
      </dsp:txBody>
      <dsp:txXfrm>
        <a:off x="1671193" y="2885742"/>
        <a:ext cx="6477153" cy="507618"/>
      </dsp:txXfrm>
    </dsp:sp>
    <dsp:sp modelId="{D636E61B-941A-4AE1-A4AA-92FFF64E8EE8}">
      <dsp:nvSpPr>
        <dsp:cNvPr id="0" name=""/>
        <dsp:cNvSpPr/>
      </dsp:nvSpPr>
      <dsp:spPr>
        <a:xfrm>
          <a:off x="1651775" y="3531082"/>
          <a:ext cx="6457661" cy="502799"/>
        </a:xfrm>
        <a:prstGeom prst="roundRect">
          <a:avLst/>
        </a:prstGeom>
        <a:solidFill>
          <a:schemeClr val="bg1">
            <a:lumMod val="85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Сумма нецелевого использования средств, возвращенных в систему ОМС</a:t>
          </a:r>
          <a:endParaRPr lang="ru-RU" sz="1400" kern="1200" dirty="0"/>
        </a:p>
      </dsp:txBody>
      <dsp:txXfrm>
        <a:off x="1651775" y="3531082"/>
        <a:ext cx="6457661" cy="50279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B7410D-8E9E-4690-AED4-C4FE6047EBEC}">
      <dsp:nvSpPr>
        <dsp:cNvPr id="0" name=""/>
        <dsp:cNvSpPr/>
      </dsp:nvSpPr>
      <dsp:spPr>
        <a:xfrm>
          <a:off x="364401" y="0"/>
          <a:ext cx="7916518" cy="1079065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>
              <a:effectLst/>
              <a:latin typeface="Arial" pitchFamily="34" charset="0"/>
              <a:cs typeface="Arial" pitchFamily="34" charset="0"/>
            </a:rPr>
            <a:t>В соответствии со статьей 30  (часть 2) Федерального закона от 29.11.2010 №326-ФЗ «Об обязательном медицинской страховании в Российской Федерации»</a:t>
          </a:r>
          <a:endParaRPr lang="ru-RU" sz="2000" b="1" i="0" kern="1200" baseline="0" dirty="0">
            <a:effectLst/>
            <a:latin typeface="Arial" pitchFamily="34" charset="0"/>
            <a:cs typeface="Arial" pitchFamily="34" charset="0"/>
          </a:endParaRPr>
        </a:p>
      </dsp:txBody>
      <dsp:txXfrm>
        <a:off x="364401" y="0"/>
        <a:ext cx="7916518" cy="107906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278DF6-9F35-4AB8-AA50-0FF722EC12DA}">
      <dsp:nvSpPr>
        <dsp:cNvPr id="0" name=""/>
        <dsp:cNvSpPr/>
      </dsp:nvSpPr>
      <dsp:spPr>
        <a:xfrm>
          <a:off x="3165737" y="2466"/>
          <a:ext cx="5154471" cy="115727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 более </a:t>
          </a:r>
          <a:r>
            <a:rPr lang="ru-RU" sz="1800" b="1" kern="1200" dirty="0" smtClean="0"/>
            <a:t>3110</a:t>
          </a:r>
          <a:r>
            <a:rPr lang="ru-RU" sz="1600" kern="1200" dirty="0" smtClean="0"/>
            <a:t> тарифов законченного случая на основе стандарта  оказания медицинской помощи </a:t>
          </a:r>
          <a:r>
            <a:rPr lang="ru-RU" sz="1600" b="1" kern="1200" dirty="0" smtClean="0"/>
            <a:t>(334) </a:t>
          </a:r>
          <a:r>
            <a:rPr lang="ru-RU" sz="1600" kern="1200" dirty="0" smtClean="0"/>
            <a:t> или схемы ведения пациента  </a:t>
          </a:r>
          <a:r>
            <a:rPr lang="ru-RU" sz="1600" b="1" kern="1200" dirty="0" smtClean="0"/>
            <a:t>(2778)</a:t>
          </a:r>
          <a:endParaRPr lang="ru-RU" sz="1600" b="1" kern="1200" dirty="0"/>
        </a:p>
      </dsp:txBody>
      <dsp:txXfrm>
        <a:off x="3165737" y="2466"/>
        <a:ext cx="5154471" cy="1157271"/>
      </dsp:txXfrm>
    </dsp:sp>
    <dsp:sp modelId="{6BDED411-4E0D-4DD8-96C4-ECB31924B155}">
      <dsp:nvSpPr>
        <dsp:cNvPr id="0" name=""/>
        <dsp:cNvSpPr/>
      </dsp:nvSpPr>
      <dsp:spPr>
        <a:xfrm>
          <a:off x="0" y="38136"/>
          <a:ext cx="3164615" cy="102666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В условиях круглосуточного стационара</a:t>
          </a:r>
          <a:endParaRPr lang="ru-RU" sz="2000" b="1" kern="1200" dirty="0"/>
        </a:p>
      </dsp:txBody>
      <dsp:txXfrm>
        <a:off x="0" y="38136"/>
        <a:ext cx="3164615" cy="1026667"/>
      </dsp:txXfrm>
    </dsp:sp>
    <dsp:sp modelId="{416693CD-DA80-4D17-8565-F84BE149DEBD}">
      <dsp:nvSpPr>
        <dsp:cNvPr id="0" name=""/>
        <dsp:cNvSpPr/>
      </dsp:nvSpPr>
      <dsp:spPr>
        <a:xfrm>
          <a:off x="3092741" y="1211014"/>
          <a:ext cx="5227094" cy="1717630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 тарифы на профильные посещения с профилактической целью включая все виды диспансеризации (</a:t>
          </a:r>
          <a:r>
            <a:rPr lang="ru-RU" sz="1800" b="1" kern="1200" dirty="0" smtClean="0"/>
            <a:t>143)</a:t>
          </a:r>
          <a:r>
            <a:rPr lang="ru-RU" sz="1600" kern="1200" dirty="0" smtClean="0"/>
            <a:t>, на обращение по поводу заболевания </a:t>
          </a:r>
          <a:r>
            <a:rPr lang="ru-RU" sz="1600" b="1" kern="1200" dirty="0" smtClean="0"/>
            <a:t>(52)</a:t>
          </a:r>
          <a:r>
            <a:rPr lang="ru-RU" sz="1600" kern="1200" dirty="0" smtClean="0"/>
            <a:t>, комплексные услуги </a:t>
          </a:r>
          <a:r>
            <a:rPr lang="ru-RU" sz="1600" b="1" kern="1200" dirty="0" smtClean="0"/>
            <a:t>(220), </a:t>
          </a:r>
          <a:r>
            <a:rPr lang="ru-RU" sz="1600" kern="1200" dirty="0" err="1" smtClean="0"/>
            <a:t>подушевое</a:t>
          </a:r>
          <a:r>
            <a:rPr lang="ru-RU" sz="1600" kern="1200" dirty="0" smtClean="0"/>
            <a:t> финансирование по прикрепленному населению</a:t>
          </a:r>
          <a:endParaRPr lang="ru-RU" sz="1600" kern="1200" dirty="0"/>
        </a:p>
      </dsp:txBody>
      <dsp:txXfrm>
        <a:off x="3092741" y="1211014"/>
        <a:ext cx="5227094" cy="1717630"/>
      </dsp:txXfrm>
    </dsp:sp>
    <dsp:sp modelId="{E9F88926-D7B8-46D6-89C9-0D0007633E39}">
      <dsp:nvSpPr>
        <dsp:cNvPr id="0" name=""/>
        <dsp:cNvSpPr/>
      </dsp:nvSpPr>
      <dsp:spPr>
        <a:xfrm>
          <a:off x="1496" y="1380173"/>
          <a:ext cx="3091244" cy="137931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В амбулаторных условиях</a:t>
          </a:r>
          <a:endParaRPr lang="ru-RU" sz="2000" b="1" kern="1200" dirty="0"/>
        </a:p>
      </dsp:txBody>
      <dsp:txXfrm>
        <a:off x="1496" y="1380173"/>
        <a:ext cx="3091244" cy="1379312"/>
      </dsp:txXfrm>
    </dsp:sp>
    <dsp:sp modelId="{D27ADEA8-CC49-4CD6-BE0B-B45059535F91}">
      <dsp:nvSpPr>
        <dsp:cNvPr id="0" name=""/>
        <dsp:cNvSpPr/>
      </dsp:nvSpPr>
      <dsp:spPr>
        <a:xfrm>
          <a:off x="3255939" y="2979920"/>
          <a:ext cx="4987923" cy="880792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 законченный случай лечения в дневном стационаре, комплексные услуги </a:t>
          </a:r>
          <a:r>
            <a:rPr lang="ru-RU" sz="1600" b="1" kern="1200" dirty="0" smtClean="0"/>
            <a:t>(74)</a:t>
          </a:r>
          <a:endParaRPr lang="ru-RU" sz="1600" b="1" kern="1200" dirty="0"/>
        </a:p>
      </dsp:txBody>
      <dsp:txXfrm>
        <a:off x="3255939" y="2979920"/>
        <a:ext cx="4987923" cy="880792"/>
      </dsp:txXfrm>
    </dsp:sp>
    <dsp:sp modelId="{78A4B22A-54BB-4A3F-9C58-FB460C2415E6}">
      <dsp:nvSpPr>
        <dsp:cNvPr id="0" name=""/>
        <dsp:cNvSpPr/>
      </dsp:nvSpPr>
      <dsp:spPr>
        <a:xfrm>
          <a:off x="0" y="3064349"/>
          <a:ext cx="3178471" cy="77654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В дневном стационаре</a:t>
          </a:r>
          <a:endParaRPr lang="ru-RU" sz="2000" b="1" kern="1200" dirty="0"/>
        </a:p>
      </dsp:txBody>
      <dsp:txXfrm>
        <a:off x="0" y="3064349"/>
        <a:ext cx="3178471" cy="776543"/>
      </dsp:txXfrm>
    </dsp:sp>
    <dsp:sp modelId="{58E9C6FB-11F4-4BF3-8D19-16CFC2C551FF}">
      <dsp:nvSpPr>
        <dsp:cNvPr id="0" name=""/>
        <dsp:cNvSpPr/>
      </dsp:nvSpPr>
      <dsp:spPr>
        <a:xfrm>
          <a:off x="3255923" y="3911988"/>
          <a:ext cx="4987923" cy="750807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оплата  за  посещения </a:t>
          </a:r>
          <a:r>
            <a:rPr lang="ru-RU" sz="1600" b="1" kern="1200" dirty="0" smtClean="0"/>
            <a:t>(2)</a:t>
          </a:r>
          <a:endParaRPr lang="ru-RU" sz="1600" b="1" kern="1200" dirty="0"/>
        </a:p>
      </dsp:txBody>
      <dsp:txXfrm>
        <a:off x="3255923" y="3911988"/>
        <a:ext cx="4987923" cy="750807"/>
      </dsp:txXfrm>
    </dsp:sp>
    <dsp:sp modelId="{511F0B50-73F5-43CC-97B1-0934C1B12D8C}">
      <dsp:nvSpPr>
        <dsp:cNvPr id="0" name=""/>
        <dsp:cNvSpPr/>
      </dsp:nvSpPr>
      <dsp:spPr>
        <a:xfrm>
          <a:off x="0" y="3901920"/>
          <a:ext cx="3178437" cy="70505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Неотложная  помощь</a:t>
          </a:r>
          <a:endParaRPr lang="ru-RU" sz="2000" b="1" kern="1200" dirty="0"/>
        </a:p>
      </dsp:txBody>
      <dsp:txXfrm>
        <a:off x="0" y="3901920"/>
        <a:ext cx="3178437" cy="705054"/>
      </dsp:txXfrm>
    </dsp:sp>
    <dsp:sp modelId="{11ECC4D3-C5BC-4541-919B-61276C42E252}">
      <dsp:nvSpPr>
        <dsp:cNvPr id="0" name=""/>
        <dsp:cNvSpPr/>
      </dsp:nvSpPr>
      <dsp:spPr>
        <a:xfrm>
          <a:off x="3255923" y="4714072"/>
          <a:ext cx="4987923" cy="724554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err="1" smtClean="0"/>
            <a:t>Подушевое</a:t>
          </a:r>
          <a:r>
            <a:rPr lang="ru-RU" sz="1600" kern="1200" dirty="0" smtClean="0"/>
            <a:t> финансирование и оплата  за отдельные вызовы </a:t>
          </a:r>
          <a:r>
            <a:rPr lang="ru-RU" sz="1600" b="1" kern="1200" dirty="0" smtClean="0"/>
            <a:t>(9)</a:t>
          </a:r>
          <a:endParaRPr lang="ru-RU" sz="1600" b="1" kern="1200" dirty="0"/>
        </a:p>
      </dsp:txBody>
      <dsp:txXfrm>
        <a:off x="3255923" y="4714072"/>
        <a:ext cx="4987923" cy="724554"/>
      </dsp:txXfrm>
    </dsp:sp>
    <dsp:sp modelId="{28672BBA-4F95-4A67-9785-D4BE1B7224CC}">
      <dsp:nvSpPr>
        <dsp:cNvPr id="0" name=""/>
        <dsp:cNvSpPr/>
      </dsp:nvSpPr>
      <dsp:spPr>
        <a:xfrm>
          <a:off x="0" y="4762127"/>
          <a:ext cx="3178437" cy="67896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Скорая  медицинская помощь</a:t>
          </a:r>
          <a:endParaRPr lang="ru-RU" sz="2000" b="1" kern="1200" dirty="0"/>
        </a:p>
      </dsp:txBody>
      <dsp:txXfrm>
        <a:off x="0" y="4762127"/>
        <a:ext cx="3178437" cy="67896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5F56A9-9C3F-4C1E-9E7E-7D5E869C8C7B}">
      <dsp:nvSpPr>
        <dsp:cNvPr id="0" name=""/>
        <dsp:cNvSpPr/>
      </dsp:nvSpPr>
      <dsp:spPr>
        <a:xfrm>
          <a:off x="0" y="110"/>
          <a:ext cx="8264525" cy="707804"/>
        </a:xfrm>
        <a:prstGeom prst="roundRect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При увеличении доходов бюджета ТФОМС МО, предназначенных на финансирование Программы ОМС. </a:t>
          </a:r>
          <a:endParaRPr lang="ru-RU" sz="2000" kern="1200" dirty="0"/>
        </a:p>
      </dsp:txBody>
      <dsp:txXfrm>
        <a:off x="0" y="110"/>
        <a:ext cx="8264525" cy="70780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E05F1D-0827-41B6-9715-EA338DD26FAE}">
      <dsp:nvSpPr>
        <dsp:cNvPr id="0" name=""/>
        <dsp:cNvSpPr/>
      </dsp:nvSpPr>
      <dsp:spPr>
        <a:xfrm>
          <a:off x="0" y="42076"/>
          <a:ext cx="8443912" cy="2162160"/>
        </a:xfrm>
        <a:prstGeom prst="roundRect">
          <a:avLst/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При изменении нормативных и правовых актов Российской Федерации и нормативных и правовых актов Московской области, регламентирующих штатную численность, оплату труда работников медицинских организаций, приобретение расходных материалов, медикаментов и перевязочных средств, предметов медицинского назначения и медицинского инструментария, организацию питания. </a:t>
          </a:r>
          <a:endParaRPr lang="ru-RU" sz="2100" kern="1200" dirty="0"/>
        </a:p>
      </dsp:txBody>
      <dsp:txXfrm>
        <a:off x="0" y="42076"/>
        <a:ext cx="8443912" cy="216216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8432DA4-960F-4856-B6FA-6936BC86FD2C}">
      <dsp:nvSpPr>
        <dsp:cNvPr id="0" name=""/>
        <dsp:cNvSpPr/>
      </dsp:nvSpPr>
      <dsp:spPr>
        <a:xfrm>
          <a:off x="0" y="95857"/>
          <a:ext cx="6648450" cy="1284659"/>
        </a:xfrm>
        <a:prstGeom prst="roundRect">
          <a:avLst/>
        </a:prstGeom>
        <a:solidFill>
          <a:schemeClr val="accent6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/>
            <a:t>Расходование средств ОМС на цели, не предусмотренные ГТС, подлежат возврату в бюджет ТФОМС МО в десятидневный срок со дня предъявления ТФОМС МО соответствующего требования, согласно Акта проверки.</a:t>
          </a:r>
          <a:endParaRPr lang="ru-RU" sz="1800" kern="1200" dirty="0"/>
        </a:p>
      </dsp:txBody>
      <dsp:txXfrm>
        <a:off x="0" y="95857"/>
        <a:ext cx="6648450" cy="128465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EC8C29-2FD6-46B4-96C6-E3A5050B5866}">
      <dsp:nvSpPr>
        <dsp:cNvPr id="0" name=""/>
        <dsp:cNvSpPr/>
      </dsp:nvSpPr>
      <dsp:spPr>
        <a:xfrm>
          <a:off x="0" y="84155"/>
          <a:ext cx="7992889" cy="2489760"/>
        </a:xfrm>
        <a:prstGeom prst="roundRect">
          <a:avLst/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hardEdg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Приказ ТФОМС МО </a:t>
          </a:r>
          <a:br>
            <a:rPr lang="ru-RU" sz="2800" b="1" i="1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800" b="1" i="1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от 31.12.2013 №268  </a:t>
          </a:r>
        </a:p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Об утверждении Положения о порядке оплаты медицинской помощи, оказываемой по Московской областной </a:t>
          </a:r>
          <a:r>
            <a:rPr lang="ru-RU" sz="2800" kern="1200" dirty="0" smtClean="0">
              <a:solidFill>
                <a:schemeClr val="bg1"/>
              </a:solidFill>
            </a:rPr>
            <a:t>программе</a:t>
          </a:r>
          <a:r>
            <a:rPr lang="ru-RU" sz="28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ОМС</a:t>
          </a:r>
          <a:endParaRPr lang="ru-RU" sz="2800" b="1" i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84155"/>
        <a:ext cx="7992889" cy="248976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81BC31-AC73-40BB-9C82-84089ED67CC7}">
      <dsp:nvSpPr>
        <dsp:cNvPr id="0" name=""/>
        <dsp:cNvSpPr/>
      </dsp:nvSpPr>
      <dsp:spPr>
        <a:xfrm>
          <a:off x="0" y="120078"/>
          <a:ext cx="7705364" cy="2695680"/>
        </a:xfrm>
        <a:prstGeom prst="roundRect">
          <a:avLst/>
        </a:prstGeom>
        <a:solidFill>
          <a:schemeClr val="accent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hardEdg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Положение о порядке оплаты медицинской помощи определяет порядок финансового взаимодействия между территориальным фондом ОМС, страховыми медицинскими </a:t>
          </a:r>
          <a:r>
            <a:rPr lang="ru-RU" sz="2400" b="1" kern="1200" dirty="0" smtClean="0">
              <a:solidFill>
                <a:schemeClr val="bg1"/>
              </a:solidFill>
            </a:rPr>
            <a:t>организациями</a:t>
          </a:r>
          <a:r>
            <a:rPr lang="ru-RU" sz="2400" b="1" i="1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и медицинскими организациями по организации оплаты медицинской помощи, оказанной по Программе ОМС </a:t>
          </a:r>
          <a:endParaRPr lang="ru-RU" sz="2400" b="1" i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20078"/>
        <a:ext cx="7705364" cy="269568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6EC29D-B3C0-49CF-8864-845499187A70}">
      <dsp:nvSpPr>
        <dsp:cNvPr id="0" name=""/>
        <dsp:cNvSpPr/>
      </dsp:nvSpPr>
      <dsp:spPr>
        <a:xfrm>
          <a:off x="284820" y="0"/>
          <a:ext cx="4113738" cy="415689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i="1" kern="1200" dirty="0" smtClean="0"/>
            <a:t>В Порядке оплаты  регламентированы механизмы корректировки квартальных объемов, распределенных в пределах установленного годового плана.</a:t>
          </a:r>
          <a:endParaRPr lang="ru-RU" sz="2600" kern="1200" dirty="0"/>
        </a:p>
      </dsp:txBody>
      <dsp:txXfrm>
        <a:off x="284820" y="0"/>
        <a:ext cx="4113738" cy="4156891"/>
      </dsp:txXfrm>
    </dsp:sp>
    <dsp:sp modelId="{D648DE99-A50F-4EF7-BD49-B3A0EC75A77F}">
      <dsp:nvSpPr>
        <dsp:cNvPr id="0" name=""/>
        <dsp:cNvSpPr/>
      </dsp:nvSpPr>
      <dsp:spPr>
        <a:xfrm>
          <a:off x="4499016" y="1510108"/>
          <a:ext cx="4113738" cy="3530451"/>
        </a:xfrm>
        <a:prstGeom prst="rect">
          <a:avLst/>
        </a:prstGeom>
        <a:solidFill>
          <a:schemeClr val="accent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Вопрос выделения дополнительных объемов медицинской помощи относится к компетенции Комиссии по разработке Московской областной программы ОМС.</a:t>
          </a:r>
          <a:endParaRPr lang="ru-RU" sz="2600" b="1" i="1" kern="1200" dirty="0" smtClean="0"/>
        </a:p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4499016" y="1510108"/>
        <a:ext cx="4113738" cy="3530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5ABA26A-70FE-4626-BE96-F56523E4449D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B654D5F-692C-4ABC-8ADC-19E8C2E51F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9" tIns="45719" rIns="91439" bIns="4571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39" tIns="45719" rIns="91439" bIns="4571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E90BBD3-0D71-441B-88AD-1B336F7D92B2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9" tIns="45719" rIns="91439" bIns="45719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39" tIns="45719" rIns="91439" bIns="4571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39" tIns="45719" rIns="91439" bIns="4571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39" tIns="45719" rIns="91439" bIns="4571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56ED770-C36A-4413-B3AB-0C12D51A1B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4722AC-6477-4C65-9A0B-E38410004426}" type="slidenum">
              <a:rPr lang="ru-RU" altLang="ru-RU" smtClean="0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 alt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443" name="Rectangle 7"/>
          <p:cNvSpPr txBox="1">
            <a:spLocks noGrp="1" noChangeArrowheads="1"/>
          </p:cNvSpPr>
          <p:nvPr/>
        </p:nvSpPr>
        <p:spPr bwMode="auto">
          <a:xfrm>
            <a:off x="3852863" y="9431338"/>
            <a:ext cx="2944812" cy="4968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lIns="95572" tIns="47785" rIns="95572" bIns="47785" anchor="b"/>
          <a:lstStyle/>
          <a:p>
            <a:pPr algn="r" eaLnBrk="0" hangingPunct="0"/>
            <a:fld id="{4B4F05CA-2F3F-4DA5-B846-172F1350BF8F}" type="slidenum">
              <a:rPr lang="ru-RU" altLang="ru-RU" sz="1300">
                <a:solidFill>
                  <a:srgbClr val="000000"/>
                </a:solidFill>
                <a:ea typeface="MS PGothic" pitchFamily="34" charset="-128"/>
                <a:cs typeface="Arial" charset="0"/>
              </a:rPr>
              <a:pPr algn="r" eaLnBrk="0" hangingPunct="0"/>
              <a:t>1</a:t>
            </a:fld>
            <a:endParaRPr lang="ru-RU" altLang="ru-RU" sz="1300">
              <a:solidFill>
                <a:srgbClr val="000000"/>
              </a:solidFill>
              <a:ea typeface="MS PGothic" pitchFamily="34" charset="-128"/>
              <a:cs typeface="Arial" charset="0"/>
            </a:endParaRPr>
          </a:p>
        </p:txBody>
      </p:sp>
      <p:sp>
        <p:nvSpPr>
          <p:cNvPr id="614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4875"/>
            <a:ext cx="4984750" cy="446881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9BB7A8C-0D2A-44E2-A1CC-E860EE6F9482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34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5B991CE-5163-4D9E-91CE-4FB628246891}" type="slidenum">
              <a:rPr lang="ru-RU" smtClean="0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45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D6FAB04-C491-4973-B604-D5738BAFE837}" type="slidenum">
              <a:rPr lang="ru-RU" alt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CB2310-7363-4FB9-A37C-33ADC3D18968}" type="slidenum">
              <a:rPr lang="en-US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en-US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73A7F-3003-4701-93B1-530288C4A0D6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DC99E-55A5-4EC3-9968-05319EC28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37B92-2A0A-4CAC-876A-F9C4EBA25309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2DD91-2409-4CCF-8BC1-33EEB2FBC6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820B7-0C0F-45CA-84AB-025008A34C1B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585D1-2EE8-4E9C-B16D-976894C8B8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FEFAC9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FEFAC9"/>
                </a:solidFill>
              </a:defRPr>
            </a:lvl1pPr>
          </a:lstStyle>
          <a:p>
            <a:pPr>
              <a:defRPr/>
            </a:pPr>
            <a:fld id="{328B0E91-CD27-430B-8DC3-2732A9410F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4075E-78AC-43B5-8F39-C1B1685A72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E4D4F84-FBDA-490F-83E2-3E5BD0C13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A2C27E8-4682-457F-9C90-AAD07FB94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D8289FB-E50A-4655-BE4A-03C88730CE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0B73B-9E7D-4917-A715-69D2BDC32B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444D26"/>
                </a:solidFill>
              </a:defRPr>
            </a:lvl1pPr>
          </a:lstStyle>
          <a:p>
            <a:pPr>
              <a:defRPr/>
            </a:pPr>
            <a:fld id="{C786A411-F87E-4175-A758-1C8458B77E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9A5A5-CB43-46A5-A6B9-0770558A1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EA6C9-54FA-48E5-996C-73ACDBEF1E2F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2B689-67CB-47ED-ACDD-0149A82073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DB86225F-3211-4532-BF11-AB37F656C9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D1FB1-2C49-443C-8EEE-9DE4D26DD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DB549-E1A9-498D-AD5A-19ED29858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12FE9-D350-481D-9470-62CC2A53BE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17E6C-3CE6-4D4D-BF91-7EC451A8E9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C8B5D-087E-4DDE-90A3-DD92549E5E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2775" y="1600200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5675" y="1600200"/>
            <a:ext cx="4000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E178-81C7-4CD4-AA31-7B0F0CC63D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19CF9-29A5-4300-8891-AD11BC786A9A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D3A6B-8C77-40F5-812C-A2680815D0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FBD27-2C38-4DB6-BEAE-B804D1473359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4E634-EA71-4AC7-B80E-540DD1354C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A675A-27A0-439A-9134-F514E3D6D8DD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000F6-ABFB-4568-A9ED-F95F6C94D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56034-EAF1-446B-84F1-C30F41543DA9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1091B-C4F4-4435-B5E7-9157186DA9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9A48D-3ABD-4AC6-A2D5-ABB680439C78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F5A96-65CA-43EE-BD94-8E3EED677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89734-CA6D-40ED-A840-5DC3F7AF0E9A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1D649-CF02-480D-87F9-C9FDA48B9A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40B4A-56A9-4562-B523-C8240A166BEA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A6DCD-1843-4EEB-8884-562C63A64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CAD7BB">
                <a:alpha val="9999"/>
              </a:srgbClr>
            </a:gs>
            <a:gs pos="50000">
              <a:srgbClr val="DDE5D4">
                <a:alpha val="55000"/>
              </a:srgbClr>
            </a:gs>
            <a:gs pos="100000">
              <a:srgbClr val="EEF2E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126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3A3B6A-41FB-4AE0-B020-E177B3DC1996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D4B523B-2453-4E72-B032-9BAA164CF5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CAD7BB">
                <a:alpha val="9999"/>
              </a:srgbClr>
            </a:gs>
            <a:gs pos="50000">
              <a:srgbClr val="DDE5D4">
                <a:alpha val="55000"/>
              </a:srgbClr>
            </a:gs>
            <a:gs pos="100000">
              <a:srgbClr val="EEF2E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2291" name="Текст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444D26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444D26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D65090C8-E8CF-4557-B300-AAE6F5B0F9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899" r:id="rId2"/>
    <p:sldLayoutId id="2147483907" r:id="rId3"/>
    <p:sldLayoutId id="2147483908" r:id="rId4"/>
    <p:sldLayoutId id="2147483909" r:id="rId5"/>
    <p:sldLayoutId id="2147483900" r:id="rId6"/>
    <p:sldLayoutId id="2147483910" r:id="rId7"/>
    <p:sldLayoutId id="2147483901" r:id="rId8"/>
    <p:sldLayoutId id="2147483911" r:id="rId9"/>
    <p:sldLayoutId id="2147483902" r:id="rId10"/>
    <p:sldLayoutId id="2147483912" r:id="rId11"/>
    <p:sldLayoutId id="2147483913" r:id="rId12"/>
    <p:sldLayoutId id="2147483903" r:id="rId13"/>
    <p:sldLayoutId id="2147483904" r:id="rId14"/>
    <p:sldLayoutId id="2147483905" r:id="rId1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E7BC29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092A7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-saloon.ru/big/item_2643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jpeg"/><Relationship Id="rId5" Type="http://schemas.openxmlformats.org/officeDocument/2006/relationships/image" Target="../media/image8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BEAFD955367BFD766761F8DFE6BABB51188BF53656CA7E07408B67048D266BA584DB7D8698246EB3z0D5E" TargetMode="Externa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Layout" Target="../diagrams/layout6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diagramData" Target="../diagrams/data6.xml"/><Relationship Id="rId2" Type="http://schemas.openxmlformats.org/officeDocument/2006/relationships/diagramData" Target="../diagrams/data4.xml"/><Relationship Id="rId16" Type="http://schemas.microsoft.com/office/2007/relationships/diagramDrawing" Target="../diagrams/drawing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5" Type="http://schemas.openxmlformats.org/officeDocument/2006/relationships/diagramColors" Target="../diagrams/colors6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diagramQuickStyle" Target="../diagrams/quickStyle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FBE80E93BD3CD884D6E61AA496EAC7C479430D17857E721B55AFEB34DF41F86181EC76E1A20AF846r6Y7E" TargetMode="External"/><Relationship Id="rId2" Type="http://schemas.openxmlformats.org/officeDocument/2006/relationships/hyperlink" Target="consultantplus://offline/ref=FBE80E93BD3CD884D6E61AA496EAC7C479470D12857E721B55AFEB34DF41F86181EC76E1A20AF941r6Y2E" TargetMode="Externa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D91203DB225A9CBFEB839EDB8D358B3C84EB250A27D5520BEDACE725F6901CAA3707F989DFA5402EF6FCE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5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__________Microsoft_Office_Excel4.xls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5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_____Microsoft_Office_Excel_97-20036.xls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jpeg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D91203DB225A9CBFEB839EDB8D358B3C84EB250A27D5520BEDACE725F6901CAA3707F989DFA5402EF6FCE" TargetMode="External"/><Relationship Id="rId2" Type="http://schemas.openxmlformats.org/officeDocument/2006/relationships/hyperlink" Target="consultantplus://offline/ref=D91203DB225A9CBFEB839EDB8D358B3C84EB250A27D5520BEDACE725F6901CAA3707F989DFA5402EF6FAE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consultantplus://offline/ref=D91203DB225A9CBFEB839EDB8D358B3C84EA230427D0520BEDACE725F6901CAA3707F989DFA5402FF6F9E" TargetMode="Externa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D91203DB225A9CBFEB839EDB8D358B3C84EA230427D0520BEDACE725F6901CAA3707F989DFA5402FF6F9E" TargetMode="Externa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1.jpe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hyperlink" Target="http://www.art-saloon.ru/big/item_2643.jpg" TargetMode="External"/><Relationship Id="rId5" Type="http://schemas.openxmlformats.org/officeDocument/2006/relationships/image" Target="../media/image9.jpeg"/><Relationship Id="rId4" Type="http://schemas.openxmlformats.org/officeDocument/2006/relationships/oleObject" Target="../embeddings/oleObject4.bin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FBE80E93BD3CD884D6E61AA496EAC7C479430D17857E721B55AFEB34DF41F86181EC76E1A20AFD44r6YAE" TargetMode="External"/><Relationship Id="rId2" Type="http://schemas.openxmlformats.org/officeDocument/2006/relationships/hyperlink" Target="consultantplus://offline/ref=FBE80E93BD3CD884D6E61AA496EAC7C479470D12857E721B55AFEB34DF41F86181EC76E1A20AFB41r6Y0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AED4FEFC072918AAB6C5A3F6C8101B4EEF2AEB8C100B0B5698F9D45F5783E10F6BE0060336A73141XCz8H" TargetMode="External"/><Relationship Id="rId2" Type="http://schemas.openxmlformats.org/officeDocument/2006/relationships/hyperlink" Target="consultantplus://offline/ref=AED4FEFC072918AAB6C5A3F6C8101B4EEF2BE98A18090B5698F9D45F5783E10F6BE0060336A73141XCz8H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"/>
          <p:cNvSpPr txBox="1">
            <a:spLocks noGrp="1" noChangeArrowheads="1"/>
          </p:cNvSpPr>
          <p:nvPr/>
        </p:nvSpPr>
        <p:spPr bwMode="auto">
          <a:xfrm>
            <a:off x="2700338" y="6165850"/>
            <a:ext cx="3763962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ru-RU" altLang="ru-RU" sz="1600" b="1">
                <a:solidFill>
                  <a:srgbClr val="FFFFFF"/>
                </a:solidFill>
                <a:ea typeface="MS PGothic" pitchFamily="34" charset="-128"/>
                <a:cs typeface="Arial" charset="0"/>
              </a:rPr>
              <a:t>2014 год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50825" y="1916113"/>
            <a:ext cx="8642350" cy="1728787"/>
          </a:xfrm>
        </p:spPr>
        <p:txBody>
          <a:bodyPr lIns="92075" tIns="46038" rIns="92075" bIns="46038" anchor="ctr">
            <a:normAutofit fontScale="90000"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002060"/>
                </a:solidFill>
                <a:latin typeface="Arial Narrow" pitchFamily="34" charset="0"/>
              </a:rPr>
              <a:t/>
            </a:r>
            <a:br>
              <a:rPr lang="en-US" sz="2400" b="1" i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en-US" sz="2400" b="1" i="1" dirty="0" smtClean="0">
                <a:solidFill>
                  <a:srgbClr val="002060"/>
                </a:solidFill>
                <a:latin typeface="Arial Narrow" pitchFamily="34" charset="0"/>
              </a:rPr>
              <a:t/>
            </a:r>
            <a:br>
              <a:rPr lang="en-US" sz="2400" b="1" i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en-US" sz="2400" b="1" i="1" dirty="0" smtClean="0">
                <a:solidFill>
                  <a:srgbClr val="002060"/>
                </a:solidFill>
                <a:latin typeface="Arial Narrow" pitchFamily="34" charset="0"/>
              </a:rPr>
              <a:t/>
            </a:r>
            <a:br>
              <a:rPr lang="en-US" sz="2400" b="1" i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Arial Narrow" pitchFamily="34" charset="0"/>
              </a:rPr>
              <a:t>программа ОБЯЗАТЕЛЬНОГО МЕДИЦИНСКОГО СТРАХОВАНИЯ </a:t>
            </a:r>
            <a:br>
              <a:rPr lang="ru-RU" sz="2400" b="1" i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Arial Narrow" pitchFamily="34" charset="0"/>
              </a:rPr>
              <a:t>МОСКОВСКОЙ ОБЛАСТИ на 2015 год и особенности её финансирования</a:t>
            </a:r>
            <a:br>
              <a:rPr lang="ru-RU" sz="2400" b="1" i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Arial Narrow" pitchFamily="34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Arial Narrow" pitchFamily="34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Arial Narrow" pitchFamily="34" charset="0"/>
              </a:rPr>
            </a:br>
            <a:endParaRPr lang="ru-RU" sz="1800" i="1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468313" y="188913"/>
            <a:ext cx="633571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r>
              <a:rPr lang="ru-RU" sz="2000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MS PGothic" pitchFamily="34" charset="-128"/>
                <a:cs typeface="Arial" pitchFamily="34" charset="0"/>
              </a:rPr>
              <a:t>Территориальный фонд </a:t>
            </a:r>
          </a:p>
          <a:p>
            <a:pPr algn="ctr" eaLnBrk="0" hangingPunct="0">
              <a:spcBef>
                <a:spcPts val="100"/>
              </a:spcBef>
              <a:defRPr/>
            </a:pPr>
            <a:r>
              <a:rPr lang="ru-RU" sz="2000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MS PGothic" pitchFamily="34" charset="-128"/>
                <a:cs typeface="Arial" pitchFamily="34" charset="0"/>
              </a:rPr>
              <a:t>   обязательного медицинского  страхования Московской области</a:t>
            </a:r>
          </a:p>
        </p:txBody>
      </p:sp>
      <p:pic>
        <p:nvPicPr>
          <p:cNvPr id="21509" name="Picture 8" descr="C:\Documents and Settings\zorina\Мои документы\Мои рисунки\logo_ТФОМС М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950" y="260350"/>
            <a:ext cx="1558925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Прямоугольник 6"/>
          <p:cNvSpPr>
            <a:spLocks noChangeArrowheads="1"/>
          </p:cNvSpPr>
          <p:nvPr/>
        </p:nvSpPr>
        <p:spPr bwMode="auto">
          <a:xfrm>
            <a:off x="539750" y="3933825"/>
            <a:ext cx="8208963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 b="1">
                <a:solidFill>
                  <a:srgbClr val="003264"/>
                </a:solidFill>
                <a:latin typeface="Arial Narrow" pitchFamily="34" charset="0"/>
                <a:cs typeface="Arial" charset="0"/>
              </a:rPr>
              <a:t>Кулигина</a:t>
            </a:r>
            <a:br>
              <a:rPr lang="ru-RU" altLang="ru-RU" sz="2000" b="1">
                <a:solidFill>
                  <a:srgbClr val="003264"/>
                </a:solidFill>
                <a:latin typeface="Arial Narrow" pitchFamily="34" charset="0"/>
                <a:cs typeface="Arial" charset="0"/>
              </a:rPr>
            </a:br>
            <a:r>
              <a:rPr lang="ru-RU" altLang="ru-RU" sz="2000" b="1">
                <a:solidFill>
                  <a:srgbClr val="003264"/>
                </a:solidFill>
                <a:latin typeface="Arial Narrow" pitchFamily="34" charset="0"/>
                <a:cs typeface="Arial" charset="0"/>
              </a:rPr>
              <a:t>Елена Юрьевна</a:t>
            </a:r>
          </a:p>
          <a:p>
            <a:r>
              <a:rPr lang="ru-RU" altLang="ru-RU" sz="1400" b="1" i="1">
                <a:solidFill>
                  <a:srgbClr val="004992"/>
                </a:solidFill>
                <a:latin typeface="Arial Narrow" pitchFamily="34" charset="0"/>
              </a:rPr>
              <a:t/>
            </a:r>
            <a:br>
              <a:rPr lang="ru-RU" altLang="ru-RU" sz="1400" b="1" i="1">
                <a:solidFill>
                  <a:srgbClr val="004992"/>
                </a:solidFill>
                <a:latin typeface="Arial Narrow" pitchFamily="34" charset="0"/>
              </a:rPr>
            </a:br>
            <a:r>
              <a:rPr lang="ru-RU" altLang="ru-RU" sz="2400" b="1">
                <a:solidFill>
                  <a:srgbClr val="003264"/>
                </a:solidFill>
                <a:latin typeface="Arial Narrow" pitchFamily="34" charset="0"/>
                <a:cs typeface="Arial" charset="0"/>
              </a:rPr>
              <a:t/>
            </a:r>
            <a:br>
              <a:rPr lang="ru-RU" altLang="ru-RU" sz="2400" b="1">
                <a:solidFill>
                  <a:srgbClr val="003264"/>
                </a:solidFill>
                <a:latin typeface="Arial Narrow" pitchFamily="34" charset="0"/>
                <a:cs typeface="Arial" charset="0"/>
              </a:rPr>
            </a:br>
            <a:r>
              <a:rPr lang="ru-RU" altLang="ru-RU" sz="1600">
                <a:solidFill>
                  <a:srgbClr val="003264"/>
                </a:solidFill>
                <a:latin typeface="Arial Narrow" pitchFamily="34" charset="0"/>
                <a:cs typeface="Arial" charset="0"/>
              </a:rPr>
              <a:t>Начальник Управления  экономических расчетов</a:t>
            </a:r>
          </a:p>
          <a:p>
            <a:r>
              <a:rPr lang="ru-RU" altLang="ru-RU" sz="1600">
                <a:solidFill>
                  <a:srgbClr val="003264"/>
                </a:solidFill>
                <a:latin typeface="Arial Narrow" pitchFamily="34" charset="0"/>
                <a:cs typeface="Arial" charset="0"/>
              </a:rPr>
              <a:t>Территориального фонда  обязательного медицинского страхования  Московской области</a:t>
            </a:r>
            <a:br>
              <a:rPr lang="ru-RU" altLang="ru-RU" sz="1600">
                <a:solidFill>
                  <a:srgbClr val="003264"/>
                </a:solidFill>
                <a:latin typeface="Arial Narrow" pitchFamily="34" charset="0"/>
                <a:cs typeface="Arial" charset="0"/>
              </a:rPr>
            </a:br>
            <a:endParaRPr lang="ru-RU" altLang="ru-RU" sz="1600">
              <a:solidFill>
                <a:srgbClr val="FFFFFF"/>
              </a:solidFill>
            </a:endParaRPr>
          </a:p>
        </p:txBody>
      </p:sp>
      <p:sp>
        <p:nvSpPr>
          <p:cNvPr id="21511" name="Номер слайда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fld id="{0F701FE9-001E-4776-ACF9-D72B0F91CA50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22225"/>
            <a:ext cx="9144000" cy="1246188"/>
          </a:xfrm>
        </p:spPr>
        <p:txBody>
          <a:bodyPr/>
          <a:lstStyle/>
          <a:p>
            <a:pPr algn="ctr"/>
            <a:r>
              <a:rPr lang="ru-RU" sz="2400" b="1" smtClean="0">
                <a:solidFill>
                  <a:srgbClr val="C00000"/>
                </a:solidFill>
                <a:cs typeface="Arial" charset="0"/>
              </a:rPr>
              <a:t>СОСТАВ КОМИССИИ ПО РАЗРАБОТКЕ МОСКОВСКОЙ ОБЛАСТНОЙ ПРОГРАММЫ ОБЯЗАТЕЛЬНОГО МЕДИЦИНСКОГО СТРАХОВАНИЯ</a:t>
            </a:r>
            <a:br>
              <a:rPr lang="ru-RU" sz="2400" b="1" smtClean="0">
                <a:solidFill>
                  <a:srgbClr val="C00000"/>
                </a:solidFill>
                <a:cs typeface="Arial" charset="0"/>
              </a:rPr>
            </a:br>
            <a:endParaRPr lang="ru-RU" sz="2400" smtClean="0">
              <a:solidFill>
                <a:srgbClr val="C00000"/>
              </a:solidFill>
              <a:cs typeface="Arial" charset="0"/>
            </a:endParaRPr>
          </a:p>
        </p:txBody>
      </p:sp>
      <p:sp>
        <p:nvSpPr>
          <p:cNvPr id="29699" name="Текст 4"/>
          <p:cNvSpPr>
            <a:spLocks noGrp="1"/>
          </p:cNvSpPr>
          <p:nvPr>
            <p:ph type="body" idx="4294967295"/>
          </p:nvPr>
        </p:nvSpPr>
        <p:spPr>
          <a:xfrm>
            <a:off x="107950" y="1557338"/>
            <a:ext cx="8928100" cy="5226050"/>
          </a:xfrm>
        </p:spPr>
        <p:txBody>
          <a:bodyPr>
            <a:spAutoFit/>
          </a:bodyPr>
          <a:lstStyle/>
          <a:p>
            <a:pPr marL="0" indent="0" algn="just">
              <a:buFont typeface="Wingdings" pitchFamily="2" charset="2"/>
              <a:buNone/>
            </a:pPr>
            <a:r>
              <a:rPr lang="ru-RU" sz="1200" smtClean="0">
                <a:cs typeface="Arial" charset="0"/>
              </a:rPr>
              <a:t>Суслонова Н.В.  - министр здравоохранения Московской области (председатель комиссии)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sz="1200" smtClean="0">
                <a:cs typeface="Arial" charset="0"/>
              </a:rPr>
              <a:t>Слиденко Ю.В. - заместитель директора Территориального фонда обязательного медицинского страхования Московской области (заместитель председателя комиссии) 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sz="1200" smtClean="0">
                <a:cs typeface="Arial" charset="0"/>
              </a:rPr>
              <a:t>Кулигина Е.Ю.  - начальник Управления экономических расчетов Территориального фонда обязательного медицинского страхования Московской области (секретарь комиссии) 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sz="1200" smtClean="0">
                <a:cs typeface="Arial" charset="0"/>
              </a:rPr>
              <a:t>Акимова В.М.  - заместитель председателя Московского областного объединения организаций профсоюзов 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sz="1200" smtClean="0">
                <a:cs typeface="Arial" charset="0"/>
              </a:rPr>
              <a:t>Галаничева Н.П.  - генеральный директор ОАО «РОСНО-МС» 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sz="1200" smtClean="0">
                <a:cs typeface="Arial" charset="0"/>
              </a:rPr>
              <a:t>Качер О.В. - начальник Управления организации обязательного медицинского страхования и сопровождения национального проекта в сфере здравоохранения Территориального фонда обязательного медицинского страхования Московской области 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sz="1200" smtClean="0">
                <a:cs typeface="Arial" charset="0"/>
              </a:rPr>
              <a:t>Круглов Е.Е. - главный врач государственного бюджетного учреждения здравоохранения Московской области «Московский областной научно-исследовательский клинический институт им. М.Ф. Владимирского» 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sz="1200" smtClean="0">
                <a:cs typeface="Arial" charset="0"/>
              </a:rPr>
              <a:t>Лившиц С.А. - главный врач муниципального учреждения здравоохранения "Ногинская центральная районная больница"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sz="1200" smtClean="0">
                <a:cs typeface="Arial" charset="0"/>
              </a:rPr>
              <a:t>Мартьянова Н.В. - генеральный директор ЗАО «МАКС-М» 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sz="1200" smtClean="0">
                <a:cs typeface="Arial" charset="0"/>
              </a:rPr>
              <a:t>Пермяков В.Д. - главный врач муниципального учреждения здравоохранения "Центральная городская больница имени М.В. Гольца" 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sz="1200" smtClean="0">
                <a:cs typeface="Arial" charset="0"/>
              </a:rPr>
              <a:t>Полхова Л.С. - заведующий социально-экономическим отделом Московского областного комитета профсоюза работников здравоохранения 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sz="1200" smtClean="0">
                <a:cs typeface="Arial" charset="0"/>
              </a:rPr>
              <a:t>Тамазян Г.В. - заместитель министра здравоохранения Правительства Московской области – начальник Управления организации медицинской помощи матерям и детям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sz="1200" smtClean="0">
                <a:cs typeface="Arial" charset="0"/>
              </a:rPr>
              <a:t>Толстов Д.В. - генеральный директор ОАО "Страховая компания "СОГАЗ-Мед" 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sz="1200" smtClean="0">
                <a:cs typeface="Arial" charset="0"/>
              </a:rPr>
              <a:t>Домников А.И. - председатель Московской областной организации профсоюза работников здравоохранения Российской Федерации 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sz="1200" smtClean="0">
                <a:cs typeface="Arial" charset="0"/>
              </a:rPr>
              <a:t>Морозова Е.Н. - начальник Планово-экономического управления Министерства здравоохранения Московской   области</a:t>
            </a:r>
          </a:p>
        </p:txBody>
      </p:sp>
      <p:sp>
        <p:nvSpPr>
          <p:cNvPr id="29700" name="TextBox 5"/>
          <p:cNvSpPr txBox="1">
            <a:spLocks noChangeArrowheads="1"/>
          </p:cNvSpPr>
          <p:nvPr/>
        </p:nvSpPr>
        <p:spPr bwMode="auto">
          <a:xfrm>
            <a:off x="323850" y="765175"/>
            <a:ext cx="62611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/>
              <a:t>15 человек:  по три человека от каждой организации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ru-RU" sz="28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Структура системы ОМС </a:t>
            </a:r>
            <a:br>
              <a:rPr lang="ru-RU" sz="2800" b="1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ru-RU" sz="28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Московской области в 2014 году</a:t>
            </a:r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3025" y="5165725"/>
            <a:ext cx="1274763" cy="7969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</p:pic>
      <p:pic>
        <p:nvPicPr>
          <p:cNvPr id="30724" name="Picture 6" descr="http://www.art-saloon.ru/big/item_2643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89350" y="2081213"/>
            <a:ext cx="1330325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8" descr="http://www.freelancejob.ru/upload/700/215342748910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" y="3484563"/>
            <a:ext cx="25209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10" descr="http://im4-tub-ru.yandex.net/i?id=716578227-08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25" y="3509963"/>
            <a:ext cx="1055688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913063" y="1524000"/>
            <a:ext cx="30130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Территориальный фонд ОМС Московской области и 44 филиала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7188" y="2849563"/>
            <a:ext cx="3094037" cy="800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371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медицинская организация (юридических лиц)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91263" y="2663825"/>
            <a:ext cx="2632075" cy="800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страховых медицинских организаций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06788" y="4124325"/>
            <a:ext cx="2232025" cy="800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7 374 тыс.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застрахованных лиц</a:t>
            </a:r>
          </a:p>
        </p:txBody>
      </p:sp>
      <p:sp>
        <p:nvSpPr>
          <p:cNvPr id="30731" name="TextBox 26"/>
          <p:cNvSpPr txBox="1">
            <a:spLocks noChangeArrowheads="1"/>
          </p:cNvSpPr>
          <p:nvPr/>
        </p:nvSpPr>
        <p:spPr bwMode="auto">
          <a:xfrm>
            <a:off x="946150" y="1816100"/>
            <a:ext cx="20891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i="1"/>
              <a:t>Счета на оплату и оплата «межтерриториальной» медицинской помощи</a:t>
            </a:r>
          </a:p>
        </p:txBody>
      </p:sp>
      <p:sp>
        <p:nvSpPr>
          <p:cNvPr id="30732" name="TextBox 27"/>
          <p:cNvSpPr txBox="1">
            <a:spLocks noChangeArrowheads="1"/>
          </p:cNvSpPr>
          <p:nvPr/>
        </p:nvSpPr>
        <p:spPr bwMode="auto">
          <a:xfrm>
            <a:off x="5803900" y="2047875"/>
            <a:ext cx="2106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i="1"/>
              <a:t>Договор, заявки, финансирование по ДПН, отчетность</a:t>
            </a:r>
          </a:p>
        </p:txBody>
      </p:sp>
      <p:sp>
        <p:nvSpPr>
          <p:cNvPr id="30733" name="TextBox 28"/>
          <p:cNvSpPr txBox="1">
            <a:spLocks noChangeArrowheads="1"/>
          </p:cNvSpPr>
          <p:nvPr/>
        </p:nvSpPr>
        <p:spPr bwMode="auto">
          <a:xfrm>
            <a:off x="6075363" y="4829175"/>
            <a:ext cx="21066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i="1"/>
              <a:t>Полис ОМС, защита прав застрахованных</a:t>
            </a:r>
          </a:p>
        </p:txBody>
      </p:sp>
      <p:sp>
        <p:nvSpPr>
          <p:cNvPr id="30734" name="TextBox 29"/>
          <p:cNvSpPr txBox="1">
            <a:spLocks noChangeArrowheads="1"/>
          </p:cNvSpPr>
          <p:nvPr/>
        </p:nvSpPr>
        <p:spPr bwMode="auto">
          <a:xfrm>
            <a:off x="928688" y="4740275"/>
            <a:ext cx="21066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i="1"/>
              <a:t>Оказание и получение медицинской помощи</a:t>
            </a:r>
          </a:p>
        </p:txBody>
      </p:sp>
      <p:sp>
        <p:nvSpPr>
          <p:cNvPr id="30735" name="TextBox 30"/>
          <p:cNvSpPr txBox="1">
            <a:spLocks noChangeArrowheads="1"/>
          </p:cNvSpPr>
          <p:nvPr/>
        </p:nvSpPr>
        <p:spPr bwMode="auto">
          <a:xfrm>
            <a:off x="3316288" y="3325813"/>
            <a:ext cx="25019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i="1"/>
              <a:t>Договор, заявки, счета на оплату, и оплата медицинской помощи, отчетность</a:t>
            </a:r>
          </a:p>
        </p:txBody>
      </p:sp>
      <p:sp>
        <p:nvSpPr>
          <p:cNvPr id="32" name="Двойная стрелка влево/вправо 31"/>
          <p:cNvSpPr/>
          <p:nvPr/>
        </p:nvSpPr>
        <p:spPr>
          <a:xfrm>
            <a:off x="3335338" y="3917950"/>
            <a:ext cx="2671762" cy="22383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3263900" y="4276725"/>
            <a:ext cx="2401888" cy="2312988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3244850" y="5872163"/>
            <a:ext cx="2411413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Гарантия, доступность, качество</a:t>
            </a:r>
          </a:p>
        </p:txBody>
      </p:sp>
      <p:graphicFrame>
        <p:nvGraphicFramePr>
          <p:cNvPr id="35" name="Group 20"/>
          <p:cNvGraphicFramePr>
            <a:graphicFrameLocks noGrp="1"/>
          </p:cNvGraphicFramePr>
          <p:nvPr/>
        </p:nvGraphicFramePr>
        <p:xfrm>
          <a:off x="415925" y="5507038"/>
          <a:ext cx="2829089" cy="1219200"/>
        </p:xfrm>
        <a:graphic>
          <a:graphicData uri="http://schemas.openxmlformats.org/drawingml/2006/table">
            <a:tbl>
              <a:tblPr/>
              <a:tblGrid>
                <a:gridCol w="1787051"/>
                <a:gridCol w="1042038"/>
              </a:tblGrid>
              <a:tr h="25997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муниципальные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230 (62%)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25997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областные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27 (7%)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25997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федеральные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54 (15%)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25997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иные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60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 (16%)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36" name="Блок-схема: процесс 35"/>
          <p:cNvSpPr/>
          <p:nvPr/>
        </p:nvSpPr>
        <p:spPr>
          <a:xfrm>
            <a:off x="5959475" y="6032500"/>
            <a:ext cx="2360613" cy="7239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4 526 </a:t>
            </a:r>
            <a:r>
              <a:rPr lang="ru-RU" b="1" dirty="0" err="1">
                <a:solidFill>
                  <a:schemeClr val="bg1"/>
                </a:solidFill>
              </a:rPr>
              <a:t>тыс.чел</a:t>
            </a:r>
            <a:r>
              <a:rPr lang="ru-RU" b="1" dirty="0">
                <a:solidFill>
                  <a:schemeClr val="bg1"/>
                </a:solidFill>
              </a:rPr>
              <a:t>.  (61%) неработающие</a:t>
            </a:r>
          </a:p>
        </p:txBody>
      </p:sp>
      <p:sp>
        <p:nvSpPr>
          <p:cNvPr id="38" name="Блок-схема: процесс 37"/>
          <p:cNvSpPr/>
          <p:nvPr/>
        </p:nvSpPr>
        <p:spPr>
          <a:xfrm flipH="1">
            <a:off x="5946775" y="5430838"/>
            <a:ext cx="2373313" cy="60166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2 848 </a:t>
            </a:r>
            <a:r>
              <a:rPr lang="ru-RU" b="1" dirty="0" err="1">
                <a:solidFill>
                  <a:schemeClr val="bg1"/>
                </a:solidFill>
              </a:rPr>
              <a:t>тыс.чел</a:t>
            </a:r>
            <a:r>
              <a:rPr lang="ru-RU" b="1" dirty="0">
                <a:solidFill>
                  <a:schemeClr val="bg1"/>
                </a:solidFill>
              </a:rPr>
              <a:t>. (39%) работающие</a:t>
            </a:r>
          </a:p>
        </p:txBody>
      </p:sp>
      <p:sp>
        <p:nvSpPr>
          <p:cNvPr id="3" name="Стрелка вправо 2"/>
          <p:cNvSpPr/>
          <p:nvPr/>
        </p:nvSpPr>
        <p:spPr>
          <a:xfrm rot="8775577">
            <a:off x="2670175" y="2720975"/>
            <a:ext cx="950913" cy="3333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трелка вверх 4"/>
          <p:cNvSpPr/>
          <p:nvPr/>
        </p:nvSpPr>
        <p:spPr>
          <a:xfrm rot="3359597">
            <a:off x="3074194" y="2067719"/>
            <a:ext cx="341313" cy="9112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 rot="8775577">
            <a:off x="5327650" y="4864100"/>
            <a:ext cx="950913" cy="33337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Стрелка вверх 40"/>
          <p:cNvSpPr/>
          <p:nvPr/>
        </p:nvSpPr>
        <p:spPr>
          <a:xfrm rot="3359597">
            <a:off x="5761038" y="4240212"/>
            <a:ext cx="330200" cy="911225"/>
          </a:xfrm>
          <a:prstGeom prst="up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8166825">
            <a:off x="2790825" y="4252913"/>
            <a:ext cx="333375" cy="1000125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лево 6"/>
          <p:cNvSpPr/>
          <p:nvPr/>
        </p:nvSpPr>
        <p:spPr>
          <a:xfrm rot="13610862">
            <a:off x="2794000" y="4668838"/>
            <a:ext cx="1044575" cy="320675"/>
          </a:xfrm>
          <a:prstGeom prst="lef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Стрелка вниз 42"/>
          <p:cNvSpPr/>
          <p:nvPr/>
        </p:nvSpPr>
        <p:spPr>
          <a:xfrm rot="8166825">
            <a:off x="5286375" y="2082800"/>
            <a:ext cx="333375" cy="1000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Стрелка влево 43"/>
          <p:cNvSpPr/>
          <p:nvPr/>
        </p:nvSpPr>
        <p:spPr>
          <a:xfrm rot="13610862">
            <a:off x="5308600" y="2492375"/>
            <a:ext cx="1044575" cy="320675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1438"/>
          </a:xfrm>
        </p:spPr>
        <p:txBody>
          <a:bodyPr/>
          <a:lstStyle/>
          <a:p>
            <a:pPr algn="ctr"/>
            <a:r>
              <a:rPr lang="ru-RU" sz="2800" b="1" smtClean="0">
                <a:solidFill>
                  <a:srgbClr val="C00000"/>
                </a:solidFill>
              </a:rPr>
              <a:t>Финансирование в системе ОМС Московской области социально-значимых заболеваний</a:t>
            </a:r>
          </a:p>
        </p:txBody>
      </p:sp>
      <p:sp>
        <p:nvSpPr>
          <p:cNvPr id="31747" name="Объект 1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4" name="Рисунок 3" descr="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850" y="1412875"/>
            <a:ext cx="4395788" cy="2808288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5" name="Прямоугольник с одним вырезанным углом 4"/>
          <p:cNvSpPr/>
          <p:nvPr/>
        </p:nvSpPr>
        <p:spPr>
          <a:xfrm>
            <a:off x="4932040" y="1340768"/>
            <a:ext cx="3960440" cy="5256584"/>
          </a:xfrm>
          <a:prstGeom prst="snip1Rect">
            <a:avLst>
              <a:gd name="adj" fmla="val 8791"/>
            </a:avLst>
          </a:prstGeom>
          <a:solidFill>
            <a:srgbClr val="009999">
              <a:alpha val="29000"/>
            </a:srgbClr>
          </a:solidFill>
          <a:scene3d>
            <a:camera prst="orthographicFront"/>
            <a:lightRig rig="threePt" dir="t"/>
          </a:scene3d>
          <a:sp3d>
            <a:bevelT w="114300" h="158750" prst="slope"/>
            <a:bevelB w="44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975">
              <a:defRPr/>
            </a:pPr>
            <a:r>
              <a:rPr lang="ru-RU" b="1" dirty="0">
                <a:solidFill>
                  <a:schemeClr val="tx1"/>
                </a:solidFill>
              </a:rPr>
              <a:t>Финансирование социально-значимых заболеваний через систему ОМС на 2015 год утверждено на заседании Правительства Московской области  23 сентября 2014 года:</a:t>
            </a:r>
          </a:p>
          <a:p>
            <a:pPr marL="180975">
              <a:defRPr/>
            </a:pPr>
            <a:endParaRPr lang="ru-RU" b="1" dirty="0">
              <a:solidFill>
                <a:schemeClr val="tx1"/>
              </a:solidFill>
            </a:endParaRPr>
          </a:p>
          <a:p>
            <a:pPr marL="180975"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tx1"/>
                </a:solidFill>
              </a:rPr>
              <a:t>Принят Закон о бюджете ТФОМС на 2015-2017 годы, в котором предусмотрены финансовые средства на СЗЗ</a:t>
            </a:r>
          </a:p>
          <a:p>
            <a:pPr marL="180975">
              <a:buFont typeface="Arial" pitchFamily="34" charset="0"/>
              <a:buChar char="•"/>
              <a:defRPr/>
            </a:pPr>
            <a:endParaRPr lang="ru-RU" b="1" dirty="0">
              <a:solidFill>
                <a:schemeClr val="tx1"/>
              </a:solidFill>
            </a:endParaRPr>
          </a:p>
          <a:p>
            <a:pPr marL="180975"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tx1"/>
                </a:solidFill>
              </a:rPr>
              <a:t>Внесены изменения в Московскую областную программ государственных гарантий на 2014-2016 в части финансирования социально-значимых заболеваний через систему ОМС с 2015 года</a:t>
            </a:r>
          </a:p>
          <a:p>
            <a:pPr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323528" y="4509120"/>
            <a:ext cx="4392488" cy="1944216"/>
          </a:xfrm>
          <a:prstGeom prst="snip1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88900" h="254000" prst="slope"/>
            <a:bevelB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Для подготовки Программы ОМС на 2015 год все медицинские организации направляют в ТФОМС МО предложения об объемах медицинской помощи в срок до  30 сентября 2014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Текст 4"/>
          <p:cNvSpPr>
            <a:spLocks noGrp="1"/>
          </p:cNvSpPr>
          <p:nvPr>
            <p:ph type="body" idx="1"/>
          </p:nvPr>
        </p:nvSpPr>
        <p:spPr>
          <a:xfrm>
            <a:off x="250825" y="2133600"/>
            <a:ext cx="3238500" cy="7191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18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cs typeface="Arial" charset="0"/>
              </a:rPr>
              <a:t>Виды помощи, финансируемые за счет бюджетов всех уровней в 2015 году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635375" y="1628775"/>
            <a:ext cx="5329238" cy="4895850"/>
          </a:xfrm>
          <a:solidFill>
            <a:srgbClr val="FFFFFF"/>
          </a:solidFill>
          <a:ln>
            <a:solidFill>
              <a:schemeClr val="tx2"/>
            </a:solidFill>
          </a:ln>
        </p:spPr>
        <p:txBody>
          <a:bodyPr>
            <a:noAutofit/>
          </a:bodyPr>
          <a:lstStyle/>
          <a:p>
            <a:pPr marL="182563" indent="-182563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800" b="1" dirty="0" smtClean="0">
                <a:cs typeface="Arial" panose="020B0604020202020204" pitchFamily="34" charset="0"/>
              </a:rPr>
              <a:t>БАЗОВАЯ</a:t>
            </a:r>
          </a:p>
          <a:p>
            <a:pPr marL="182563" indent="-90488" eaLnBrk="1" fontAlgn="auto" hangingPunct="1">
              <a:spcBef>
                <a:spcPts val="0"/>
              </a:spcBef>
              <a:spcAft>
                <a:spcPts val="0"/>
              </a:spcAft>
              <a:tabLst>
                <a:tab pos="5029200" algn="l"/>
              </a:tabLst>
              <a:defRPr/>
            </a:pPr>
            <a:r>
              <a:rPr lang="ru-RU" sz="1800" dirty="0" smtClean="0">
                <a:cs typeface="Arial" pitchFamily="34" charset="0"/>
              </a:rPr>
              <a:t> Первичная медико-санитарная</a:t>
            </a:r>
            <a:br>
              <a:rPr lang="ru-RU" sz="1800" dirty="0" smtClean="0">
                <a:cs typeface="Arial" pitchFamily="34" charset="0"/>
              </a:rPr>
            </a:br>
            <a:r>
              <a:rPr lang="ru-RU" sz="1800" dirty="0" smtClean="0">
                <a:cs typeface="Arial" pitchFamily="34" charset="0"/>
              </a:rPr>
              <a:t>медпомощь, включая профилактическую</a:t>
            </a:r>
          </a:p>
          <a:p>
            <a:pPr marL="182563" indent="-90488">
              <a:spcBef>
                <a:spcPts val="0"/>
              </a:spcBef>
              <a:tabLst>
                <a:tab pos="5029200" algn="l"/>
              </a:tabLst>
              <a:defRPr/>
            </a:pPr>
            <a:r>
              <a:rPr lang="ru-RU" sz="1800" dirty="0" smtClean="0">
                <a:cs typeface="Arial" pitchFamily="34" charset="0"/>
              </a:rPr>
              <a:t> Специализированная медицинская помощь (в т.ч. высокотехнологичная, финансовое обеспечение которой осуществляется за счет средств ОМС)</a:t>
            </a:r>
            <a:endParaRPr lang="en-US" sz="1800" dirty="0" smtClean="0">
              <a:cs typeface="Arial" pitchFamily="34" charset="0"/>
            </a:endParaRPr>
          </a:p>
          <a:p>
            <a:pPr marL="182563" indent="-90488">
              <a:spcBef>
                <a:spcPts val="0"/>
              </a:spcBef>
              <a:tabLst>
                <a:tab pos="5029200" algn="l"/>
              </a:tabLst>
              <a:defRPr/>
            </a:pPr>
            <a:r>
              <a:rPr lang="ru-RU" sz="1800" dirty="0" smtClean="0">
                <a:cs typeface="Arial" pitchFamily="34" charset="0"/>
              </a:rPr>
              <a:t> Скорая  медицинская помощь  (за исключением  санитарно-авиационной  эвакуации)</a:t>
            </a:r>
            <a:endParaRPr lang="ru-RU" sz="1800" b="1" dirty="0" smtClean="0">
              <a:cs typeface="Arial" pitchFamily="34" charset="0"/>
            </a:endParaRPr>
          </a:p>
          <a:p>
            <a:pPr marL="182563" indent="-90488" algn="ctr">
              <a:buFont typeface="Arial" charset="0"/>
              <a:buNone/>
              <a:tabLst>
                <a:tab pos="5029200" algn="l"/>
              </a:tabLst>
              <a:defRPr/>
            </a:pPr>
            <a:r>
              <a:rPr lang="ru-RU" sz="1800" b="1" dirty="0" smtClean="0">
                <a:cs typeface="Arial" pitchFamily="34" charset="0"/>
              </a:rPr>
              <a:t>СВЕРХБАЗОВАЯ</a:t>
            </a:r>
          </a:p>
          <a:p>
            <a:pPr marL="182563" indent="-90488">
              <a:spcBef>
                <a:spcPts val="0"/>
              </a:spcBef>
              <a:tabLst>
                <a:tab pos="5029200" algn="l"/>
              </a:tabLst>
              <a:defRPr/>
            </a:pPr>
            <a:r>
              <a:rPr lang="ru-RU" sz="1800" dirty="0" smtClean="0">
                <a:cs typeface="Arial" pitchFamily="34" charset="0"/>
              </a:rPr>
              <a:t> Скорая медпомощь при психических расстройствах и расстройствах поведения</a:t>
            </a:r>
          </a:p>
          <a:p>
            <a:pPr marL="182563" indent="-90488">
              <a:spcBef>
                <a:spcPts val="0"/>
              </a:spcBef>
              <a:tabLst>
                <a:tab pos="5029200" algn="l"/>
              </a:tabLst>
              <a:defRPr/>
            </a:pPr>
            <a:r>
              <a:rPr lang="ru-RU" sz="1800" dirty="0" smtClean="0">
                <a:cs typeface="Arial" pitchFamily="34" charset="0"/>
              </a:rPr>
              <a:t> Медицинская помощь при социально-значимых заболеваниях (наркология, психиатрия, фтизиатрия, венерология)</a:t>
            </a:r>
          </a:p>
          <a:p>
            <a:pPr marL="182563" indent="-1825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sz="1800" dirty="0" smtClean="0">
                <a:cs typeface="Arial" pitchFamily="34" charset="0"/>
              </a:rPr>
              <a:t>Затраты отделений </a:t>
            </a:r>
            <a:r>
              <a:rPr lang="ru-RU" sz="1800" dirty="0" err="1" smtClean="0">
                <a:cs typeface="Arial" pitchFamily="34" charset="0"/>
              </a:rPr>
              <a:t>патанотомии</a:t>
            </a:r>
            <a:r>
              <a:rPr lang="ru-RU" sz="1800" dirty="0" smtClean="0">
                <a:cs typeface="Arial" pitchFamily="34" charset="0"/>
              </a:rPr>
              <a:t>, </a:t>
            </a:r>
            <a:r>
              <a:rPr lang="ru-RU" sz="1800" dirty="0" err="1" smtClean="0">
                <a:cs typeface="Arial" pitchFamily="34" charset="0"/>
              </a:rPr>
              <a:t>отделений</a:t>
            </a:r>
            <a:r>
              <a:rPr lang="ru-RU" sz="1800" dirty="0" smtClean="0">
                <a:cs typeface="Arial" pitchFamily="34" charset="0"/>
              </a:rPr>
              <a:t>  </a:t>
            </a:r>
            <a:r>
              <a:rPr lang="ru-RU" sz="1800" dirty="0" err="1" smtClean="0">
                <a:cs typeface="Arial" pitchFamily="34" charset="0"/>
              </a:rPr>
              <a:t>медстатистики</a:t>
            </a:r>
            <a:r>
              <a:rPr lang="ru-RU" sz="1800" dirty="0" smtClean="0">
                <a:cs typeface="Arial" pitchFamily="34" charset="0"/>
              </a:rPr>
              <a:t>, центров </a:t>
            </a:r>
            <a:r>
              <a:rPr lang="ru-RU" sz="1800" dirty="0" err="1" smtClean="0">
                <a:cs typeface="Arial" pitchFamily="34" charset="0"/>
              </a:rPr>
              <a:t>медпрофилактики</a:t>
            </a:r>
            <a:r>
              <a:rPr lang="ru-RU" sz="1800" dirty="0" smtClean="0">
                <a:cs typeface="Arial" pitchFamily="34" charset="0"/>
              </a:rPr>
              <a:t>, отделений, работающих с отказными детьми и др.</a:t>
            </a:r>
          </a:p>
          <a:p>
            <a:pPr marL="182563" indent="-182563" fontAlgn="auto">
              <a:lnSpc>
                <a:spcPct val="120000"/>
              </a:lnSpc>
              <a:spcAft>
                <a:spcPts val="0"/>
              </a:spcAft>
              <a:buFontTx/>
              <a:buChar char="•"/>
              <a:defRPr/>
            </a:pPr>
            <a:endParaRPr lang="ru-RU" sz="1400" dirty="0" smtClean="0">
              <a:cs typeface="Arial" pitchFamily="34" charset="0"/>
            </a:endParaRPr>
          </a:p>
          <a:p>
            <a:pPr marL="182563" indent="-182563" fontAlgn="auto">
              <a:lnSpc>
                <a:spcPct val="120000"/>
              </a:lnSpc>
              <a:spcAft>
                <a:spcPts val="0"/>
              </a:spcAft>
              <a:buFontTx/>
              <a:buChar char="•"/>
              <a:defRPr/>
            </a:pPr>
            <a:endParaRPr lang="ru-RU" sz="1400" dirty="0" smtClean="0">
              <a:cs typeface="Arial" pitchFamily="34" charset="0"/>
            </a:endParaRPr>
          </a:p>
          <a:p>
            <a:pPr marL="320040" indent="-320040" algn="ctr">
              <a:buFont typeface="Arial" charset="0"/>
              <a:buNone/>
              <a:defRPr/>
            </a:pPr>
            <a:endParaRPr lang="ru-RU" sz="11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20040" indent="-320040">
              <a:buFontTx/>
              <a:buChar char="•"/>
              <a:defRPr/>
            </a:pPr>
            <a:endParaRPr lang="ru-RU" sz="11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20040" indent="-320040">
              <a:buFont typeface="Arial" charset="0"/>
              <a:buNone/>
              <a:defRPr/>
            </a:pPr>
            <a:endParaRPr lang="ru-RU" sz="1100" dirty="0" smtClean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sz="11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Текст 5"/>
          <p:cNvSpPr>
            <a:spLocks noGrp="1"/>
          </p:cNvSpPr>
          <p:nvPr>
            <p:ph type="body" sz="quarter" idx="3"/>
          </p:nvPr>
        </p:nvSpPr>
        <p:spPr>
          <a:xfrm>
            <a:off x="3203575" y="1268413"/>
            <a:ext cx="5257800" cy="5746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18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cs typeface="Arial" charset="0"/>
              </a:rPr>
              <a:t>Программа ОМС в 2015 году</a:t>
            </a:r>
            <a:br>
              <a:rPr lang="ru-RU" altLang="ru-RU" sz="18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  <a:cs typeface="Arial" charset="0"/>
              </a:rPr>
            </a:br>
            <a:endParaRPr lang="ru-RU" altLang="ru-RU" sz="1800" dirty="0" smtClean="0">
              <a:solidFill>
                <a:schemeClr val="accent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одержимое 6"/>
          <p:cNvSpPr txBox="1">
            <a:spLocks/>
          </p:cNvSpPr>
          <p:nvPr/>
        </p:nvSpPr>
        <p:spPr bwMode="auto">
          <a:xfrm>
            <a:off x="179388" y="2852738"/>
            <a:ext cx="3313112" cy="295116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marL="182563" indent="-182563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+mj-lt"/>
                <a:cs typeface="Arial" pitchFamily="34" charset="0"/>
              </a:rPr>
              <a:t>Паллиативная  медицинская помощь</a:t>
            </a:r>
          </a:p>
          <a:p>
            <a:pPr marL="182563" indent="-182563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+mj-lt"/>
                <a:cs typeface="Arial" pitchFamily="34" charset="0"/>
              </a:rPr>
              <a:t>Льготное  лекарственное обеспечение</a:t>
            </a:r>
          </a:p>
          <a:p>
            <a:pPr marL="182563" indent="-182563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+mj-lt"/>
                <a:cs typeface="Arial" pitchFamily="34" charset="0"/>
              </a:rPr>
              <a:t>Медицинская помощь при социально-значимых заболеваниях (ВИЧ, СПИД)</a:t>
            </a:r>
          </a:p>
          <a:p>
            <a:pPr marL="182563" indent="-182563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+mj-lt"/>
                <a:cs typeface="Arial" pitchFamily="34" charset="0"/>
              </a:rPr>
              <a:t>Служба переливания крови</a:t>
            </a:r>
          </a:p>
          <a:p>
            <a:pPr marL="182563" indent="-182563"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1400" dirty="0">
                <a:solidFill>
                  <a:srgbClr val="003300"/>
                </a:solidFill>
                <a:latin typeface="+mj-lt"/>
                <a:cs typeface="Arial" pitchFamily="34" charset="0"/>
              </a:rPr>
              <a:t/>
            </a:r>
            <a:br>
              <a:rPr lang="ru-RU" sz="1400" dirty="0">
                <a:solidFill>
                  <a:srgbClr val="003300"/>
                </a:solidFill>
                <a:latin typeface="+mj-lt"/>
                <a:cs typeface="Arial" pitchFamily="34" charset="0"/>
              </a:rPr>
            </a:br>
            <a:endParaRPr lang="ru-RU" sz="1400" dirty="0">
              <a:solidFill>
                <a:srgbClr val="0033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0" y="0"/>
            <a:ext cx="9144000" cy="981075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75000"/>
              </a:lnSpc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C3300"/>
                </a:solidFill>
                <a:ea typeface="+mn-ea"/>
                <a:cs typeface="+mn-cs"/>
              </a:rPr>
              <a:t>Московская областная программа государственных гарантий бесплатного  оказания гражданам медицинской помощи </a:t>
            </a:r>
            <a:r>
              <a:rPr lang="ru-RU" sz="2400" b="1" dirty="0" smtClean="0">
                <a:solidFill>
                  <a:srgbClr val="CC3300"/>
                </a:solidFill>
                <a:ea typeface="+mn-ea"/>
                <a:cs typeface="+mn-cs"/>
              </a:rPr>
              <a:t>на</a:t>
            </a:r>
          </a:p>
          <a:p>
            <a:pPr fontAlgn="auto">
              <a:lnSpc>
                <a:spcPct val="75000"/>
              </a:lnSpc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C3300"/>
                </a:solidFill>
                <a:ea typeface="+mn-ea"/>
                <a:cs typeface="+mn-cs"/>
              </a:rPr>
              <a:t> </a:t>
            </a:r>
            <a:r>
              <a:rPr lang="ru-RU" sz="2400" b="1" dirty="0">
                <a:solidFill>
                  <a:srgbClr val="CC3300"/>
                </a:solidFill>
                <a:ea typeface="+mn-ea"/>
                <a:cs typeface="+mn-cs"/>
              </a:rPr>
              <a:t>2014 год </a:t>
            </a:r>
            <a:r>
              <a:rPr lang="ru-RU" sz="2400" b="1" dirty="0" smtClean="0">
                <a:solidFill>
                  <a:srgbClr val="CC3300"/>
                </a:solidFill>
                <a:ea typeface="+mn-ea"/>
                <a:cs typeface="+mn-cs"/>
              </a:rPr>
              <a:t>и </a:t>
            </a:r>
            <a:r>
              <a:rPr lang="ru-RU" sz="2400" b="1" dirty="0">
                <a:solidFill>
                  <a:srgbClr val="CC3300"/>
                </a:solidFill>
                <a:ea typeface="+mn-ea"/>
                <a:cs typeface="+mn-cs"/>
              </a:rPr>
              <a:t>на плановый период 2015 и 2016 </a:t>
            </a:r>
            <a:r>
              <a:rPr lang="ru-RU" sz="2400" b="1" dirty="0" smtClean="0">
                <a:solidFill>
                  <a:srgbClr val="CC3300"/>
                </a:solidFill>
                <a:ea typeface="+mn-ea"/>
                <a:cs typeface="+mn-cs"/>
              </a:rPr>
              <a:t>годов</a:t>
            </a:r>
            <a:endParaRPr lang="ru-RU" sz="2400" b="1" dirty="0">
              <a:solidFill>
                <a:srgbClr val="CC3300"/>
              </a:solidFill>
              <a:ea typeface="+mn-ea"/>
              <a:cs typeface="+mn-cs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7451725" y="836613"/>
            <a:ext cx="1549400" cy="720725"/>
          </a:xfrm>
          <a:prstGeom prst="ellipse">
            <a:avLst/>
          </a:prstGeom>
          <a:solidFill>
            <a:schemeClr val="accent2">
              <a:lumMod val="60000"/>
              <a:lumOff val="40000"/>
              <a:alpha val="78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88%</a:t>
            </a:r>
          </a:p>
        </p:txBody>
      </p:sp>
      <p:sp>
        <p:nvSpPr>
          <p:cNvPr id="10" name="Овал 9"/>
          <p:cNvSpPr/>
          <p:nvPr/>
        </p:nvSpPr>
        <p:spPr>
          <a:xfrm>
            <a:off x="179388" y="981075"/>
            <a:ext cx="1584325" cy="719138"/>
          </a:xfrm>
          <a:prstGeom prst="ellipse">
            <a:avLst/>
          </a:prstGeom>
          <a:solidFill>
            <a:schemeClr val="accent1">
              <a:lumMod val="60000"/>
              <a:lumOff val="40000"/>
              <a:alpha val="83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12%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9388" y="5949950"/>
            <a:ext cx="3313112" cy="719138"/>
          </a:xfrm>
          <a:prstGeom prst="roundRect">
            <a:avLst/>
          </a:prstGeom>
          <a:solidFill>
            <a:schemeClr val="accent1">
              <a:lumMod val="60000"/>
              <a:lumOff val="40000"/>
              <a:alpha val="83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В 2014 году </a:t>
            </a: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Бюджет 25% - ОМС 75%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/>
          <a:lstStyle/>
          <a:p>
            <a:pPr algn="ctr"/>
            <a:r>
              <a:rPr lang="ru-RU" altLang="ru-RU" sz="2800" b="1" smtClean="0">
                <a:solidFill>
                  <a:srgbClr val="960000"/>
                </a:solidFill>
                <a:cs typeface="Arial" charset="0"/>
              </a:rPr>
              <a:t>Программа ОМС Московской области</a:t>
            </a:r>
            <a:br>
              <a:rPr lang="ru-RU" altLang="ru-RU" sz="2800" b="1" smtClean="0">
                <a:solidFill>
                  <a:srgbClr val="960000"/>
                </a:solidFill>
                <a:cs typeface="Arial" charset="0"/>
              </a:rPr>
            </a:br>
            <a:r>
              <a:rPr lang="ru-RU" altLang="ru-RU" sz="2800" b="1" smtClean="0">
                <a:solidFill>
                  <a:srgbClr val="960000"/>
                </a:solidFill>
                <a:cs typeface="Arial" charset="0"/>
              </a:rPr>
              <a:t>на 2015 год (млрд. руб.) </a:t>
            </a:r>
          </a:p>
        </p:txBody>
      </p:sp>
      <p:graphicFrame>
        <p:nvGraphicFramePr>
          <p:cNvPr id="2050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73050" y="1628775"/>
          <a:ext cx="8510588" cy="4895850"/>
        </p:xfrm>
        <a:graphic>
          <a:graphicData uri="http://schemas.openxmlformats.org/presentationml/2006/ole">
            <p:oleObj spid="_x0000_s2050" r:id="rId3" imgW="8510754" imgH="4895512" progId="Excel.Chart.8">
              <p:embed/>
            </p:oleObj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250825" y="5516563"/>
            <a:ext cx="3744913" cy="108108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Общая сумма расходов на 2015 год – 90,7 млрд. руб.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5364163" y="5516563"/>
            <a:ext cx="37798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altLang="ru-RU" sz="2000" dirty="0">
                <a:latin typeface="+mj-lt"/>
                <a:ea typeface="+mj-ea"/>
                <a:cs typeface="Arial" charset="0"/>
              </a:rPr>
              <a:t>На финансирование медпомощи в рамках базовой программы ОМС </a:t>
            </a:r>
            <a:r>
              <a:rPr lang="ru-RU" altLang="ru-RU" sz="2000" dirty="0" err="1">
                <a:latin typeface="+mj-lt"/>
                <a:ea typeface="+mj-ea"/>
                <a:cs typeface="Arial" charset="0"/>
              </a:rPr>
              <a:t>Моск</a:t>
            </a:r>
            <a:r>
              <a:rPr lang="ru-RU" altLang="ru-RU" sz="2000" dirty="0">
                <a:latin typeface="+mj-lt"/>
                <a:ea typeface="+mj-ea"/>
                <a:cs typeface="Arial" charset="0"/>
              </a:rPr>
              <a:t>. обл.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0" y="2708275"/>
            <a:ext cx="23399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altLang="ru-RU" sz="2000" dirty="0">
                <a:latin typeface="+mj-lt"/>
                <a:ea typeface="+mj-ea"/>
                <a:cs typeface="Arial" charset="0"/>
              </a:rPr>
              <a:t>На финансирование </a:t>
            </a:r>
            <a:r>
              <a:rPr lang="ru-RU" altLang="ru-RU" sz="2000" dirty="0" err="1">
                <a:latin typeface="+mj-lt"/>
                <a:ea typeface="+mj-ea"/>
                <a:cs typeface="Arial" charset="0"/>
              </a:rPr>
              <a:t>сверхбазовой</a:t>
            </a:r>
            <a:r>
              <a:rPr lang="ru-RU" altLang="ru-RU" sz="2000" dirty="0">
                <a:latin typeface="+mj-lt"/>
                <a:ea typeface="+mj-ea"/>
                <a:cs typeface="Arial" charset="0"/>
              </a:rPr>
              <a:t> </a:t>
            </a:r>
          </a:p>
          <a:p>
            <a:pPr algn="ctr" eaLnBrk="0" hangingPunct="0">
              <a:defRPr/>
            </a:pPr>
            <a:r>
              <a:rPr lang="ru-RU" altLang="ru-RU" sz="2000" dirty="0">
                <a:latin typeface="+mj-lt"/>
                <a:ea typeface="+mj-ea"/>
                <a:cs typeface="Arial" charset="0"/>
              </a:rPr>
              <a:t>программы ОМС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250825" y="1341438"/>
            <a:ext cx="3455988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altLang="ru-RU" sz="2000" dirty="0">
                <a:latin typeface="+mj-lt"/>
                <a:ea typeface="+mj-ea"/>
                <a:cs typeface="Arial" charset="0"/>
              </a:rPr>
              <a:t>Межбюджетный трансферт бюджетам территориальных фондов ОМС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5651500" y="1557338"/>
            <a:ext cx="3024188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altLang="ru-RU" sz="2000" dirty="0">
                <a:latin typeface="+mj-lt"/>
                <a:ea typeface="+mj-ea"/>
                <a:cs typeface="Arial" charset="0"/>
              </a:rPr>
              <a:t>Расходы на выполнение фондом управленческих функций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1979613" y="2924175"/>
            <a:ext cx="503237" cy="1444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6875463" y="5084763"/>
            <a:ext cx="73025" cy="3603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987675" y="1844675"/>
            <a:ext cx="1368425" cy="5048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713"/>
          </a:xfrm>
          <a:solidFill>
            <a:schemeClr val="accent6">
              <a:lumMod val="20000"/>
              <a:lumOff val="80000"/>
              <a:alpha val="9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b="1" dirty="0" smtClean="0">
                <a:solidFill>
                  <a:srgbClr val="C00000"/>
                </a:solidFill>
                <a:cs typeface="Arial" charset="0"/>
              </a:rPr>
              <a:t>Структура  межбюджетного трансферта на 2015 год (млрд. руб.)</a:t>
            </a:r>
          </a:p>
        </p:txBody>
      </p:sp>
      <p:graphicFrame>
        <p:nvGraphicFramePr>
          <p:cNvPr id="307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65213" y="857250"/>
          <a:ext cx="7878762" cy="5502275"/>
        </p:xfrm>
        <a:graphic>
          <a:graphicData uri="http://schemas.openxmlformats.org/presentationml/2006/ole">
            <p:oleObj spid="_x0000_s3074" r:id="rId3" imgW="7876715" imgH="5499069" progId="Excel.Chart.8">
              <p:embed/>
            </p:oleObj>
          </a:graphicData>
        </a:graphic>
      </p:graphicFrame>
      <p:sp>
        <p:nvSpPr>
          <p:cNvPr id="5" name="Прямоугольная выноска 4"/>
          <p:cNvSpPr/>
          <p:nvPr/>
        </p:nvSpPr>
        <p:spPr>
          <a:xfrm>
            <a:off x="6372225" y="620713"/>
            <a:ext cx="2592388" cy="2592387"/>
          </a:xfrm>
          <a:prstGeom prst="wedgeRectCallout">
            <a:avLst>
              <a:gd name="adj1" fmla="val -85782"/>
              <a:gd name="adj2" fmla="val -1537"/>
            </a:avLst>
          </a:prstGeom>
          <a:solidFill>
            <a:srgbClr val="A7E8FF">
              <a:alpha val="74902"/>
            </a:srgbClr>
          </a:solidFill>
          <a:ln>
            <a:solidFill>
              <a:srgbClr val="89C0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Прочие расходы включают затраты:</a:t>
            </a:r>
          </a:p>
          <a:p>
            <a:pPr algn="ctr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отделений </a:t>
            </a:r>
            <a:r>
              <a:rPr lang="ru-RU" b="1" dirty="0" err="1">
                <a:solidFill>
                  <a:schemeClr val="tx1"/>
                </a:solidFill>
              </a:rPr>
              <a:t>патанотомии</a:t>
            </a:r>
            <a:r>
              <a:rPr lang="ru-RU" b="1" dirty="0">
                <a:solidFill>
                  <a:schemeClr val="tx1"/>
                </a:solidFill>
              </a:rPr>
              <a:t>, </a:t>
            </a:r>
            <a:r>
              <a:rPr lang="ru-RU" b="1" dirty="0" err="1">
                <a:solidFill>
                  <a:schemeClr val="tx1"/>
                </a:solidFill>
              </a:rPr>
              <a:t>отделений</a:t>
            </a:r>
            <a:r>
              <a:rPr lang="ru-RU" b="1" dirty="0">
                <a:solidFill>
                  <a:schemeClr val="tx1"/>
                </a:solidFill>
              </a:rPr>
              <a:t>  </a:t>
            </a:r>
            <a:r>
              <a:rPr lang="ru-RU" b="1" dirty="0" err="1">
                <a:solidFill>
                  <a:schemeClr val="tx1"/>
                </a:solidFill>
              </a:rPr>
              <a:t>мед.статистики</a:t>
            </a:r>
            <a:r>
              <a:rPr lang="ru-RU" b="1" dirty="0">
                <a:solidFill>
                  <a:schemeClr val="tx1"/>
                </a:solidFill>
              </a:rPr>
              <a:t>, центров мед. профилактики, отделений, работающих с отказными детьми и др.</a:t>
            </a: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179388" y="620713"/>
            <a:ext cx="2447925" cy="1944687"/>
          </a:xfrm>
          <a:prstGeom prst="wedgeRectCallout">
            <a:avLst>
              <a:gd name="adj1" fmla="val 92873"/>
              <a:gd name="adj2" fmla="val -6144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Скорая  медицинская помощь  незастрахованным по ОМС  и специализированные психиатрические бригады</a:t>
            </a: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6300788" y="4941888"/>
            <a:ext cx="2663825" cy="1539875"/>
          </a:xfrm>
          <a:prstGeom prst="wedgeRectCallout">
            <a:avLst>
              <a:gd name="adj1" fmla="val -97458"/>
              <a:gd name="adj2" fmla="val -3125"/>
            </a:avLst>
          </a:prstGeom>
          <a:solidFill>
            <a:srgbClr val="FFCC66">
              <a:alpha val="67000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Оказание социально-значимых  видов медицинской помощи: психиатрия, наркология, фтизиатрия, венерология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5517232"/>
            <a:ext cx="3672408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990033"/>
                </a:solidFill>
                <a:latin typeface="+mn-lt"/>
              </a:rPr>
              <a:t>Межбюджетный трансферт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990033"/>
                </a:solidFill>
                <a:latin typeface="+mn-lt"/>
              </a:rPr>
              <a:t>всего  –   13,6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1200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rgbClr val="C00000"/>
                </a:solidFill>
                <a:latin typeface="+mj-lt"/>
                <a:ea typeface="+mj-ea"/>
                <a:cs typeface="Arial" pitchFamily="34" charset="0"/>
              </a:rPr>
              <a:t>Динамика </a:t>
            </a:r>
            <a:r>
              <a:rPr lang="ru-RU" altLang="ru-RU" sz="2400" b="1" dirty="0" err="1">
                <a:solidFill>
                  <a:srgbClr val="C00000"/>
                </a:solidFill>
                <a:latin typeface="+mj-lt"/>
                <a:ea typeface="+mj-ea"/>
                <a:cs typeface="Arial" pitchFamily="34" charset="0"/>
              </a:rPr>
              <a:t>подушевого</a:t>
            </a:r>
            <a:r>
              <a:rPr lang="ru-RU" altLang="ru-RU" sz="2400" b="1" dirty="0">
                <a:solidFill>
                  <a:srgbClr val="C00000"/>
                </a:solidFill>
                <a:latin typeface="+mj-lt"/>
                <a:ea typeface="+mj-ea"/>
                <a:cs typeface="Arial" pitchFamily="34" charset="0"/>
              </a:rPr>
              <a:t> норматива финансового обеспечения Московской областной программы ОМС в 2012-2015 гг.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rgbClr val="C00000"/>
                </a:solidFill>
                <a:latin typeface="+mj-lt"/>
                <a:ea typeface="+mj-ea"/>
                <a:cs typeface="Arial" pitchFamily="34" charset="0"/>
              </a:rPr>
              <a:t>(руб. на 1 застрахованного в год)</a:t>
            </a:r>
          </a:p>
        </p:txBody>
      </p:sp>
      <p:graphicFrame>
        <p:nvGraphicFramePr>
          <p:cNvPr id="7" name="Объект 6"/>
          <p:cNvGraphicFramePr>
            <a:graphicFrameLocks/>
          </p:cNvGraphicFramePr>
          <p:nvPr/>
        </p:nvGraphicFramePr>
        <p:xfrm>
          <a:off x="630238" y="5229225"/>
          <a:ext cx="7128792" cy="1438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96530"/>
                <a:gridCol w="2342677"/>
                <a:gridCol w="2566245"/>
                <a:gridCol w="1023340"/>
              </a:tblGrid>
              <a:tr h="432048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 marL="91449" marR="91449" marT="45772" marB="457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effectLst/>
                        </a:rPr>
                        <a:t>Базовый</a:t>
                      </a:r>
                    </a:p>
                    <a:p>
                      <a:pPr algn="ctr"/>
                      <a:r>
                        <a:rPr lang="ru-RU" sz="1100" dirty="0" smtClean="0">
                          <a:effectLst/>
                        </a:rPr>
                        <a:t>Норматив, руб.</a:t>
                      </a:r>
                      <a:endParaRPr lang="ru-RU" sz="1100" b="0" dirty="0">
                        <a:solidFill>
                          <a:srgbClr val="605573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1449" marR="91449" marT="45772" marB="4577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Норматив по Московской областной программе ОМС, руб.</a:t>
                      </a:r>
                      <a:endParaRPr lang="ru-RU" sz="1100" b="0" dirty="0" smtClean="0">
                        <a:solidFill>
                          <a:srgbClr val="605573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1449" marR="91449" marT="45772" marB="457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effectLst/>
                        </a:rPr>
                        <a:t>%</a:t>
                      </a:r>
                      <a:endParaRPr lang="ru-RU" sz="1100" b="0" dirty="0">
                        <a:solidFill>
                          <a:srgbClr val="605573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1449" marR="91449" marT="45772" marB="45772" anchor="ctr"/>
                </a:tc>
              </a:tr>
              <a:tr h="23481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j-lt"/>
                        </a:rPr>
                        <a:t>2013  год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91449" marR="91449" marT="45772" marB="457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j-lt"/>
                        </a:rPr>
                        <a:t>5 942,5</a:t>
                      </a:r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91449" marR="91449" marT="45772" marB="457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j-lt"/>
                        </a:rPr>
                        <a:t> 9 108,2</a:t>
                      </a:r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91449" marR="91449" marT="45772" marB="457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j-lt"/>
                        </a:rPr>
                        <a:t>153%</a:t>
                      </a:r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91449" marR="91449" marT="45772" marB="45772"/>
                </a:tc>
              </a:tr>
              <a:tr h="331478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2014 год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91449" marR="91449" marT="45772" marB="457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6 962,5</a:t>
                      </a:r>
                      <a:endPara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91449" marR="91449" marT="45772" marB="457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10 753,2</a:t>
                      </a:r>
                      <a:endPara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91449" marR="91449" marT="45772" marB="457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154%</a:t>
                      </a:r>
                      <a:endPara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91449" marR="91449" marT="45772" marB="45772"/>
                </a:tc>
              </a:tr>
              <a:tr h="26533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2015 год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91449" marR="91449" marT="45772" marB="457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8 481,5</a:t>
                      </a:r>
                      <a:endPara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91449" marR="91449" marT="45772" marB="457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11 899,4</a:t>
                      </a:r>
                      <a:endPara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91449" marR="91449" marT="45772" marB="457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j-lt"/>
                        </a:rPr>
                        <a:t>140%</a:t>
                      </a:r>
                      <a:endPara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91449" marR="91449" marT="45772" marB="45772"/>
                </a:tc>
              </a:tr>
            </a:tbl>
          </a:graphicData>
        </a:graphic>
      </p:graphicFrame>
      <p:graphicFrame>
        <p:nvGraphicFramePr>
          <p:cNvPr id="4098" name="Object 2"/>
          <p:cNvGraphicFramePr>
            <a:graphicFrameLocks/>
          </p:cNvGraphicFramePr>
          <p:nvPr/>
        </p:nvGraphicFramePr>
        <p:xfrm>
          <a:off x="187325" y="1412875"/>
          <a:ext cx="8856663" cy="3883025"/>
        </p:xfrm>
        <a:graphic>
          <a:graphicData uri="http://schemas.openxmlformats.org/presentationml/2006/ole">
            <p:oleObj spid="_x0000_s4098" name="Worksheet" r:id="rId3" imgW="8658225" imgH="3819334" progId="Excel.Sheet.8">
              <p:embed/>
            </p:oleObj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 flipV="1">
            <a:off x="6373813" y="1844675"/>
            <a:ext cx="887412" cy="2682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28" name="TextBox 5"/>
          <p:cNvSpPr txBox="1">
            <a:spLocks noChangeArrowheads="1"/>
          </p:cNvSpPr>
          <p:nvPr/>
        </p:nvSpPr>
        <p:spPr bwMode="auto">
          <a:xfrm>
            <a:off x="6227763" y="1700213"/>
            <a:ext cx="1192212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 i="1">
                <a:solidFill>
                  <a:srgbClr val="C00000"/>
                </a:solidFill>
                <a:latin typeface="Calibri" pitchFamily="34" charset="0"/>
                <a:cs typeface="Arial" charset="0"/>
              </a:rPr>
              <a:t>Рост 11%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683568" y="2780928"/>
            <a:ext cx="7920880" cy="72008"/>
          </a:xfrm>
          <a:prstGeom prst="line">
            <a:avLst/>
          </a:prstGeom>
          <a:ln w="57150">
            <a:solidFill>
              <a:srgbClr val="00B05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txBody>
          <a:bodyPr>
            <a:noAutofit/>
          </a:bodyPr>
          <a:lstStyle/>
          <a:p>
            <a:pPr algn="ctr" eaLnBrk="1" fontAlgn="auto" hangingPunct="1">
              <a:lnSpc>
                <a:spcPct val="75000"/>
              </a:lnSpc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960000"/>
                </a:solidFill>
                <a:ea typeface="+mn-ea"/>
                <a:cs typeface="+mn-cs"/>
              </a:rPr>
              <a:t>Нормативы объемов медицинской помощи </a:t>
            </a:r>
            <a:br>
              <a:rPr lang="ru-RU" sz="2800" b="1" dirty="0" smtClean="0">
                <a:solidFill>
                  <a:srgbClr val="960000"/>
                </a:solidFill>
                <a:ea typeface="+mn-ea"/>
                <a:cs typeface="+mn-cs"/>
              </a:rPr>
            </a:br>
            <a:r>
              <a:rPr lang="ru-RU" sz="2800" b="1" dirty="0" smtClean="0">
                <a:solidFill>
                  <a:srgbClr val="960000"/>
                </a:solidFill>
                <a:ea typeface="+mn-ea"/>
                <a:cs typeface="+mn-cs"/>
              </a:rPr>
              <a:t>на 2015 год по Московской областной Программе ОМС</a:t>
            </a:r>
            <a:endParaRPr lang="ru-RU" sz="2800" b="1" dirty="0">
              <a:solidFill>
                <a:srgbClr val="960000"/>
              </a:solidFill>
              <a:ea typeface="+mn-ea"/>
              <a:cs typeface="+mn-cs"/>
            </a:endParaRPr>
          </a:p>
        </p:txBody>
      </p:sp>
      <p:sp>
        <p:nvSpPr>
          <p:cNvPr id="18435" name="Текст 2"/>
          <p:cNvSpPr>
            <a:spLocks noGrp="1"/>
          </p:cNvSpPr>
          <p:nvPr>
            <p:ph type="body" idx="2"/>
          </p:nvPr>
        </p:nvSpPr>
        <p:spPr>
          <a:xfrm>
            <a:off x="107950" y="1628775"/>
            <a:ext cx="1908175" cy="4752975"/>
          </a:xfrm>
        </p:spPr>
        <p:txBody>
          <a:bodyPr/>
          <a:lstStyle/>
          <a:p>
            <a:pPr>
              <a:defRPr/>
            </a:pPr>
            <a:r>
              <a:rPr lang="ru-RU" altLang="ru-RU" sz="16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В соответствии с постановлением Правительства РФ от  18.10.2013 №932</a:t>
            </a:r>
          </a:p>
          <a:p>
            <a:pPr>
              <a:defRPr/>
            </a:pPr>
            <a:endParaRPr lang="ru-RU" altLang="ru-RU" sz="1600" b="1" dirty="0" smtClean="0">
              <a:solidFill>
                <a:schemeClr val="accent1">
                  <a:lumMod val="50000"/>
                </a:schemeClr>
              </a:solidFill>
              <a:cs typeface="Arial" charset="0"/>
            </a:endParaRPr>
          </a:p>
          <a:p>
            <a:pPr>
              <a:defRPr/>
            </a:pPr>
            <a:r>
              <a:rPr lang="ru-RU" altLang="ru-RU" sz="16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В соответствии с постановлением Правительства МО от  25.10.2013 №876/43 (в ред. От 23.09.2014 №803/38)</a:t>
            </a:r>
          </a:p>
        </p:txBody>
      </p:sp>
      <p:sp>
        <p:nvSpPr>
          <p:cNvPr id="33796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051050" y="1628775"/>
          <a:ext cx="6911975" cy="4813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718"/>
                <a:gridCol w="1080015"/>
                <a:gridCol w="1291202"/>
                <a:gridCol w="1156162"/>
              </a:tblGrid>
              <a:tr h="50602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Условие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оказания медицинской помощи</a:t>
                      </a:r>
                      <a:endParaRPr lang="ru-RU" sz="14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Базовый</a:t>
                      </a:r>
                      <a:endParaRPr lang="ru-RU" sz="14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Московская область*)</a:t>
                      </a: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060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Для скорой медицинской помощи (вызов)</a:t>
                      </a: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0,318</a:t>
                      </a: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0,318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lang="ru-RU" sz="1600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06027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Для медицинской помощи в амбулаторных условиях:</a:t>
                      </a:r>
                      <a:endParaRPr lang="ru-RU" sz="14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600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06027"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с профилактической целью (посещение)</a:t>
                      </a:r>
                      <a:endParaRPr lang="ru-RU" sz="14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2,35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2,96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126%</a:t>
                      </a:r>
                      <a:endParaRPr lang="ru-RU" sz="1600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06027"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оказываемой в связи с заболеваниями (обращение)</a:t>
                      </a:r>
                      <a:endParaRPr lang="ru-RU" sz="14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1,95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2,12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109%</a:t>
                      </a:r>
                      <a:endParaRPr lang="ru-RU" sz="1600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39124"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оказываемой  в неотложной помощи (посещение)</a:t>
                      </a:r>
                      <a:endParaRPr lang="ru-RU" sz="14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lang="ru-RU" sz="1600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284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Для медицинской помощи в условиях дневных стационаров (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пациенто-дни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0,59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0,71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120%</a:t>
                      </a:r>
                      <a:endParaRPr lang="ru-RU" sz="1600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54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Для медицинской помощи в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стационарных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условиях (случай госпитализации / койко-день)</a:t>
                      </a:r>
                      <a:endParaRPr lang="ru-RU" sz="14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0,172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0,184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107%</a:t>
                      </a:r>
                      <a:endParaRPr lang="ru-RU" sz="1600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0825" y="6381750"/>
            <a:ext cx="7273925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600" dirty="0">
                <a:latin typeface="+mn-lt"/>
              </a:rPr>
              <a:t>*) с учетом </a:t>
            </a:r>
            <a:r>
              <a:rPr lang="ru-RU" sz="1600" dirty="0" err="1">
                <a:latin typeface="+mn-lt"/>
              </a:rPr>
              <a:t>сверхбазовой</a:t>
            </a:r>
            <a:r>
              <a:rPr lang="ru-RU" sz="1600" dirty="0">
                <a:latin typeface="+mn-lt"/>
              </a:rPr>
              <a:t> программы по социально-значимым заболеваниям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txBody>
          <a:bodyPr>
            <a:noAutofit/>
          </a:bodyPr>
          <a:lstStyle/>
          <a:p>
            <a:pPr algn="ctr" eaLnBrk="1" fontAlgn="auto" hangingPunct="1">
              <a:lnSpc>
                <a:spcPct val="75000"/>
              </a:lnSpc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960000"/>
                </a:solidFill>
                <a:ea typeface="+mn-ea"/>
                <a:cs typeface="+mn-cs"/>
              </a:rPr>
              <a:t>Нормативы финансовых затрат на единицу объема</a:t>
            </a:r>
            <a:br>
              <a:rPr lang="ru-RU" sz="2400" b="1" dirty="0" smtClean="0">
                <a:solidFill>
                  <a:srgbClr val="960000"/>
                </a:solidFill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960000"/>
                </a:solidFill>
                <a:ea typeface="+mn-ea"/>
                <a:cs typeface="+mn-cs"/>
              </a:rPr>
              <a:t> медицинской помощи на 2015 год</a:t>
            </a:r>
            <a:br>
              <a:rPr lang="ru-RU" sz="2400" b="1" dirty="0" smtClean="0">
                <a:solidFill>
                  <a:srgbClr val="960000"/>
                </a:solidFill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960000"/>
                </a:solidFill>
                <a:ea typeface="+mn-ea"/>
                <a:cs typeface="+mn-cs"/>
              </a:rPr>
              <a:t> по Московской областной Программе ОМС</a:t>
            </a:r>
            <a:endParaRPr lang="ru-RU" sz="2400" b="1" dirty="0">
              <a:solidFill>
                <a:srgbClr val="960000"/>
              </a:solidFill>
              <a:ea typeface="+mn-ea"/>
              <a:cs typeface="+mn-cs"/>
            </a:endParaRPr>
          </a:p>
        </p:txBody>
      </p:sp>
      <p:sp>
        <p:nvSpPr>
          <p:cNvPr id="18435" name="Текст 2"/>
          <p:cNvSpPr>
            <a:spLocks noGrp="1"/>
          </p:cNvSpPr>
          <p:nvPr>
            <p:ph type="body" idx="2"/>
          </p:nvPr>
        </p:nvSpPr>
        <p:spPr>
          <a:xfrm>
            <a:off x="107950" y="1628775"/>
            <a:ext cx="1908175" cy="4752975"/>
          </a:xfrm>
        </p:spPr>
        <p:txBody>
          <a:bodyPr/>
          <a:lstStyle/>
          <a:p>
            <a:pPr>
              <a:defRPr/>
            </a:pPr>
            <a:r>
              <a:rPr lang="ru-RU" altLang="ru-RU" sz="16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В соответствии с постановлением Правительства РФ от  18.10.2013 №932</a:t>
            </a:r>
          </a:p>
          <a:p>
            <a:pPr>
              <a:defRPr/>
            </a:pPr>
            <a:endParaRPr lang="ru-RU" altLang="ru-RU" sz="1600" b="1" dirty="0" smtClean="0">
              <a:solidFill>
                <a:schemeClr val="accent1">
                  <a:lumMod val="50000"/>
                </a:schemeClr>
              </a:solidFill>
              <a:cs typeface="Arial" charset="0"/>
            </a:endParaRPr>
          </a:p>
          <a:p>
            <a:pPr>
              <a:defRPr/>
            </a:pPr>
            <a:r>
              <a:rPr lang="ru-RU" altLang="ru-RU" sz="1600" b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В соответствии с постановлением Правительства МО от  25.10.2013 №876/43 (в ред. От 23.09.2014 №803/38)</a:t>
            </a:r>
          </a:p>
        </p:txBody>
      </p:sp>
      <p:sp>
        <p:nvSpPr>
          <p:cNvPr id="34820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051050" y="1628775"/>
          <a:ext cx="6911975" cy="4813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718"/>
                <a:gridCol w="1080015"/>
                <a:gridCol w="1291202"/>
                <a:gridCol w="1156162"/>
              </a:tblGrid>
              <a:tr h="50602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Условие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оказания медицинской помощи</a:t>
                      </a:r>
                      <a:endParaRPr lang="ru-RU" sz="14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Базовый</a:t>
                      </a:r>
                      <a:endParaRPr lang="ru-RU" sz="14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Московская область*)</a:t>
                      </a: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060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Для скорой медицинской помощи (вызов)</a:t>
                      </a: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1582,8</a:t>
                      </a: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2811,1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177%</a:t>
                      </a:r>
                      <a:endParaRPr lang="ru-RU" sz="1600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06027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Для медицинской помощи в амбулаторных условиях:</a:t>
                      </a:r>
                      <a:endParaRPr lang="ru-RU" sz="14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600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06027"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с профилактической целью (посещение)</a:t>
                      </a:r>
                      <a:endParaRPr lang="ru-RU" sz="14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351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416,7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119%</a:t>
                      </a:r>
                      <a:endParaRPr lang="ru-RU" sz="1600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06027"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оказываемой в связи с заболеваниями (обращение)</a:t>
                      </a:r>
                      <a:endParaRPr lang="ru-RU" sz="14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1023,2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1245,9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122%</a:t>
                      </a:r>
                      <a:endParaRPr lang="ru-RU" sz="1600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39124"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оказываемой  в неотложной помощи (посещение)</a:t>
                      </a:r>
                      <a:endParaRPr lang="ru-RU" sz="14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452,2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515,7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114%</a:t>
                      </a:r>
                      <a:endParaRPr lang="ru-RU" sz="1600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284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Для медицинской помощи в условиях дневных стационаров (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пациенто-дни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1309,1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1343,5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103%</a:t>
                      </a:r>
                      <a:endParaRPr lang="ru-RU" sz="1600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54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Для медицинской помощи в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стационарных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условиях (случай госпитализации / койко-день)</a:t>
                      </a:r>
                      <a:endParaRPr lang="ru-RU" sz="14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22452,3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30 824,1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137%</a:t>
                      </a:r>
                      <a:endParaRPr lang="ru-RU" sz="1600" i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9" marR="91449" marT="45716" marB="45716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0825" y="6381750"/>
            <a:ext cx="7273925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600" dirty="0">
                <a:latin typeface="+mn-lt"/>
              </a:rPr>
              <a:t>*) с учетом </a:t>
            </a:r>
            <a:r>
              <a:rPr lang="ru-RU" sz="1600" dirty="0" err="1">
                <a:latin typeface="+mn-lt"/>
              </a:rPr>
              <a:t>сверхбазовой</a:t>
            </a:r>
            <a:r>
              <a:rPr lang="ru-RU" sz="1600" dirty="0">
                <a:latin typeface="+mn-lt"/>
              </a:rPr>
              <a:t> программы по социально-значимым заболеваниям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/>
          <a:lstStyle/>
          <a:p>
            <a:pPr algn="ctr"/>
            <a:r>
              <a:rPr lang="ru-RU" altLang="ru-RU" sz="2400" b="1" smtClean="0">
                <a:solidFill>
                  <a:srgbClr val="C00000"/>
                </a:solidFill>
                <a:cs typeface="Times New Roman" pitchFamily="18" charset="0"/>
              </a:rPr>
              <a:t>Преимущества финансирования социально-значимых заболеваний в системе ОМС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0" y="2276475"/>
            <a:ext cx="4427538" cy="4581525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1800" dirty="0" smtClean="0">
                <a:cs typeface="Times New Roman" panose="02020603050405020304" pitchFamily="18" charset="0"/>
              </a:rPr>
              <a:t>Ежемесячное финансирование в размере 1/12 годового финансирования без учета выполненных объемов оказанной медицинской помощи</a:t>
            </a:r>
          </a:p>
          <a:p>
            <a:pPr>
              <a:buFont typeface="Arial" pitchFamily="34" charset="0"/>
              <a:buChar char="•"/>
              <a:defRPr/>
            </a:pPr>
            <a:endParaRPr lang="ru-RU" sz="1800" dirty="0" smtClean="0"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1800" dirty="0" smtClean="0">
                <a:cs typeface="Times New Roman" panose="02020603050405020304" pitchFamily="18" charset="0"/>
              </a:rPr>
              <a:t>Ежеквартальный контроль выполнения государственного задания</a:t>
            </a:r>
          </a:p>
          <a:p>
            <a:pPr>
              <a:buFont typeface="Arial" pitchFamily="34" charset="0"/>
              <a:buChar char="•"/>
              <a:defRPr/>
            </a:pPr>
            <a:endParaRPr lang="ru-RU" sz="1800" dirty="0" smtClean="0"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1800" dirty="0" smtClean="0">
                <a:cs typeface="Times New Roman" panose="02020603050405020304" pitchFamily="18" charset="0"/>
              </a:rPr>
              <a:t>Выборочный контроль качества оказанной медицинской помощи (при поступлении соответствующих обращений).</a:t>
            </a:r>
            <a:endParaRPr lang="ru-RU" sz="1800" dirty="0">
              <a:cs typeface="Times New Roman" panose="02020603050405020304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quarter" idx="2"/>
          </p:nvPr>
        </p:nvSpPr>
        <p:spPr>
          <a:xfrm>
            <a:off x="4716463" y="2286000"/>
            <a:ext cx="4427537" cy="45720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1800" dirty="0" smtClean="0">
                <a:cs typeface="Times New Roman" panose="02020603050405020304" pitchFamily="18" charset="0"/>
              </a:rPr>
              <a:t>Финансирование по схеме аванс-окончательный расчет в зависимости от выполненных объемов медицинской помощи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1800" dirty="0" smtClean="0">
                <a:cs typeface="Times New Roman" panose="02020603050405020304" pitchFamily="18" charset="0"/>
              </a:rPr>
              <a:t>Подушевое финансирование медицинской помощи в амбулаторных условиях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1800" dirty="0" smtClean="0">
                <a:cs typeface="Times New Roman" panose="02020603050405020304" pitchFamily="18" charset="0"/>
              </a:rPr>
              <a:t>Финансирование по законченному случаю в стационарных условиях и условиях дневного стационара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1800" dirty="0" smtClean="0">
                <a:cs typeface="Times New Roman" panose="02020603050405020304" pitchFamily="18" charset="0"/>
              </a:rPr>
              <a:t>Медико-экономический контроль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1800" dirty="0" smtClean="0">
                <a:cs typeface="Times New Roman" panose="02020603050405020304" pitchFamily="18" charset="0"/>
              </a:rPr>
              <a:t>Медико-экономическая экспертиза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1800" dirty="0" smtClean="0">
                <a:cs typeface="Times New Roman" panose="02020603050405020304" pitchFamily="18" charset="0"/>
              </a:rPr>
              <a:t>Экспертиза </a:t>
            </a:r>
            <a:r>
              <a:rPr lang="ru-RU" sz="1800" dirty="0">
                <a:cs typeface="Times New Roman" panose="02020603050405020304" pitchFamily="18" charset="0"/>
              </a:rPr>
              <a:t>качества </a:t>
            </a:r>
            <a:r>
              <a:rPr lang="ru-RU" sz="1800" dirty="0" smtClean="0">
                <a:cs typeface="Times New Roman" panose="02020603050405020304" pitchFamily="18" charset="0"/>
              </a:rPr>
              <a:t>медицинской помощи </a:t>
            </a:r>
            <a:endParaRPr lang="ru-RU" sz="16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179388" y="1557338"/>
            <a:ext cx="4284662" cy="63976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ctr">
            <a:normAutofit fontScale="85000" lnSpcReduction="10000"/>
          </a:bodyPr>
          <a:lstStyle/>
          <a:p>
            <a:pPr>
              <a:buFont typeface="Arial" pitchFamily="34" charset="0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финансирование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294967295"/>
          </p:nvPr>
        </p:nvSpPr>
        <p:spPr>
          <a:xfrm>
            <a:off x="4643438" y="1535113"/>
            <a:ext cx="4500562" cy="63976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ctr">
            <a:normAutofit fontScale="77500" lnSpcReduction="20000"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Финансирование в системе ОМС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0" y="5732463"/>
            <a:ext cx="501650" cy="479425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31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C00000"/>
                </a:solidFill>
                <a:latin typeface="Arial" charset="0"/>
                <a:ea typeface="MS PGothic" pitchFamily="34" charset="-128"/>
                <a:cs typeface="Arial" charset="0"/>
              </a:rPr>
              <a:t>Нормативная  база в системе ОМС</a:t>
            </a:r>
            <a:endParaRPr lang="ru-RU" altLang="ru-RU" sz="2800" smtClean="0">
              <a:solidFill>
                <a:srgbClr val="C00000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388" y="1477963"/>
            <a:ext cx="8785225" cy="5140325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buClr>
                <a:srgbClr val="57757F"/>
              </a:buClr>
              <a:buFont typeface="Wingdings" pitchFamily="2" charset="2"/>
              <a:buChar char=""/>
              <a:defRPr/>
            </a:pP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cs typeface="Arial" panose="020B0604020202020204" pitchFamily="34" charset="0"/>
              </a:rPr>
              <a:t>Федеральный закон от 21.11.2011 №323-ФЗ «Об основах охраны здоровья граждан в Российской Федерации»; </a:t>
            </a:r>
          </a:p>
          <a:p>
            <a:pPr algn="just">
              <a:spcBef>
                <a:spcPts val="0"/>
              </a:spcBef>
              <a:buClr>
                <a:srgbClr val="57757F"/>
              </a:buClr>
              <a:buFont typeface="Wingdings" pitchFamily="2" charset="2"/>
              <a:buChar char=""/>
              <a:defRPr/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cs typeface="Arial" panose="020B0604020202020204" pitchFamily="34" charset="0"/>
              </a:rPr>
              <a:t>Федеральный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cs typeface="Arial" panose="020B0604020202020204" pitchFamily="34" charset="0"/>
              </a:rPr>
              <a:t>закон от 29.11.2010 №326-ФЗ «Об обязательном медицинском страховании в Российской Федерации»; </a:t>
            </a:r>
          </a:p>
          <a:p>
            <a:pPr algn="just">
              <a:spcBef>
                <a:spcPts val="0"/>
              </a:spcBef>
              <a:buClr>
                <a:srgbClr val="57757F"/>
              </a:buClr>
              <a:buFont typeface="Wingdings" pitchFamily="2" charset="2"/>
              <a:buChar char=""/>
              <a:defRPr/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cs typeface="Arial" panose="020B0604020202020204" pitchFamily="34" charset="0"/>
              </a:rPr>
              <a:t>Правила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cs typeface="Arial" panose="020B0604020202020204" pitchFamily="34" charset="0"/>
              </a:rPr>
              <a:t>ОМС, утвержденные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cs typeface="Arial" panose="020B0604020202020204" pitchFamily="34" charset="0"/>
              </a:rPr>
              <a:t>приказом Министерства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cs typeface="Arial" panose="020B0604020202020204" pitchFamily="34" charset="0"/>
              </a:rPr>
              <a:t>здравоохранения и социального развития Российской Федерации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cs typeface="Arial" panose="020B0604020202020204" pitchFamily="34" charset="0"/>
              </a:rPr>
              <a:t>от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cs typeface="Arial" panose="020B0604020202020204" pitchFamily="34" charset="0"/>
              </a:rPr>
              <a:t>28.02.2011 №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cs typeface="Arial" panose="020B0604020202020204" pitchFamily="34" charset="0"/>
              </a:rPr>
              <a:t>158н; 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  <a:buClr>
                <a:srgbClr val="57757F"/>
              </a:buClr>
              <a:buFont typeface="Wingdings" pitchFamily="2" charset="2"/>
              <a:buChar char=""/>
              <a:defRPr/>
            </a:pP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cs typeface="Arial" panose="020B0604020202020204" pitchFamily="34" charset="0"/>
              </a:rPr>
              <a:t>Типовые договоры о финансовом обеспечении системы ОМС и на оказание и оплату медицинской помощи по ОМС, утвержденные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cs typeface="Arial" panose="020B0604020202020204" pitchFamily="34" charset="0"/>
              </a:rPr>
              <a:t>приказами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cs typeface="Arial" panose="020B0604020202020204" pitchFamily="34" charset="0"/>
              </a:rPr>
              <a:t>Министерства здравоохранения Российской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cs typeface="Arial" panose="020B0604020202020204" pitchFamily="34" charset="0"/>
              </a:rPr>
              <a:t>Федерации;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  <a:buClr>
                <a:srgbClr val="57757F"/>
              </a:buClr>
              <a:buFont typeface="Wingdings" pitchFamily="2" charset="2"/>
              <a:buChar char=""/>
              <a:defRPr/>
            </a:pP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cs typeface="Arial" panose="020B0604020202020204" pitchFamily="34" charset="0"/>
              </a:rPr>
              <a:t>Программа государственных гарантий бесплатного оказания гражданам медицинской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cs typeface="Arial" panose="020B0604020202020204" pitchFamily="34" charset="0"/>
              </a:rPr>
              <a:t>помощи, утвержденная постановлением Правительства РФ ;</a:t>
            </a:r>
          </a:p>
          <a:p>
            <a:pPr algn="just">
              <a:spcBef>
                <a:spcPts val="0"/>
              </a:spcBef>
              <a:buClr>
                <a:srgbClr val="57757F"/>
              </a:buClr>
              <a:buFont typeface="Wingdings" pitchFamily="2" charset="2"/>
              <a:buChar char=""/>
              <a:defRPr/>
            </a:pPr>
            <a:endParaRPr lang="ru-RU" sz="1600" b="1" dirty="0">
              <a:solidFill>
                <a:schemeClr val="accent3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  <a:buClr>
                <a:srgbClr val="57757F"/>
              </a:buClr>
              <a:buFont typeface="Wingdings" pitchFamily="2" charset="2"/>
              <a:buChar char=""/>
              <a:defRPr/>
            </a:pPr>
            <a:r>
              <a:rPr lang="ru-RU" sz="1600" b="1" u="sng" dirty="0">
                <a:solidFill>
                  <a:srgbClr val="C00000"/>
                </a:solidFill>
                <a:cs typeface="Arial" panose="020B0604020202020204" pitchFamily="34" charset="0"/>
              </a:rPr>
              <a:t>Московская областная программа государственных гарантий бесплатного оказания гражданам медицинской </a:t>
            </a:r>
            <a:r>
              <a:rPr lang="ru-RU" sz="1600" b="1" u="sng" dirty="0" smtClean="0">
                <a:solidFill>
                  <a:srgbClr val="C00000"/>
                </a:solidFill>
                <a:cs typeface="Arial" panose="020B0604020202020204" pitchFamily="34" charset="0"/>
              </a:rPr>
              <a:t>помощи, утвержденная постановлением </a:t>
            </a:r>
            <a:r>
              <a:rPr lang="ru-RU" sz="1600" b="1" u="sng" dirty="0">
                <a:solidFill>
                  <a:srgbClr val="C00000"/>
                </a:solidFill>
                <a:cs typeface="Arial" panose="020B0604020202020204" pitchFamily="34" charset="0"/>
              </a:rPr>
              <a:t>Правительства </a:t>
            </a:r>
            <a:r>
              <a:rPr lang="ru-RU" sz="1600" b="1" u="sng" dirty="0" smtClean="0">
                <a:solidFill>
                  <a:srgbClr val="C00000"/>
                </a:solidFill>
                <a:cs typeface="Arial" panose="020B0604020202020204" pitchFamily="34" charset="0"/>
              </a:rPr>
              <a:t>МО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cs typeface="Arial" panose="020B0604020202020204" pitchFamily="34" charset="0"/>
              </a:rPr>
              <a:t>;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  <a:buClr>
                <a:srgbClr val="57757F"/>
              </a:buClr>
              <a:buFont typeface="Wingdings" pitchFamily="2" charset="2"/>
              <a:buChar char=""/>
              <a:defRPr/>
            </a:pP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cs typeface="Arial" panose="020B0604020202020204" pitchFamily="34" charset="0"/>
              </a:rPr>
              <a:t>Нормативные документы Правительства РФ, Правительства МО, Министерства здравоохранения РФ, Министерства здравоохранения МО, Федерального фонда ОМС и ТФОМС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cs typeface="Arial" panose="020B0604020202020204" pitchFamily="34" charset="0"/>
              </a:rPr>
              <a:t>МО;</a:t>
            </a:r>
          </a:p>
          <a:p>
            <a:pPr algn="just">
              <a:spcBef>
                <a:spcPts val="0"/>
              </a:spcBef>
              <a:buClr>
                <a:srgbClr val="57757F"/>
              </a:buClr>
              <a:buFont typeface="Wingdings" pitchFamily="2" charset="2"/>
              <a:buChar char=""/>
              <a:defRPr/>
            </a:pPr>
            <a:endParaRPr lang="ru-RU" sz="1600" b="1" dirty="0">
              <a:solidFill>
                <a:schemeClr val="accent3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  <a:buClr>
                <a:srgbClr val="57757F"/>
              </a:buClr>
              <a:buFont typeface="Wingdings" pitchFamily="2" charset="2"/>
              <a:buChar char=""/>
              <a:defRPr/>
            </a:pPr>
            <a:r>
              <a:rPr lang="ru-RU" sz="16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Генеральное </a:t>
            </a:r>
            <a:r>
              <a:rPr lang="ru-RU" sz="1600" b="1" dirty="0">
                <a:solidFill>
                  <a:srgbClr val="C00000"/>
                </a:solidFill>
                <a:cs typeface="Arial" panose="020B0604020202020204" pitchFamily="34" charset="0"/>
              </a:rPr>
              <a:t>тарифное соглашение по реализации Московской областной программы ОМС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cs typeface="Arial" panose="020B0604020202020204" pitchFamily="34" charset="0"/>
              </a:rPr>
              <a:t>;</a:t>
            </a:r>
          </a:p>
          <a:p>
            <a:pPr algn="just">
              <a:spcBef>
                <a:spcPts val="0"/>
              </a:spcBef>
              <a:buClr>
                <a:srgbClr val="57757F"/>
              </a:buClr>
              <a:buFont typeface="Wingdings" pitchFamily="2" charset="2"/>
              <a:buChar char=""/>
              <a:defRPr/>
            </a:pPr>
            <a:r>
              <a:rPr lang="ru-RU" sz="16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Положение о порядке оплаты медицинской помощи, оказанной  в рамках Московской областной программы ОМС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cs typeface="Arial" panose="020B0604020202020204" pitchFamily="34" charset="0"/>
              </a:rPr>
              <a:t>.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just">
              <a:defRPr/>
            </a:pPr>
            <a:endParaRPr lang="ru-RU" sz="1600" dirty="0">
              <a:solidFill>
                <a:schemeClr val="accent3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3975" y="6211888"/>
            <a:ext cx="501650" cy="477837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3975" y="4341813"/>
            <a:ext cx="501650" cy="479425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225" y="0"/>
            <a:ext cx="9121775" cy="683260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dirty="0">
              <a:solidFill>
                <a:prstClr val="white"/>
              </a:solidFill>
            </a:endParaRPr>
          </a:p>
        </p:txBody>
      </p:sp>
      <p:grpSp>
        <p:nvGrpSpPr>
          <p:cNvPr id="3" name="Group 1633"/>
          <p:cNvGrpSpPr>
            <a:grpSpLocks noChangeAspect="1"/>
          </p:cNvGrpSpPr>
          <p:nvPr/>
        </p:nvGrpSpPr>
        <p:grpSpPr bwMode="auto">
          <a:xfrm>
            <a:off x="3558932" y="1146542"/>
            <a:ext cx="2656436" cy="3351237"/>
            <a:chOff x="4235" y="613"/>
            <a:chExt cx="2712" cy="2566"/>
          </a:xfrm>
          <a:solidFill>
            <a:schemeClr val="bg2">
              <a:lumMod val="90000"/>
            </a:schemeClr>
          </a:solidFill>
          <a:effectLst/>
        </p:grpSpPr>
        <p:sp>
          <p:nvSpPr>
            <p:cNvPr id="8634" name="Freeform 1634"/>
            <p:cNvSpPr>
              <a:spLocks/>
            </p:cNvSpPr>
            <p:nvPr/>
          </p:nvSpPr>
          <p:spPr bwMode="auto">
            <a:xfrm>
              <a:off x="5469" y="1370"/>
              <a:ext cx="222" cy="290"/>
            </a:xfrm>
            <a:custGeom>
              <a:avLst/>
              <a:gdLst>
                <a:gd name="T0" fmla="*/ 35 w 222"/>
                <a:gd name="T1" fmla="*/ 144 h 290"/>
                <a:gd name="T2" fmla="*/ 22 w 222"/>
                <a:gd name="T3" fmla="*/ 127 h 290"/>
                <a:gd name="T4" fmla="*/ 32 w 222"/>
                <a:gd name="T5" fmla="*/ 113 h 290"/>
                <a:gd name="T6" fmla="*/ 48 w 222"/>
                <a:gd name="T7" fmla="*/ 99 h 290"/>
                <a:gd name="T8" fmla="*/ 34 w 222"/>
                <a:gd name="T9" fmla="*/ 105 h 290"/>
                <a:gd name="T10" fmla="*/ 28 w 222"/>
                <a:gd name="T11" fmla="*/ 88 h 290"/>
                <a:gd name="T12" fmla="*/ 43 w 222"/>
                <a:gd name="T13" fmla="*/ 60 h 290"/>
                <a:gd name="T14" fmla="*/ 40 w 222"/>
                <a:gd name="T15" fmla="*/ 36 h 290"/>
                <a:gd name="T16" fmla="*/ 37 w 222"/>
                <a:gd name="T17" fmla="*/ 22 h 290"/>
                <a:gd name="T18" fmla="*/ 61 w 222"/>
                <a:gd name="T19" fmla="*/ 0 h 290"/>
                <a:gd name="T20" fmla="*/ 117 w 222"/>
                <a:gd name="T21" fmla="*/ 30 h 290"/>
                <a:gd name="T22" fmla="*/ 141 w 222"/>
                <a:gd name="T23" fmla="*/ 31 h 290"/>
                <a:gd name="T24" fmla="*/ 131 w 222"/>
                <a:gd name="T25" fmla="*/ 44 h 290"/>
                <a:gd name="T26" fmla="*/ 136 w 222"/>
                <a:gd name="T27" fmla="*/ 84 h 290"/>
                <a:gd name="T28" fmla="*/ 194 w 222"/>
                <a:gd name="T29" fmla="*/ 140 h 290"/>
                <a:gd name="T30" fmla="*/ 189 w 222"/>
                <a:gd name="T31" fmla="*/ 145 h 290"/>
                <a:gd name="T32" fmla="*/ 186 w 222"/>
                <a:gd name="T33" fmla="*/ 149 h 290"/>
                <a:gd name="T34" fmla="*/ 184 w 222"/>
                <a:gd name="T35" fmla="*/ 153 h 290"/>
                <a:gd name="T36" fmla="*/ 188 w 222"/>
                <a:gd name="T37" fmla="*/ 157 h 290"/>
                <a:gd name="T38" fmla="*/ 178 w 222"/>
                <a:gd name="T39" fmla="*/ 164 h 290"/>
                <a:gd name="T40" fmla="*/ 182 w 222"/>
                <a:gd name="T41" fmla="*/ 173 h 290"/>
                <a:gd name="T42" fmla="*/ 173 w 222"/>
                <a:gd name="T43" fmla="*/ 182 h 290"/>
                <a:gd name="T44" fmla="*/ 185 w 222"/>
                <a:gd name="T45" fmla="*/ 194 h 290"/>
                <a:gd name="T46" fmla="*/ 198 w 222"/>
                <a:gd name="T47" fmla="*/ 212 h 290"/>
                <a:gd name="T48" fmla="*/ 185 w 222"/>
                <a:gd name="T49" fmla="*/ 237 h 290"/>
                <a:gd name="T50" fmla="*/ 211 w 222"/>
                <a:gd name="T51" fmla="*/ 243 h 290"/>
                <a:gd name="T52" fmla="*/ 211 w 222"/>
                <a:gd name="T53" fmla="*/ 268 h 290"/>
                <a:gd name="T54" fmla="*/ 192 w 222"/>
                <a:gd name="T55" fmla="*/ 274 h 290"/>
                <a:gd name="T56" fmla="*/ 178 w 222"/>
                <a:gd name="T57" fmla="*/ 290 h 290"/>
                <a:gd name="T58" fmla="*/ 130 w 222"/>
                <a:gd name="T59" fmla="*/ 253 h 290"/>
                <a:gd name="T60" fmla="*/ 110 w 222"/>
                <a:gd name="T61" fmla="*/ 252 h 290"/>
                <a:gd name="T62" fmla="*/ 61 w 222"/>
                <a:gd name="T63" fmla="*/ 240 h 290"/>
                <a:gd name="T64" fmla="*/ 63 w 222"/>
                <a:gd name="T65" fmla="*/ 236 h 290"/>
                <a:gd name="T66" fmla="*/ 65 w 222"/>
                <a:gd name="T67" fmla="*/ 216 h 290"/>
                <a:gd name="T68" fmla="*/ 68 w 222"/>
                <a:gd name="T69" fmla="*/ 211 h 290"/>
                <a:gd name="T70" fmla="*/ 64 w 222"/>
                <a:gd name="T71" fmla="*/ 202 h 290"/>
                <a:gd name="T72" fmla="*/ 71 w 222"/>
                <a:gd name="T73" fmla="*/ 197 h 290"/>
                <a:gd name="T74" fmla="*/ 51 w 222"/>
                <a:gd name="T75" fmla="*/ 199 h 290"/>
                <a:gd name="T76" fmla="*/ 49 w 222"/>
                <a:gd name="T77" fmla="*/ 208 h 290"/>
                <a:gd name="T78" fmla="*/ 43 w 222"/>
                <a:gd name="T79" fmla="*/ 196 h 290"/>
                <a:gd name="T80" fmla="*/ 44 w 222"/>
                <a:gd name="T81" fmla="*/ 179 h 290"/>
                <a:gd name="T82" fmla="*/ 30 w 222"/>
                <a:gd name="T83" fmla="*/ 157 h 290"/>
                <a:gd name="T84" fmla="*/ 11 w 222"/>
                <a:gd name="T85" fmla="*/ 162 h 290"/>
                <a:gd name="T86" fmla="*/ 0 w 222"/>
                <a:gd name="T87" fmla="*/ 15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2" h="290">
                  <a:moveTo>
                    <a:pt x="33" y="150"/>
                  </a:moveTo>
                  <a:lnTo>
                    <a:pt x="35" y="144"/>
                  </a:lnTo>
                  <a:lnTo>
                    <a:pt x="32" y="135"/>
                  </a:lnTo>
                  <a:lnTo>
                    <a:pt x="22" y="127"/>
                  </a:lnTo>
                  <a:lnTo>
                    <a:pt x="30" y="123"/>
                  </a:lnTo>
                  <a:lnTo>
                    <a:pt x="32" y="113"/>
                  </a:lnTo>
                  <a:lnTo>
                    <a:pt x="47" y="103"/>
                  </a:lnTo>
                  <a:lnTo>
                    <a:pt x="48" y="99"/>
                  </a:lnTo>
                  <a:lnTo>
                    <a:pt x="35" y="100"/>
                  </a:lnTo>
                  <a:lnTo>
                    <a:pt x="34" y="105"/>
                  </a:lnTo>
                  <a:lnTo>
                    <a:pt x="29" y="103"/>
                  </a:lnTo>
                  <a:lnTo>
                    <a:pt x="28" y="88"/>
                  </a:lnTo>
                  <a:lnTo>
                    <a:pt x="30" y="76"/>
                  </a:lnTo>
                  <a:lnTo>
                    <a:pt x="43" y="60"/>
                  </a:lnTo>
                  <a:lnTo>
                    <a:pt x="35" y="54"/>
                  </a:lnTo>
                  <a:lnTo>
                    <a:pt x="40" y="36"/>
                  </a:lnTo>
                  <a:lnTo>
                    <a:pt x="30" y="23"/>
                  </a:lnTo>
                  <a:lnTo>
                    <a:pt x="37" y="22"/>
                  </a:lnTo>
                  <a:lnTo>
                    <a:pt x="33" y="10"/>
                  </a:lnTo>
                  <a:lnTo>
                    <a:pt x="61" y="0"/>
                  </a:lnTo>
                  <a:lnTo>
                    <a:pt x="86" y="3"/>
                  </a:lnTo>
                  <a:lnTo>
                    <a:pt x="117" y="30"/>
                  </a:lnTo>
                  <a:lnTo>
                    <a:pt x="136" y="29"/>
                  </a:lnTo>
                  <a:lnTo>
                    <a:pt x="141" y="31"/>
                  </a:lnTo>
                  <a:lnTo>
                    <a:pt x="141" y="42"/>
                  </a:lnTo>
                  <a:lnTo>
                    <a:pt x="131" y="44"/>
                  </a:lnTo>
                  <a:lnTo>
                    <a:pt x="124" y="77"/>
                  </a:lnTo>
                  <a:lnTo>
                    <a:pt x="136" y="84"/>
                  </a:lnTo>
                  <a:lnTo>
                    <a:pt x="134" y="88"/>
                  </a:lnTo>
                  <a:lnTo>
                    <a:pt x="194" y="140"/>
                  </a:lnTo>
                  <a:lnTo>
                    <a:pt x="189" y="144"/>
                  </a:lnTo>
                  <a:lnTo>
                    <a:pt x="189" y="145"/>
                  </a:lnTo>
                  <a:lnTo>
                    <a:pt x="185" y="147"/>
                  </a:lnTo>
                  <a:lnTo>
                    <a:pt x="186" y="149"/>
                  </a:lnTo>
                  <a:lnTo>
                    <a:pt x="184" y="152"/>
                  </a:lnTo>
                  <a:lnTo>
                    <a:pt x="184" y="153"/>
                  </a:lnTo>
                  <a:lnTo>
                    <a:pt x="187" y="157"/>
                  </a:lnTo>
                  <a:lnTo>
                    <a:pt x="188" y="157"/>
                  </a:lnTo>
                  <a:lnTo>
                    <a:pt x="184" y="165"/>
                  </a:lnTo>
                  <a:lnTo>
                    <a:pt x="178" y="164"/>
                  </a:lnTo>
                  <a:lnTo>
                    <a:pt x="177" y="165"/>
                  </a:lnTo>
                  <a:lnTo>
                    <a:pt x="182" y="173"/>
                  </a:lnTo>
                  <a:lnTo>
                    <a:pt x="177" y="173"/>
                  </a:lnTo>
                  <a:lnTo>
                    <a:pt x="173" y="182"/>
                  </a:lnTo>
                  <a:lnTo>
                    <a:pt x="178" y="191"/>
                  </a:lnTo>
                  <a:lnTo>
                    <a:pt x="185" y="194"/>
                  </a:lnTo>
                  <a:lnTo>
                    <a:pt x="198" y="210"/>
                  </a:lnTo>
                  <a:lnTo>
                    <a:pt x="198" y="212"/>
                  </a:lnTo>
                  <a:lnTo>
                    <a:pt x="192" y="218"/>
                  </a:lnTo>
                  <a:lnTo>
                    <a:pt x="185" y="237"/>
                  </a:lnTo>
                  <a:lnTo>
                    <a:pt x="186" y="248"/>
                  </a:lnTo>
                  <a:lnTo>
                    <a:pt x="211" y="243"/>
                  </a:lnTo>
                  <a:lnTo>
                    <a:pt x="222" y="250"/>
                  </a:lnTo>
                  <a:lnTo>
                    <a:pt x="211" y="268"/>
                  </a:lnTo>
                  <a:lnTo>
                    <a:pt x="192" y="269"/>
                  </a:lnTo>
                  <a:lnTo>
                    <a:pt x="192" y="274"/>
                  </a:lnTo>
                  <a:lnTo>
                    <a:pt x="178" y="275"/>
                  </a:lnTo>
                  <a:lnTo>
                    <a:pt x="178" y="290"/>
                  </a:lnTo>
                  <a:lnTo>
                    <a:pt x="138" y="254"/>
                  </a:lnTo>
                  <a:lnTo>
                    <a:pt x="130" y="253"/>
                  </a:lnTo>
                  <a:lnTo>
                    <a:pt x="125" y="252"/>
                  </a:lnTo>
                  <a:lnTo>
                    <a:pt x="110" y="252"/>
                  </a:lnTo>
                  <a:lnTo>
                    <a:pt x="74" y="238"/>
                  </a:lnTo>
                  <a:lnTo>
                    <a:pt x="61" y="240"/>
                  </a:lnTo>
                  <a:lnTo>
                    <a:pt x="59" y="240"/>
                  </a:lnTo>
                  <a:lnTo>
                    <a:pt x="63" y="236"/>
                  </a:lnTo>
                  <a:lnTo>
                    <a:pt x="62" y="218"/>
                  </a:lnTo>
                  <a:lnTo>
                    <a:pt x="65" y="216"/>
                  </a:lnTo>
                  <a:lnTo>
                    <a:pt x="66" y="216"/>
                  </a:lnTo>
                  <a:lnTo>
                    <a:pt x="68" y="211"/>
                  </a:lnTo>
                  <a:lnTo>
                    <a:pt x="64" y="209"/>
                  </a:lnTo>
                  <a:lnTo>
                    <a:pt x="64" y="202"/>
                  </a:lnTo>
                  <a:lnTo>
                    <a:pt x="71" y="202"/>
                  </a:lnTo>
                  <a:lnTo>
                    <a:pt x="71" y="197"/>
                  </a:lnTo>
                  <a:lnTo>
                    <a:pt x="68" y="194"/>
                  </a:lnTo>
                  <a:lnTo>
                    <a:pt x="51" y="199"/>
                  </a:lnTo>
                  <a:lnTo>
                    <a:pt x="53" y="208"/>
                  </a:lnTo>
                  <a:lnTo>
                    <a:pt x="49" y="208"/>
                  </a:lnTo>
                  <a:lnTo>
                    <a:pt x="47" y="197"/>
                  </a:lnTo>
                  <a:lnTo>
                    <a:pt x="43" y="196"/>
                  </a:lnTo>
                  <a:lnTo>
                    <a:pt x="50" y="187"/>
                  </a:lnTo>
                  <a:lnTo>
                    <a:pt x="44" y="179"/>
                  </a:lnTo>
                  <a:lnTo>
                    <a:pt x="46" y="171"/>
                  </a:lnTo>
                  <a:lnTo>
                    <a:pt x="30" y="157"/>
                  </a:lnTo>
                  <a:lnTo>
                    <a:pt x="12" y="169"/>
                  </a:lnTo>
                  <a:lnTo>
                    <a:pt x="11" y="162"/>
                  </a:lnTo>
                  <a:lnTo>
                    <a:pt x="0" y="165"/>
                  </a:lnTo>
                  <a:lnTo>
                    <a:pt x="0" y="156"/>
                  </a:lnTo>
                  <a:lnTo>
                    <a:pt x="33" y="15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35" name="Freeform 1635"/>
            <p:cNvSpPr>
              <a:spLocks/>
            </p:cNvSpPr>
            <p:nvPr/>
          </p:nvSpPr>
          <p:spPr bwMode="auto">
            <a:xfrm>
              <a:off x="5540" y="1882"/>
              <a:ext cx="205" cy="132"/>
            </a:xfrm>
            <a:custGeom>
              <a:avLst/>
              <a:gdLst>
                <a:gd name="T0" fmla="*/ 2 w 205"/>
                <a:gd name="T1" fmla="*/ 120 h 132"/>
                <a:gd name="T2" fmla="*/ 6 w 205"/>
                <a:gd name="T3" fmla="*/ 123 h 132"/>
                <a:gd name="T4" fmla="*/ 14 w 205"/>
                <a:gd name="T5" fmla="*/ 119 h 132"/>
                <a:gd name="T6" fmla="*/ 11 w 205"/>
                <a:gd name="T7" fmla="*/ 107 h 132"/>
                <a:gd name="T8" fmla="*/ 5 w 205"/>
                <a:gd name="T9" fmla="*/ 100 h 132"/>
                <a:gd name="T10" fmla="*/ 1 w 205"/>
                <a:gd name="T11" fmla="*/ 98 h 132"/>
                <a:gd name="T12" fmla="*/ 4 w 205"/>
                <a:gd name="T13" fmla="*/ 84 h 132"/>
                <a:gd name="T14" fmla="*/ 7 w 205"/>
                <a:gd name="T15" fmla="*/ 62 h 132"/>
                <a:gd name="T16" fmla="*/ 15 w 205"/>
                <a:gd name="T17" fmla="*/ 58 h 132"/>
                <a:gd name="T18" fmla="*/ 11 w 205"/>
                <a:gd name="T19" fmla="*/ 46 h 132"/>
                <a:gd name="T20" fmla="*/ 48 w 205"/>
                <a:gd name="T21" fmla="*/ 50 h 132"/>
                <a:gd name="T22" fmla="*/ 61 w 205"/>
                <a:gd name="T23" fmla="*/ 46 h 132"/>
                <a:gd name="T24" fmla="*/ 99 w 205"/>
                <a:gd name="T25" fmla="*/ 18 h 132"/>
                <a:gd name="T26" fmla="*/ 116 w 205"/>
                <a:gd name="T27" fmla="*/ 0 h 132"/>
                <a:gd name="T28" fmla="*/ 119 w 205"/>
                <a:gd name="T29" fmla="*/ 3 h 132"/>
                <a:gd name="T30" fmla="*/ 119 w 205"/>
                <a:gd name="T31" fmla="*/ 11 h 132"/>
                <a:gd name="T32" fmla="*/ 128 w 205"/>
                <a:gd name="T33" fmla="*/ 13 h 132"/>
                <a:gd name="T34" fmla="*/ 134 w 205"/>
                <a:gd name="T35" fmla="*/ 6 h 132"/>
                <a:gd name="T36" fmla="*/ 147 w 205"/>
                <a:gd name="T37" fmla="*/ 6 h 132"/>
                <a:gd name="T38" fmla="*/ 157 w 205"/>
                <a:gd name="T39" fmla="*/ 17 h 132"/>
                <a:gd name="T40" fmla="*/ 148 w 205"/>
                <a:gd name="T41" fmla="*/ 21 h 132"/>
                <a:gd name="T42" fmla="*/ 157 w 205"/>
                <a:gd name="T43" fmla="*/ 25 h 132"/>
                <a:gd name="T44" fmla="*/ 157 w 205"/>
                <a:gd name="T45" fmla="*/ 33 h 132"/>
                <a:gd name="T46" fmla="*/ 169 w 205"/>
                <a:gd name="T47" fmla="*/ 50 h 132"/>
                <a:gd name="T48" fmla="*/ 177 w 205"/>
                <a:gd name="T49" fmla="*/ 52 h 132"/>
                <a:gd name="T50" fmla="*/ 182 w 205"/>
                <a:gd name="T51" fmla="*/ 59 h 132"/>
                <a:gd name="T52" fmla="*/ 193 w 205"/>
                <a:gd name="T53" fmla="*/ 66 h 132"/>
                <a:gd name="T54" fmla="*/ 186 w 205"/>
                <a:gd name="T55" fmla="*/ 83 h 132"/>
                <a:gd name="T56" fmla="*/ 190 w 205"/>
                <a:gd name="T57" fmla="*/ 105 h 132"/>
                <a:gd name="T58" fmla="*/ 194 w 205"/>
                <a:gd name="T59" fmla="*/ 100 h 132"/>
                <a:gd name="T60" fmla="*/ 205 w 205"/>
                <a:gd name="T61" fmla="*/ 119 h 132"/>
                <a:gd name="T62" fmla="*/ 196 w 205"/>
                <a:gd name="T63" fmla="*/ 127 h 132"/>
                <a:gd name="T64" fmla="*/ 188 w 205"/>
                <a:gd name="T65" fmla="*/ 115 h 132"/>
                <a:gd name="T66" fmla="*/ 179 w 205"/>
                <a:gd name="T67" fmla="*/ 124 h 132"/>
                <a:gd name="T68" fmla="*/ 173 w 205"/>
                <a:gd name="T69" fmla="*/ 117 h 132"/>
                <a:gd name="T70" fmla="*/ 173 w 205"/>
                <a:gd name="T71" fmla="*/ 109 h 132"/>
                <a:gd name="T72" fmla="*/ 162 w 205"/>
                <a:gd name="T73" fmla="*/ 103 h 132"/>
                <a:gd name="T74" fmla="*/ 159 w 205"/>
                <a:gd name="T75" fmla="*/ 93 h 132"/>
                <a:gd name="T76" fmla="*/ 145 w 205"/>
                <a:gd name="T77" fmla="*/ 114 h 132"/>
                <a:gd name="T78" fmla="*/ 133 w 205"/>
                <a:gd name="T79" fmla="*/ 100 h 132"/>
                <a:gd name="T80" fmla="*/ 136 w 205"/>
                <a:gd name="T81" fmla="*/ 128 h 132"/>
                <a:gd name="T82" fmla="*/ 101 w 205"/>
                <a:gd name="T83" fmla="*/ 119 h 132"/>
                <a:gd name="T84" fmla="*/ 97 w 205"/>
                <a:gd name="T85" fmla="*/ 129 h 132"/>
                <a:gd name="T86" fmla="*/ 74 w 205"/>
                <a:gd name="T87" fmla="*/ 119 h 132"/>
                <a:gd name="T88" fmla="*/ 67 w 205"/>
                <a:gd name="T89" fmla="*/ 96 h 132"/>
                <a:gd name="T90" fmla="*/ 44 w 205"/>
                <a:gd name="T91" fmla="*/ 111 h 132"/>
                <a:gd name="T92" fmla="*/ 19 w 205"/>
                <a:gd name="T93" fmla="*/ 106 h 132"/>
                <a:gd name="T94" fmla="*/ 16 w 205"/>
                <a:gd name="T95" fmla="*/ 127 h 132"/>
                <a:gd name="T96" fmla="*/ 4 w 205"/>
                <a:gd name="T97" fmla="*/ 124 h 132"/>
                <a:gd name="T98" fmla="*/ 0 w 205"/>
                <a:gd name="T99" fmla="*/ 132 h 132"/>
                <a:gd name="T100" fmla="*/ 0 w 205"/>
                <a:gd name="T101" fmla="*/ 130 h 132"/>
                <a:gd name="T102" fmla="*/ 0 w 205"/>
                <a:gd name="T103" fmla="*/ 129 h 132"/>
                <a:gd name="T104" fmla="*/ 2 w 205"/>
                <a:gd name="T105" fmla="*/ 12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5" h="132">
                  <a:moveTo>
                    <a:pt x="2" y="120"/>
                  </a:moveTo>
                  <a:lnTo>
                    <a:pt x="6" y="123"/>
                  </a:lnTo>
                  <a:lnTo>
                    <a:pt x="14" y="119"/>
                  </a:lnTo>
                  <a:lnTo>
                    <a:pt x="11" y="107"/>
                  </a:lnTo>
                  <a:lnTo>
                    <a:pt x="5" y="100"/>
                  </a:lnTo>
                  <a:lnTo>
                    <a:pt x="1" y="98"/>
                  </a:lnTo>
                  <a:lnTo>
                    <a:pt x="4" y="84"/>
                  </a:lnTo>
                  <a:lnTo>
                    <a:pt x="7" y="62"/>
                  </a:lnTo>
                  <a:lnTo>
                    <a:pt x="15" y="58"/>
                  </a:lnTo>
                  <a:lnTo>
                    <a:pt x="11" y="46"/>
                  </a:lnTo>
                  <a:lnTo>
                    <a:pt x="48" y="50"/>
                  </a:lnTo>
                  <a:lnTo>
                    <a:pt x="61" y="46"/>
                  </a:lnTo>
                  <a:lnTo>
                    <a:pt x="99" y="18"/>
                  </a:lnTo>
                  <a:lnTo>
                    <a:pt x="116" y="0"/>
                  </a:lnTo>
                  <a:lnTo>
                    <a:pt x="119" y="3"/>
                  </a:lnTo>
                  <a:lnTo>
                    <a:pt x="119" y="11"/>
                  </a:lnTo>
                  <a:lnTo>
                    <a:pt x="128" y="13"/>
                  </a:lnTo>
                  <a:lnTo>
                    <a:pt x="134" y="6"/>
                  </a:lnTo>
                  <a:lnTo>
                    <a:pt x="147" y="6"/>
                  </a:lnTo>
                  <a:lnTo>
                    <a:pt x="157" y="17"/>
                  </a:lnTo>
                  <a:lnTo>
                    <a:pt x="148" y="21"/>
                  </a:lnTo>
                  <a:lnTo>
                    <a:pt x="157" y="25"/>
                  </a:lnTo>
                  <a:lnTo>
                    <a:pt x="157" y="33"/>
                  </a:lnTo>
                  <a:lnTo>
                    <a:pt x="169" y="50"/>
                  </a:lnTo>
                  <a:lnTo>
                    <a:pt x="177" y="52"/>
                  </a:lnTo>
                  <a:lnTo>
                    <a:pt x="182" y="59"/>
                  </a:lnTo>
                  <a:lnTo>
                    <a:pt x="193" y="66"/>
                  </a:lnTo>
                  <a:lnTo>
                    <a:pt x="186" y="83"/>
                  </a:lnTo>
                  <a:lnTo>
                    <a:pt x="190" y="105"/>
                  </a:lnTo>
                  <a:lnTo>
                    <a:pt x="194" y="100"/>
                  </a:lnTo>
                  <a:lnTo>
                    <a:pt x="205" y="119"/>
                  </a:lnTo>
                  <a:lnTo>
                    <a:pt x="196" y="127"/>
                  </a:lnTo>
                  <a:lnTo>
                    <a:pt x="188" y="115"/>
                  </a:lnTo>
                  <a:lnTo>
                    <a:pt x="179" y="124"/>
                  </a:lnTo>
                  <a:lnTo>
                    <a:pt x="173" y="117"/>
                  </a:lnTo>
                  <a:lnTo>
                    <a:pt x="173" y="109"/>
                  </a:lnTo>
                  <a:lnTo>
                    <a:pt x="162" y="103"/>
                  </a:lnTo>
                  <a:lnTo>
                    <a:pt x="159" y="93"/>
                  </a:lnTo>
                  <a:lnTo>
                    <a:pt x="145" y="114"/>
                  </a:lnTo>
                  <a:lnTo>
                    <a:pt x="133" y="100"/>
                  </a:lnTo>
                  <a:lnTo>
                    <a:pt x="136" y="128"/>
                  </a:lnTo>
                  <a:lnTo>
                    <a:pt x="101" y="119"/>
                  </a:lnTo>
                  <a:lnTo>
                    <a:pt x="97" y="129"/>
                  </a:lnTo>
                  <a:lnTo>
                    <a:pt x="74" y="119"/>
                  </a:lnTo>
                  <a:lnTo>
                    <a:pt x="67" y="96"/>
                  </a:lnTo>
                  <a:lnTo>
                    <a:pt x="44" y="111"/>
                  </a:lnTo>
                  <a:lnTo>
                    <a:pt x="19" y="106"/>
                  </a:lnTo>
                  <a:lnTo>
                    <a:pt x="16" y="127"/>
                  </a:lnTo>
                  <a:lnTo>
                    <a:pt x="4" y="124"/>
                  </a:lnTo>
                  <a:lnTo>
                    <a:pt x="0" y="132"/>
                  </a:lnTo>
                  <a:lnTo>
                    <a:pt x="0" y="130"/>
                  </a:lnTo>
                  <a:lnTo>
                    <a:pt x="0" y="129"/>
                  </a:lnTo>
                  <a:lnTo>
                    <a:pt x="2" y="12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36" name="Freeform 1636"/>
            <p:cNvSpPr>
              <a:spLocks/>
            </p:cNvSpPr>
            <p:nvPr/>
          </p:nvSpPr>
          <p:spPr bwMode="auto">
            <a:xfrm>
              <a:off x="4900" y="1683"/>
              <a:ext cx="554" cy="334"/>
            </a:xfrm>
            <a:custGeom>
              <a:avLst/>
              <a:gdLst>
                <a:gd name="T0" fmla="*/ 10 w 554"/>
                <a:gd name="T1" fmla="*/ 283 h 334"/>
                <a:gd name="T2" fmla="*/ 20 w 554"/>
                <a:gd name="T3" fmla="*/ 253 h 334"/>
                <a:gd name="T4" fmla="*/ 89 w 554"/>
                <a:gd name="T5" fmla="*/ 219 h 334"/>
                <a:gd name="T6" fmla="*/ 98 w 554"/>
                <a:gd name="T7" fmla="*/ 193 h 334"/>
                <a:gd name="T8" fmla="*/ 113 w 554"/>
                <a:gd name="T9" fmla="*/ 153 h 334"/>
                <a:gd name="T10" fmla="*/ 90 w 554"/>
                <a:gd name="T11" fmla="*/ 98 h 334"/>
                <a:gd name="T12" fmla="*/ 93 w 554"/>
                <a:gd name="T13" fmla="*/ 71 h 334"/>
                <a:gd name="T14" fmla="*/ 91 w 554"/>
                <a:gd name="T15" fmla="*/ 39 h 334"/>
                <a:gd name="T16" fmla="*/ 121 w 554"/>
                <a:gd name="T17" fmla="*/ 32 h 334"/>
                <a:gd name="T18" fmla="*/ 158 w 554"/>
                <a:gd name="T19" fmla="*/ 0 h 334"/>
                <a:gd name="T20" fmla="*/ 214 w 554"/>
                <a:gd name="T21" fmla="*/ 16 h 334"/>
                <a:gd name="T22" fmla="*/ 268 w 554"/>
                <a:gd name="T23" fmla="*/ 31 h 334"/>
                <a:gd name="T24" fmla="*/ 309 w 554"/>
                <a:gd name="T25" fmla="*/ 51 h 334"/>
                <a:gd name="T26" fmla="*/ 313 w 554"/>
                <a:gd name="T27" fmla="*/ 70 h 334"/>
                <a:gd name="T28" fmla="*/ 289 w 554"/>
                <a:gd name="T29" fmla="*/ 78 h 334"/>
                <a:gd name="T30" fmla="*/ 312 w 554"/>
                <a:gd name="T31" fmla="*/ 94 h 334"/>
                <a:gd name="T32" fmla="*/ 344 w 554"/>
                <a:gd name="T33" fmla="*/ 103 h 334"/>
                <a:gd name="T34" fmla="*/ 357 w 554"/>
                <a:gd name="T35" fmla="*/ 113 h 334"/>
                <a:gd name="T36" fmla="*/ 379 w 554"/>
                <a:gd name="T37" fmla="*/ 99 h 334"/>
                <a:gd name="T38" fmla="*/ 359 w 554"/>
                <a:gd name="T39" fmla="*/ 83 h 334"/>
                <a:gd name="T40" fmla="*/ 340 w 554"/>
                <a:gd name="T41" fmla="*/ 71 h 334"/>
                <a:gd name="T42" fmla="*/ 379 w 554"/>
                <a:gd name="T43" fmla="*/ 69 h 334"/>
                <a:gd name="T44" fmla="*/ 398 w 554"/>
                <a:gd name="T45" fmla="*/ 98 h 334"/>
                <a:gd name="T46" fmla="*/ 421 w 554"/>
                <a:gd name="T47" fmla="*/ 86 h 334"/>
                <a:gd name="T48" fmla="*/ 453 w 554"/>
                <a:gd name="T49" fmla="*/ 75 h 334"/>
                <a:gd name="T50" fmla="*/ 481 w 554"/>
                <a:gd name="T51" fmla="*/ 66 h 334"/>
                <a:gd name="T52" fmla="*/ 507 w 554"/>
                <a:gd name="T53" fmla="*/ 63 h 334"/>
                <a:gd name="T54" fmla="*/ 515 w 554"/>
                <a:gd name="T55" fmla="*/ 61 h 334"/>
                <a:gd name="T56" fmla="*/ 528 w 554"/>
                <a:gd name="T57" fmla="*/ 84 h 334"/>
                <a:gd name="T58" fmla="*/ 521 w 554"/>
                <a:gd name="T59" fmla="*/ 126 h 334"/>
                <a:gd name="T60" fmla="*/ 517 w 554"/>
                <a:gd name="T61" fmla="*/ 128 h 334"/>
                <a:gd name="T62" fmla="*/ 523 w 554"/>
                <a:gd name="T63" fmla="*/ 146 h 334"/>
                <a:gd name="T64" fmla="*/ 550 w 554"/>
                <a:gd name="T65" fmla="*/ 133 h 334"/>
                <a:gd name="T66" fmla="*/ 550 w 554"/>
                <a:gd name="T67" fmla="*/ 148 h 334"/>
                <a:gd name="T68" fmla="*/ 540 w 554"/>
                <a:gd name="T69" fmla="*/ 151 h 334"/>
                <a:gd name="T70" fmla="*/ 531 w 554"/>
                <a:gd name="T71" fmla="*/ 152 h 334"/>
                <a:gd name="T72" fmla="*/ 517 w 554"/>
                <a:gd name="T73" fmla="*/ 151 h 334"/>
                <a:gd name="T74" fmla="*/ 512 w 554"/>
                <a:gd name="T75" fmla="*/ 167 h 334"/>
                <a:gd name="T76" fmla="*/ 499 w 554"/>
                <a:gd name="T77" fmla="*/ 178 h 334"/>
                <a:gd name="T78" fmla="*/ 459 w 554"/>
                <a:gd name="T79" fmla="*/ 181 h 334"/>
                <a:gd name="T80" fmla="*/ 449 w 554"/>
                <a:gd name="T81" fmla="*/ 204 h 334"/>
                <a:gd name="T82" fmla="*/ 445 w 554"/>
                <a:gd name="T83" fmla="*/ 202 h 334"/>
                <a:gd name="T84" fmla="*/ 432 w 554"/>
                <a:gd name="T85" fmla="*/ 203 h 334"/>
                <a:gd name="T86" fmla="*/ 403 w 554"/>
                <a:gd name="T87" fmla="*/ 212 h 334"/>
                <a:gd name="T88" fmla="*/ 392 w 554"/>
                <a:gd name="T89" fmla="*/ 216 h 334"/>
                <a:gd name="T90" fmla="*/ 369 w 554"/>
                <a:gd name="T91" fmla="*/ 210 h 334"/>
                <a:gd name="T92" fmla="*/ 350 w 554"/>
                <a:gd name="T93" fmla="*/ 225 h 334"/>
                <a:gd name="T94" fmla="*/ 337 w 554"/>
                <a:gd name="T95" fmla="*/ 225 h 334"/>
                <a:gd name="T96" fmla="*/ 346 w 554"/>
                <a:gd name="T97" fmla="*/ 238 h 334"/>
                <a:gd name="T98" fmla="*/ 331 w 554"/>
                <a:gd name="T99" fmla="*/ 242 h 334"/>
                <a:gd name="T100" fmla="*/ 269 w 554"/>
                <a:gd name="T101" fmla="*/ 265 h 334"/>
                <a:gd name="T102" fmla="*/ 235 w 554"/>
                <a:gd name="T103" fmla="*/ 287 h 334"/>
                <a:gd name="T104" fmla="*/ 166 w 554"/>
                <a:gd name="T105" fmla="*/ 313 h 334"/>
                <a:gd name="T106" fmla="*/ 140 w 554"/>
                <a:gd name="T107" fmla="*/ 310 h 334"/>
                <a:gd name="T108" fmla="*/ 129 w 554"/>
                <a:gd name="T109" fmla="*/ 308 h 334"/>
                <a:gd name="T110" fmla="*/ 104 w 554"/>
                <a:gd name="T111" fmla="*/ 334 h 334"/>
                <a:gd name="T112" fmla="*/ 39 w 554"/>
                <a:gd name="T113" fmla="*/ 321 h 334"/>
                <a:gd name="T114" fmla="*/ 0 w 554"/>
                <a:gd name="T115" fmla="*/ 293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4" h="334">
                  <a:moveTo>
                    <a:pt x="0" y="293"/>
                  </a:moveTo>
                  <a:lnTo>
                    <a:pt x="10" y="283"/>
                  </a:lnTo>
                  <a:lnTo>
                    <a:pt x="4" y="269"/>
                  </a:lnTo>
                  <a:lnTo>
                    <a:pt x="20" y="253"/>
                  </a:lnTo>
                  <a:lnTo>
                    <a:pt x="64" y="246"/>
                  </a:lnTo>
                  <a:lnTo>
                    <a:pt x="89" y="219"/>
                  </a:lnTo>
                  <a:lnTo>
                    <a:pt x="117" y="209"/>
                  </a:lnTo>
                  <a:lnTo>
                    <a:pt x="98" y="193"/>
                  </a:lnTo>
                  <a:lnTo>
                    <a:pt x="100" y="164"/>
                  </a:lnTo>
                  <a:lnTo>
                    <a:pt x="113" y="153"/>
                  </a:lnTo>
                  <a:lnTo>
                    <a:pt x="83" y="112"/>
                  </a:lnTo>
                  <a:lnTo>
                    <a:pt x="90" y="98"/>
                  </a:lnTo>
                  <a:lnTo>
                    <a:pt x="85" y="77"/>
                  </a:lnTo>
                  <a:lnTo>
                    <a:pt x="93" y="71"/>
                  </a:lnTo>
                  <a:lnTo>
                    <a:pt x="78" y="55"/>
                  </a:lnTo>
                  <a:lnTo>
                    <a:pt x="91" y="39"/>
                  </a:lnTo>
                  <a:lnTo>
                    <a:pt x="120" y="52"/>
                  </a:lnTo>
                  <a:lnTo>
                    <a:pt x="121" y="32"/>
                  </a:lnTo>
                  <a:lnTo>
                    <a:pt x="133" y="35"/>
                  </a:lnTo>
                  <a:lnTo>
                    <a:pt x="158" y="0"/>
                  </a:lnTo>
                  <a:lnTo>
                    <a:pt x="204" y="4"/>
                  </a:lnTo>
                  <a:lnTo>
                    <a:pt x="214" y="16"/>
                  </a:lnTo>
                  <a:lnTo>
                    <a:pt x="255" y="12"/>
                  </a:lnTo>
                  <a:lnTo>
                    <a:pt x="268" y="31"/>
                  </a:lnTo>
                  <a:lnTo>
                    <a:pt x="293" y="24"/>
                  </a:lnTo>
                  <a:lnTo>
                    <a:pt x="309" y="51"/>
                  </a:lnTo>
                  <a:lnTo>
                    <a:pt x="317" y="59"/>
                  </a:lnTo>
                  <a:lnTo>
                    <a:pt x="313" y="70"/>
                  </a:lnTo>
                  <a:lnTo>
                    <a:pt x="300" y="70"/>
                  </a:lnTo>
                  <a:lnTo>
                    <a:pt x="289" y="78"/>
                  </a:lnTo>
                  <a:lnTo>
                    <a:pt x="291" y="91"/>
                  </a:lnTo>
                  <a:lnTo>
                    <a:pt x="312" y="94"/>
                  </a:lnTo>
                  <a:lnTo>
                    <a:pt x="327" y="91"/>
                  </a:lnTo>
                  <a:lnTo>
                    <a:pt x="344" y="103"/>
                  </a:lnTo>
                  <a:lnTo>
                    <a:pt x="341" y="111"/>
                  </a:lnTo>
                  <a:lnTo>
                    <a:pt x="357" y="113"/>
                  </a:lnTo>
                  <a:lnTo>
                    <a:pt x="373" y="112"/>
                  </a:lnTo>
                  <a:lnTo>
                    <a:pt x="379" y="99"/>
                  </a:lnTo>
                  <a:lnTo>
                    <a:pt x="355" y="91"/>
                  </a:lnTo>
                  <a:lnTo>
                    <a:pt x="359" y="83"/>
                  </a:lnTo>
                  <a:lnTo>
                    <a:pt x="339" y="79"/>
                  </a:lnTo>
                  <a:lnTo>
                    <a:pt x="340" y="71"/>
                  </a:lnTo>
                  <a:lnTo>
                    <a:pt x="317" y="60"/>
                  </a:lnTo>
                  <a:lnTo>
                    <a:pt x="379" y="69"/>
                  </a:lnTo>
                  <a:lnTo>
                    <a:pt x="379" y="84"/>
                  </a:lnTo>
                  <a:lnTo>
                    <a:pt x="398" y="98"/>
                  </a:lnTo>
                  <a:lnTo>
                    <a:pt x="407" y="85"/>
                  </a:lnTo>
                  <a:lnTo>
                    <a:pt x="421" y="86"/>
                  </a:lnTo>
                  <a:lnTo>
                    <a:pt x="433" y="96"/>
                  </a:lnTo>
                  <a:lnTo>
                    <a:pt x="453" y="75"/>
                  </a:lnTo>
                  <a:lnTo>
                    <a:pt x="481" y="86"/>
                  </a:lnTo>
                  <a:lnTo>
                    <a:pt x="481" y="66"/>
                  </a:lnTo>
                  <a:lnTo>
                    <a:pt x="502" y="60"/>
                  </a:lnTo>
                  <a:lnTo>
                    <a:pt x="507" y="63"/>
                  </a:lnTo>
                  <a:lnTo>
                    <a:pt x="511" y="58"/>
                  </a:lnTo>
                  <a:lnTo>
                    <a:pt x="515" y="61"/>
                  </a:lnTo>
                  <a:lnTo>
                    <a:pt x="528" y="43"/>
                  </a:lnTo>
                  <a:lnTo>
                    <a:pt x="528" y="84"/>
                  </a:lnTo>
                  <a:lnTo>
                    <a:pt x="537" y="110"/>
                  </a:lnTo>
                  <a:lnTo>
                    <a:pt x="521" y="126"/>
                  </a:lnTo>
                  <a:lnTo>
                    <a:pt x="523" y="137"/>
                  </a:lnTo>
                  <a:lnTo>
                    <a:pt x="517" y="128"/>
                  </a:lnTo>
                  <a:lnTo>
                    <a:pt x="509" y="141"/>
                  </a:lnTo>
                  <a:lnTo>
                    <a:pt x="523" y="146"/>
                  </a:lnTo>
                  <a:lnTo>
                    <a:pt x="544" y="122"/>
                  </a:lnTo>
                  <a:lnTo>
                    <a:pt x="550" y="133"/>
                  </a:lnTo>
                  <a:lnTo>
                    <a:pt x="554" y="144"/>
                  </a:lnTo>
                  <a:lnTo>
                    <a:pt x="550" y="148"/>
                  </a:lnTo>
                  <a:lnTo>
                    <a:pt x="547" y="142"/>
                  </a:lnTo>
                  <a:lnTo>
                    <a:pt x="540" y="151"/>
                  </a:lnTo>
                  <a:lnTo>
                    <a:pt x="532" y="140"/>
                  </a:lnTo>
                  <a:lnTo>
                    <a:pt x="531" y="152"/>
                  </a:lnTo>
                  <a:lnTo>
                    <a:pt x="524" y="151"/>
                  </a:lnTo>
                  <a:lnTo>
                    <a:pt x="517" y="151"/>
                  </a:lnTo>
                  <a:lnTo>
                    <a:pt x="515" y="163"/>
                  </a:lnTo>
                  <a:lnTo>
                    <a:pt x="512" y="167"/>
                  </a:lnTo>
                  <a:lnTo>
                    <a:pt x="506" y="160"/>
                  </a:lnTo>
                  <a:lnTo>
                    <a:pt x="499" y="178"/>
                  </a:lnTo>
                  <a:lnTo>
                    <a:pt x="478" y="173"/>
                  </a:lnTo>
                  <a:lnTo>
                    <a:pt x="459" y="181"/>
                  </a:lnTo>
                  <a:lnTo>
                    <a:pt x="462" y="190"/>
                  </a:lnTo>
                  <a:lnTo>
                    <a:pt x="449" y="204"/>
                  </a:lnTo>
                  <a:lnTo>
                    <a:pt x="446" y="199"/>
                  </a:lnTo>
                  <a:lnTo>
                    <a:pt x="445" y="202"/>
                  </a:lnTo>
                  <a:lnTo>
                    <a:pt x="441" y="198"/>
                  </a:lnTo>
                  <a:lnTo>
                    <a:pt x="432" y="203"/>
                  </a:lnTo>
                  <a:lnTo>
                    <a:pt x="425" y="217"/>
                  </a:lnTo>
                  <a:lnTo>
                    <a:pt x="403" y="212"/>
                  </a:lnTo>
                  <a:lnTo>
                    <a:pt x="401" y="223"/>
                  </a:lnTo>
                  <a:lnTo>
                    <a:pt x="392" y="216"/>
                  </a:lnTo>
                  <a:lnTo>
                    <a:pt x="375" y="233"/>
                  </a:lnTo>
                  <a:lnTo>
                    <a:pt x="369" y="210"/>
                  </a:lnTo>
                  <a:lnTo>
                    <a:pt x="339" y="217"/>
                  </a:lnTo>
                  <a:lnTo>
                    <a:pt x="350" y="225"/>
                  </a:lnTo>
                  <a:lnTo>
                    <a:pt x="347" y="229"/>
                  </a:lnTo>
                  <a:lnTo>
                    <a:pt x="337" y="225"/>
                  </a:lnTo>
                  <a:lnTo>
                    <a:pt x="332" y="236"/>
                  </a:lnTo>
                  <a:lnTo>
                    <a:pt x="346" y="238"/>
                  </a:lnTo>
                  <a:lnTo>
                    <a:pt x="330" y="255"/>
                  </a:lnTo>
                  <a:lnTo>
                    <a:pt x="331" y="242"/>
                  </a:lnTo>
                  <a:lnTo>
                    <a:pt x="280" y="249"/>
                  </a:lnTo>
                  <a:lnTo>
                    <a:pt x="269" y="265"/>
                  </a:lnTo>
                  <a:lnTo>
                    <a:pt x="235" y="268"/>
                  </a:lnTo>
                  <a:lnTo>
                    <a:pt x="235" y="287"/>
                  </a:lnTo>
                  <a:lnTo>
                    <a:pt x="213" y="305"/>
                  </a:lnTo>
                  <a:lnTo>
                    <a:pt x="166" y="313"/>
                  </a:lnTo>
                  <a:lnTo>
                    <a:pt x="166" y="323"/>
                  </a:lnTo>
                  <a:lnTo>
                    <a:pt x="140" y="310"/>
                  </a:lnTo>
                  <a:lnTo>
                    <a:pt x="133" y="323"/>
                  </a:lnTo>
                  <a:lnTo>
                    <a:pt x="129" y="308"/>
                  </a:lnTo>
                  <a:lnTo>
                    <a:pt x="106" y="306"/>
                  </a:lnTo>
                  <a:lnTo>
                    <a:pt x="104" y="334"/>
                  </a:lnTo>
                  <a:lnTo>
                    <a:pt x="67" y="295"/>
                  </a:lnTo>
                  <a:lnTo>
                    <a:pt x="39" y="321"/>
                  </a:lnTo>
                  <a:lnTo>
                    <a:pt x="22" y="300"/>
                  </a:lnTo>
                  <a:lnTo>
                    <a:pt x="0" y="293"/>
                  </a:lnTo>
                  <a:lnTo>
                    <a:pt x="0" y="29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37" name="Freeform 1637"/>
            <p:cNvSpPr>
              <a:spLocks/>
            </p:cNvSpPr>
            <p:nvPr/>
          </p:nvSpPr>
          <p:spPr bwMode="auto">
            <a:xfrm>
              <a:off x="5110" y="1755"/>
              <a:ext cx="104" cy="72"/>
            </a:xfrm>
            <a:custGeom>
              <a:avLst/>
              <a:gdLst>
                <a:gd name="T0" fmla="*/ 81 w 104"/>
                <a:gd name="T1" fmla="*/ 36 h 72"/>
                <a:gd name="T2" fmla="*/ 55 w 104"/>
                <a:gd name="T3" fmla="*/ 39 h 72"/>
                <a:gd name="T4" fmla="*/ 66 w 104"/>
                <a:gd name="T5" fmla="*/ 65 h 72"/>
                <a:gd name="T6" fmla="*/ 53 w 104"/>
                <a:gd name="T7" fmla="*/ 72 h 72"/>
                <a:gd name="T8" fmla="*/ 37 w 104"/>
                <a:gd name="T9" fmla="*/ 46 h 72"/>
                <a:gd name="T10" fmla="*/ 37 w 104"/>
                <a:gd name="T11" fmla="*/ 69 h 72"/>
                <a:gd name="T12" fmla="*/ 2 w 104"/>
                <a:gd name="T13" fmla="*/ 71 h 72"/>
                <a:gd name="T14" fmla="*/ 9 w 104"/>
                <a:gd name="T15" fmla="*/ 48 h 72"/>
                <a:gd name="T16" fmla="*/ 0 w 104"/>
                <a:gd name="T17" fmla="*/ 36 h 72"/>
                <a:gd name="T18" fmla="*/ 23 w 104"/>
                <a:gd name="T19" fmla="*/ 36 h 72"/>
                <a:gd name="T20" fmla="*/ 12 w 104"/>
                <a:gd name="T21" fmla="*/ 3 h 72"/>
                <a:gd name="T22" fmla="*/ 43 w 104"/>
                <a:gd name="T23" fmla="*/ 0 h 72"/>
                <a:gd name="T24" fmla="*/ 51 w 104"/>
                <a:gd name="T25" fmla="*/ 14 h 72"/>
                <a:gd name="T26" fmla="*/ 74 w 104"/>
                <a:gd name="T27" fmla="*/ 1 h 72"/>
                <a:gd name="T28" fmla="*/ 60 w 104"/>
                <a:gd name="T29" fmla="*/ 23 h 72"/>
                <a:gd name="T30" fmla="*/ 104 w 104"/>
                <a:gd name="T31" fmla="*/ 21 h 72"/>
                <a:gd name="T32" fmla="*/ 76 w 104"/>
                <a:gd name="T33" fmla="*/ 62 h 72"/>
                <a:gd name="T34" fmla="*/ 81 w 104"/>
                <a:gd name="T35" fmla="*/ 3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4" h="72">
                  <a:moveTo>
                    <a:pt x="81" y="36"/>
                  </a:moveTo>
                  <a:lnTo>
                    <a:pt x="55" y="39"/>
                  </a:lnTo>
                  <a:lnTo>
                    <a:pt x="66" y="65"/>
                  </a:lnTo>
                  <a:lnTo>
                    <a:pt x="53" y="72"/>
                  </a:lnTo>
                  <a:lnTo>
                    <a:pt x="37" y="46"/>
                  </a:lnTo>
                  <a:lnTo>
                    <a:pt x="37" y="69"/>
                  </a:lnTo>
                  <a:lnTo>
                    <a:pt x="2" y="71"/>
                  </a:lnTo>
                  <a:lnTo>
                    <a:pt x="9" y="48"/>
                  </a:lnTo>
                  <a:lnTo>
                    <a:pt x="0" y="36"/>
                  </a:lnTo>
                  <a:lnTo>
                    <a:pt x="23" y="36"/>
                  </a:lnTo>
                  <a:lnTo>
                    <a:pt x="12" y="3"/>
                  </a:lnTo>
                  <a:lnTo>
                    <a:pt x="43" y="0"/>
                  </a:lnTo>
                  <a:lnTo>
                    <a:pt x="51" y="14"/>
                  </a:lnTo>
                  <a:lnTo>
                    <a:pt x="74" y="1"/>
                  </a:lnTo>
                  <a:lnTo>
                    <a:pt x="60" y="23"/>
                  </a:lnTo>
                  <a:lnTo>
                    <a:pt x="104" y="21"/>
                  </a:lnTo>
                  <a:lnTo>
                    <a:pt x="76" y="62"/>
                  </a:lnTo>
                  <a:lnTo>
                    <a:pt x="81" y="3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38" name="Freeform 1638"/>
            <p:cNvSpPr>
              <a:spLocks/>
            </p:cNvSpPr>
            <p:nvPr/>
          </p:nvSpPr>
          <p:spPr bwMode="auto">
            <a:xfrm>
              <a:off x="5273" y="1607"/>
              <a:ext cx="178" cy="174"/>
            </a:xfrm>
            <a:custGeom>
              <a:avLst/>
              <a:gdLst>
                <a:gd name="T0" fmla="*/ 26 w 178"/>
                <a:gd name="T1" fmla="*/ 121 h 174"/>
                <a:gd name="T2" fmla="*/ 40 w 178"/>
                <a:gd name="T3" fmla="*/ 100 h 174"/>
                <a:gd name="T4" fmla="*/ 34 w 178"/>
                <a:gd name="T5" fmla="*/ 69 h 174"/>
                <a:gd name="T6" fmla="*/ 48 w 178"/>
                <a:gd name="T7" fmla="*/ 29 h 174"/>
                <a:gd name="T8" fmla="*/ 24 w 178"/>
                <a:gd name="T9" fmla="*/ 13 h 174"/>
                <a:gd name="T10" fmla="*/ 50 w 178"/>
                <a:gd name="T11" fmla="*/ 0 h 174"/>
                <a:gd name="T12" fmla="*/ 89 w 178"/>
                <a:gd name="T13" fmla="*/ 19 h 174"/>
                <a:gd name="T14" fmla="*/ 94 w 178"/>
                <a:gd name="T15" fmla="*/ 28 h 174"/>
                <a:gd name="T16" fmla="*/ 112 w 178"/>
                <a:gd name="T17" fmla="*/ 23 h 174"/>
                <a:gd name="T18" fmla="*/ 110 w 178"/>
                <a:gd name="T19" fmla="*/ 8 h 174"/>
                <a:gd name="T20" fmla="*/ 119 w 178"/>
                <a:gd name="T21" fmla="*/ 8 h 174"/>
                <a:gd name="T22" fmla="*/ 140 w 178"/>
                <a:gd name="T23" fmla="*/ 38 h 174"/>
                <a:gd name="T24" fmla="*/ 151 w 178"/>
                <a:gd name="T25" fmla="*/ 30 h 174"/>
                <a:gd name="T26" fmla="*/ 161 w 178"/>
                <a:gd name="T27" fmla="*/ 36 h 174"/>
                <a:gd name="T28" fmla="*/ 178 w 178"/>
                <a:gd name="T29" fmla="*/ 39 h 174"/>
                <a:gd name="T30" fmla="*/ 170 w 178"/>
                <a:gd name="T31" fmla="*/ 54 h 174"/>
                <a:gd name="T32" fmla="*/ 159 w 178"/>
                <a:gd name="T33" fmla="*/ 53 h 174"/>
                <a:gd name="T34" fmla="*/ 160 w 178"/>
                <a:gd name="T35" fmla="*/ 42 h 174"/>
                <a:gd name="T36" fmla="*/ 150 w 178"/>
                <a:gd name="T37" fmla="*/ 43 h 174"/>
                <a:gd name="T38" fmla="*/ 140 w 178"/>
                <a:gd name="T39" fmla="*/ 57 h 174"/>
                <a:gd name="T40" fmla="*/ 145 w 178"/>
                <a:gd name="T41" fmla="*/ 67 h 174"/>
                <a:gd name="T42" fmla="*/ 142 w 178"/>
                <a:gd name="T43" fmla="*/ 73 h 174"/>
                <a:gd name="T44" fmla="*/ 148 w 178"/>
                <a:gd name="T45" fmla="*/ 86 h 174"/>
                <a:gd name="T46" fmla="*/ 151 w 178"/>
                <a:gd name="T47" fmla="*/ 87 h 174"/>
                <a:gd name="T48" fmla="*/ 169 w 178"/>
                <a:gd name="T49" fmla="*/ 79 h 174"/>
                <a:gd name="T50" fmla="*/ 162 w 178"/>
                <a:gd name="T51" fmla="*/ 98 h 174"/>
                <a:gd name="T52" fmla="*/ 159 w 178"/>
                <a:gd name="T53" fmla="*/ 94 h 174"/>
                <a:gd name="T54" fmla="*/ 146 w 178"/>
                <a:gd name="T55" fmla="*/ 99 h 174"/>
                <a:gd name="T56" fmla="*/ 121 w 178"/>
                <a:gd name="T57" fmla="*/ 104 h 174"/>
                <a:gd name="T58" fmla="*/ 136 w 178"/>
                <a:gd name="T59" fmla="*/ 129 h 174"/>
                <a:gd name="T60" fmla="*/ 129 w 178"/>
                <a:gd name="T61" fmla="*/ 136 h 174"/>
                <a:gd name="T62" fmla="*/ 108 w 178"/>
                <a:gd name="T63" fmla="*/ 162 h 174"/>
                <a:gd name="T64" fmla="*/ 60 w 178"/>
                <a:gd name="T65" fmla="*/ 172 h 174"/>
                <a:gd name="T66" fmla="*/ 34 w 178"/>
                <a:gd name="T67" fmla="*/ 161 h 174"/>
                <a:gd name="T68" fmla="*/ 6 w 178"/>
                <a:gd name="T69" fmla="*/ 160 h 174"/>
                <a:gd name="T70" fmla="*/ 8 w 178"/>
                <a:gd name="T71" fmla="*/ 142 h 174"/>
                <a:gd name="T72" fmla="*/ 0 w 178"/>
                <a:gd name="T73" fmla="*/ 13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8" h="174">
                  <a:moveTo>
                    <a:pt x="0" y="134"/>
                  </a:moveTo>
                  <a:lnTo>
                    <a:pt x="26" y="121"/>
                  </a:lnTo>
                  <a:lnTo>
                    <a:pt x="28" y="101"/>
                  </a:lnTo>
                  <a:lnTo>
                    <a:pt x="40" y="100"/>
                  </a:lnTo>
                  <a:lnTo>
                    <a:pt x="44" y="81"/>
                  </a:lnTo>
                  <a:lnTo>
                    <a:pt x="34" y="69"/>
                  </a:lnTo>
                  <a:lnTo>
                    <a:pt x="52" y="46"/>
                  </a:lnTo>
                  <a:lnTo>
                    <a:pt x="48" y="29"/>
                  </a:lnTo>
                  <a:lnTo>
                    <a:pt x="33" y="24"/>
                  </a:lnTo>
                  <a:lnTo>
                    <a:pt x="24" y="13"/>
                  </a:lnTo>
                  <a:lnTo>
                    <a:pt x="33" y="8"/>
                  </a:lnTo>
                  <a:lnTo>
                    <a:pt x="50" y="0"/>
                  </a:lnTo>
                  <a:lnTo>
                    <a:pt x="75" y="17"/>
                  </a:lnTo>
                  <a:lnTo>
                    <a:pt x="89" y="19"/>
                  </a:lnTo>
                  <a:lnTo>
                    <a:pt x="81" y="25"/>
                  </a:lnTo>
                  <a:lnTo>
                    <a:pt x="94" y="28"/>
                  </a:lnTo>
                  <a:lnTo>
                    <a:pt x="94" y="20"/>
                  </a:lnTo>
                  <a:lnTo>
                    <a:pt x="112" y="23"/>
                  </a:lnTo>
                  <a:lnTo>
                    <a:pt x="105" y="17"/>
                  </a:lnTo>
                  <a:lnTo>
                    <a:pt x="110" y="8"/>
                  </a:lnTo>
                  <a:lnTo>
                    <a:pt x="116" y="15"/>
                  </a:lnTo>
                  <a:lnTo>
                    <a:pt x="119" y="8"/>
                  </a:lnTo>
                  <a:lnTo>
                    <a:pt x="126" y="27"/>
                  </a:lnTo>
                  <a:lnTo>
                    <a:pt x="140" y="38"/>
                  </a:lnTo>
                  <a:lnTo>
                    <a:pt x="145" y="25"/>
                  </a:lnTo>
                  <a:lnTo>
                    <a:pt x="151" y="30"/>
                  </a:lnTo>
                  <a:lnTo>
                    <a:pt x="158" y="28"/>
                  </a:lnTo>
                  <a:lnTo>
                    <a:pt x="161" y="36"/>
                  </a:lnTo>
                  <a:lnTo>
                    <a:pt x="174" y="36"/>
                  </a:lnTo>
                  <a:lnTo>
                    <a:pt x="178" y="39"/>
                  </a:lnTo>
                  <a:lnTo>
                    <a:pt x="173" y="44"/>
                  </a:lnTo>
                  <a:lnTo>
                    <a:pt x="170" y="54"/>
                  </a:lnTo>
                  <a:lnTo>
                    <a:pt x="161" y="56"/>
                  </a:lnTo>
                  <a:lnTo>
                    <a:pt x="159" y="53"/>
                  </a:lnTo>
                  <a:lnTo>
                    <a:pt x="161" y="50"/>
                  </a:lnTo>
                  <a:lnTo>
                    <a:pt x="160" y="42"/>
                  </a:lnTo>
                  <a:lnTo>
                    <a:pt x="153" y="44"/>
                  </a:lnTo>
                  <a:lnTo>
                    <a:pt x="150" y="43"/>
                  </a:lnTo>
                  <a:lnTo>
                    <a:pt x="139" y="53"/>
                  </a:lnTo>
                  <a:lnTo>
                    <a:pt x="140" y="57"/>
                  </a:lnTo>
                  <a:lnTo>
                    <a:pt x="136" y="66"/>
                  </a:lnTo>
                  <a:lnTo>
                    <a:pt x="145" y="67"/>
                  </a:lnTo>
                  <a:lnTo>
                    <a:pt x="140" y="69"/>
                  </a:lnTo>
                  <a:lnTo>
                    <a:pt x="142" y="73"/>
                  </a:lnTo>
                  <a:lnTo>
                    <a:pt x="143" y="81"/>
                  </a:lnTo>
                  <a:lnTo>
                    <a:pt x="148" y="86"/>
                  </a:lnTo>
                  <a:lnTo>
                    <a:pt x="148" y="80"/>
                  </a:lnTo>
                  <a:lnTo>
                    <a:pt x="151" y="87"/>
                  </a:lnTo>
                  <a:lnTo>
                    <a:pt x="160" y="78"/>
                  </a:lnTo>
                  <a:lnTo>
                    <a:pt x="169" y="79"/>
                  </a:lnTo>
                  <a:lnTo>
                    <a:pt x="163" y="95"/>
                  </a:lnTo>
                  <a:lnTo>
                    <a:pt x="162" y="98"/>
                  </a:lnTo>
                  <a:lnTo>
                    <a:pt x="162" y="96"/>
                  </a:lnTo>
                  <a:lnTo>
                    <a:pt x="159" y="94"/>
                  </a:lnTo>
                  <a:lnTo>
                    <a:pt x="157" y="99"/>
                  </a:lnTo>
                  <a:lnTo>
                    <a:pt x="146" y="99"/>
                  </a:lnTo>
                  <a:lnTo>
                    <a:pt x="138" y="104"/>
                  </a:lnTo>
                  <a:lnTo>
                    <a:pt x="121" y="104"/>
                  </a:lnTo>
                  <a:lnTo>
                    <a:pt x="125" y="120"/>
                  </a:lnTo>
                  <a:lnTo>
                    <a:pt x="136" y="129"/>
                  </a:lnTo>
                  <a:lnTo>
                    <a:pt x="134" y="133"/>
                  </a:lnTo>
                  <a:lnTo>
                    <a:pt x="129" y="136"/>
                  </a:lnTo>
                  <a:lnTo>
                    <a:pt x="108" y="142"/>
                  </a:lnTo>
                  <a:lnTo>
                    <a:pt x="108" y="162"/>
                  </a:lnTo>
                  <a:lnTo>
                    <a:pt x="80" y="151"/>
                  </a:lnTo>
                  <a:lnTo>
                    <a:pt x="60" y="172"/>
                  </a:lnTo>
                  <a:lnTo>
                    <a:pt x="48" y="162"/>
                  </a:lnTo>
                  <a:lnTo>
                    <a:pt x="34" y="161"/>
                  </a:lnTo>
                  <a:lnTo>
                    <a:pt x="25" y="174"/>
                  </a:lnTo>
                  <a:lnTo>
                    <a:pt x="6" y="160"/>
                  </a:lnTo>
                  <a:lnTo>
                    <a:pt x="6" y="145"/>
                  </a:lnTo>
                  <a:lnTo>
                    <a:pt x="8" y="142"/>
                  </a:lnTo>
                  <a:lnTo>
                    <a:pt x="0" y="134"/>
                  </a:lnTo>
                  <a:lnTo>
                    <a:pt x="0" y="1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39" name="Freeform 1639"/>
            <p:cNvSpPr>
              <a:spLocks/>
            </p:cNvSpPr>
            <p:nvPr/>
          </p:nvSpPr>
          <p:spPr bwMode="auto">
            <a:xfrm>
              <a:off x="5410" y="1705"/>
              <a:ext cx="29" cy="20"/>
            </a:xfrm>
            <a:custGeom>
              <a:avLst/>
              <a:gdLst>
                <a:gd name="T0" fmla="*/ 0 w 29"/>
                <a:gd name="T1" fmla="*/ 12 h 20"/>
                <a:gd name="T2" fmla="*/ 1 w 29"/>
                <a:gd name="T3" fmla="*/ 6 h 20"/>
                <a:gd name="T4" fmla="*/ 9 w 29"/>
                <a:gd name="T5" fmla="*/ 1 h 20"/>
                <a:gd name="T6" fmla="*/ 20 w 29"/>
                <a:gd name="T7" fmla="*/ 1 h 20"/>
                <a:gd name="T8" fmla="*/ 21 w 29"/>
                <a:gd name="T9" fmla="*/ 6 h 20"/>
                <a:gd name="T10" fmla="*/ 22 w 29"/>
                <a:gd name="T11" fmla="*/ 6 h 20"/>
                <a:gd name="T12" fmla="*/ 25 w 29"/>
                <a:gd name="T13" fmla="*/ 0 h 20"/>
                <a:gd name="T14" fmla="*/ 29 w 29"/>
                <a:gd name="T15" fmla="*/ 1 h 20"/>
                <a:gd name="T16" fmla="*/ 28 w 29"/>
                <a:gd name="T17" fmla="*/ 6 h 20"/>
                <a:gd name="T18" fmla="*/ 20 w 29"/>
                <a:gd name="T19" fmla="*/ 20 h 20"/>
                <a:gd name="T20" fmla="*/ 7 w 29"/>
                <a:gd name="T21" fmla="*/ 12 h 20"/>
                <a:gd name="T22" fmla="*/ 6 w 29"/>
                <a:gd name="T23" fmla="*/ 13 h 20"/>
                <a:gd name="T24" fmla="*/ 4 w 29"/>
                <a:gd name="T25" fmla="*/ 12 h 20"/>
                <a:gd name="T26" fmla="*/ 0 w 29"/>
                <a:gd name="T2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0">
                  <a:moveTo>
                    <a:pt x="0" y="12"/>
                  </a:moveTo>
                  <a:lnTo>
                    <a:pt x="1" y="6"/>
                  </a:lnTo>
                  <a:lnTo>
                    <a:pt x="9" y="1"/>
                  </a:lnTo>
                  <a:lnTo>
                    <a:pt x="20" y="1"/>
                  </a:lnTo>
                  <a:lnTo>
                    <a:pt x="21" y="6"/>
                  </a:lnTo>
                  <a:lnTo>
                    <a:pt x="22" y="6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28" y="6"/>
                  </a:lnTo>
                  <a:lnTo>
                    <a:pt x="20" y="20"/>
                  </a:lnTo>
                  <a:lnTo>
                    <a:pt x="7" y="12"/>
                  </a:lnTo>
                  <a:lnTo>
                    <a:pt x="6" y="13"/>
                  </a:lnTo>
                  <a:lnTo>
                    <a:pt x="4" y="12"/>
                  </a:lnTo>
                  <a:lnTo>
                    <a:pt x="0" y="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40" name="Freeform 1640"/>
            <p:cNvSpPr>
              <a:spLocks/>
            </p:cNvSpPr>
            <p:nvPr/>
          </p:nvSpPr>
          <p:spPr bwMode="auto">
            <a:xfrm>
              <a:off x="5354" y="1531"/>
              <a:ext cx="147" cy="114"/>
            </a:xfrm>
            <a:custGeom>
              <a:avLst/>
              <a:gdLst>
                <a:gd name="T0" fmla="*/ 31 w 147"/>
                <a:gd name="T1" fmla="*/ 30 h 114"/>
                <a:gd name="T2" fmla="*/ 64 w 147"/>
                <a:gd name="T3" fmla="*/ 29 h 114"/>
                <a:gd name="T4" fmla="*/ 75 w 147"/>
                <a:gd name="T5" fmla="*/ 21 h 114"/>
                <a:gd name="T6" fmla="*/ 88 w 147"/>
                <a:gd name="T7" fmla="*/ 8 h 114"/>
                <a:gd name="T8" fmla="*/ 101 w 147"/>
                <a:gd name="T9" fmla="*/ 0 h 114"/>
                <a:gd name="T10" fmla="*/ 105 w 147"/>
                <a:gd name="T11" fmla="*/ 7 h 114"/>
                <a:gd name="T12" fmla="*/ 121 w 147"/>
                <a:gd name="T13" fmla="*/ 13 h 114"/>
                <a:gd name="T14" fmla="*/ 127 w 147"/>
                <a:gd name="T15" fmla="*/ 26 h 114"/>
                <a:gd name="T16" fmla="*/ 134 w 147"/>
                <a:gd name="T17" fmla="*/ 28 h 114"/>
                <a:gd name="T18" fmla="*/ 132 w 147"/>
                <a:gd name="T19" fmla="*/ 46 h 114"/>
                <a:gd name="T20" fmla="*/ 135 w 147"/>
                <a:gd name="T21" fmla="*/ 83 h 114"/>
                <a:gd name="T22" fmla="*/ 147 w 147"/>
                <a:gd name="T23" fmla="*/ 91 h 114"/>
                <a:gd name="T24" fmla="*/ 115 w 147"/>
                <a:gd name="T25" fmla="*/ 105 h 114"/>
                <a:gd name="T26" fmla="*/ 96 w 147"/>
                <a:gd name="T27" fmla="*/ 108 h 114"/>
                <a:gd name="T28" fmla="*/ 86 w 147"/>
                <a:gd name="T29" fmla="*/ 87 h 114"/>
                <a:gd name="T30" fmla="*/ 92 w 147"/>
                <a:gd name="T31" fmla="*/ 74 h 114"/>
                <a:gd name="T32" fmla="*/ 96 w 147"/>
                <a:gd name="T33" fmla="*/ 65 h 114"/>
                <a:gd name="T34" fmla="*/ 106 w 147"/>
                <a:gd name="T35" fmla="*/ 41 h 114"/>
                <a:gd name="T36" fmla="*/ 91 w 147"/>
                <a:gd name="T37" fmla="*/ 42 h 114"/>
                <a:gd name="T38" fmla="*/ 69 w 147"/>
                <a:gd name="T39" fmla="*/ 37 h 114"/>
                <a:gd name="T40" fmla="*/ 67 w 147"/>
                <a:gd name="T41" fmla="*/ 41 h 114"/>
                <a:gd name="T42" fmla="*/ 60 w 147"/>
                <a:gd name="T43" fmla="*/ 41 h 114"/>
                <a:gd name="T44" fmla="*/ 63 w 147"/>
                <a:gd name="T45" fmla="*/ 55 h 114"/>
                <a:gd name="T46" fmla="*/ 56 w 147"/>
                <a:gd name="T47" fmla="*/ 56 h 114"/>
                <a:gd name="T48" fmla="*/ 66 w 147"/>
                <a:gd name="T49" fmla="*/ 59 h 114"/>
                <a:gd name="T50" fmla="*/ 73 w 147"/>
                <a:gd name="T51" fmla="*/ 75 h 114"/>
                <a:gd name="T52" fmla="*/ 72 w 147"/>
                <a:gd name="T53" fmla="*/ 91 h 114"/>
                <a:gd name="T54" fmla="*/ 77 w 147"/>
                <a:gd name="T55" fmla="*/ 104 h 114"/>
                <a:gd name="T56" fmla="*/ 64 w 147"/>
                <a:gd name="T57" fmla="*/ 101 h 114"/>
                <a:gd name="T58" fmla="*/ 45 w 147"/>
                <a:gd name="T59" fmla="*/ 103 h 114"/>
                <a:gd name="T60" fmla="*/ 35 w 147"/>
                <a:gd name="T61" fmla="*/ 91 h 114"/>
                <a:gd name="T62" fmla="*/ 24 w 147"/>
                <a:gd name="T63" fmla="*/ 82 h 114"/>
                <a:gd name="T64" fmla="*/ 29 w 147"/>
                <a:gd name="T65" fmla="*/ 60 h 114"/>
                <a:gd name="T66" fmla="*/ 52 w 147"/>
                <a:gd name="T67" fmla="*/ 52 h 114"/>
                <a:gd name="T68" fmla="*/ 45 w 147"/>
                <a:gd name="T69" fmla="*/ 62 h 114"/>
                <a:gd name="T70" fmla="*/ 41 w 147"/>
                <a:gd name="T71" fmla="*/ 52 h 114"/>
                <a:gd name="T72" fmla="*/ 19 w 147"/>
                <a:gd name="T73" fmla="*/ 44 h 114"/>
                <a:gd name="T74" fmla="*/ 15 w 147"/>
                <a:gd name="T75" fmla="*/ 33 h 114"/>
                <a:gd name="T76" fmla="*/ 0 w 147"/>
                <a:gd name="T77" fmla="*/ 27 h 114"/>
                <a:gd name="T78" fmla="*/ 18 w 147"/>
                <a:gd name="T79" fmla="*/ 23 h 114"/>
                <a:gd name="T80" fmla="*/ 31 w 147"/>
                <a:gd name="T81" fmla="*/ 2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" h="114">
                  <a:moveTo>
                    <a:pt x="31" y="23"/>
                  </a:moveTo>
                  <a:lnTo>
                    <a:pt x="31" y="30"/>
                  </a:lnTo>
                  <a:lnTo>
                    <a:pt x="51" y="21"/>
                  </a:lnTo>
                  <a:lnTo>
                    <a:pt x="64" y="29"/>
                  </a:lnTo>
                  <a:lnTo>
                    <a:pt x="71" y="25"/>
                  </a:lnTo>
                  <a:lnTo>
                    <a:pt x="75" y="21"/>
                  </a:lnTo>
                  <a:lnTo>
                    <a:pt x="82" y="16"/>
                  </a:lnTo>
                  <a:lnTo>
                    <a:pt x="88" y="8"/>
                  </a:lnTo>
                  <a:lnTo>
                    <a:pt x="96" y="8"/>
                  </a:lnTo>
                  <a:lnTo>
                    <a:pt x="101" y="0"/>
                  </a:lnTo>
                  <a:lnTo>
                    <a:pt x="107" y="0"/>
                  </a:lnTo>
                  <a:lnTo>
                    <a:pt x="105" y="7"/>
                  </a:lnTo>
                  <a:lnTo>
                    <a:pt x="119" y="10"/>
                  </a:lnTo>
                  <a:lnTo>
                    <a:pt x="121" y="13"/>
                  </a:lnTo>
                  <a:lnTo>
                    <a:pt x="127" y="13"/>
                  </a:lnTo>
                  <a:lnTo>
                    <a:pt x="127" y="26"/>
                  </a:lnTo>
                  <a:lnTo>
                    <a:pt x="126" y="36"/>
                  </a:lnTo>
                  <a:lnTo>
                    <a:pt x="134" y="28"/>
                  </a:lnTo>
                  <a:lnTo>
                    <a:pt x="138" y="31"/>
                  </a:lnTo>
                  <a:lnTo>
                    <a:pt x="132" y="46"/>
                  </a:lnTo>
                  <a:lnTo>
                    <a:pt x="139" y="57"/>
                  </a:lnTo>
                  <a:lnTo>
                    <a:pt x="135" y="83"/>
                  </a:lnTo>
                  <a:lnTo>
                    <a:pt x="145" y="85"/>
                  </a:lnTo>
                  <a:lnTo>
                    <a:pt x="147" y="91"/>
                  </a:lnTo>
                  <a:lnTo>
                    <a:pt x="128" y="105"/>
                  </a:lnTo>
                  <a:lnTo>
                    <a:pt x="115" y="105"/>
                  </a:lnTo>
                  <a:lnTo>
                    <a:pt x="105" y="111"/>
                  </a:lnTo>
                  <a:lnTo>
                    <a:pt x="96" y="108"/>
                  </a:lnTo>
                  <a:lnTo>
                    <a:pt x="91" y="87"/>
                  </a:lnTo>
                  <a:lnTo>
                    <a:pt x="86" y="87"/>
                  </a:lnTo>
                  <a:lnTo>
                    <a:pt x="85" y="75"/>
                  </a:lnTo>
                  <a:lnTo>
                    <a:pt x="92" y="74"/>
                  </a:lnTo>
                  <a:lnTo>
                    <a:pt x="89" y="66"/>
                  </a:lnTo>
                  <a:lnTo>
                    <a:pt x="96" y="65"/>
                  </a:lnTo>
                  <a:lnTo>
                    <a:pt x="93" y="53"/>
                  </a:lnTo>
                  <a:lnTo>
                    <a:pt x="106" y="41"/>
                  </a:lnTo>
                  <a:lnTo>
                    <a:pt x="97" y="37"/>
                  </a:lnTo>
                  <a:lnTo>
                    <a:pt x="91" y="42"/>
                  </a:lnTo>
                  <a:lnTo>
                    <a:pt x="71" y="34"/>
                  </a:lnTo>
                  <a:lnTo>
                    <a:pt x="69" y="37"/>
                  </a:lnTo>
                  <a:lnTo>
                    <a:pt x="70" y="39"/>
                  </a:lnTo>
                  <a:lnTo>
                    <a:pt x="67" y="41"/>
                  </a:lnTo>
                  <a:lnTo>
                    <a:pt x="64" y="38"/>
                  </a:lnTo>
                  <a:lnTo>
                    <a:pt x="60" y="41"/>
                  </a:lnTo>
                  <a:lnTo>
                    <a:pt x="67" y="52"/>
                  </a:lnTo>
                  <a:lnTo>
                    <a:pt x="63" y="55"/>
                  </a:lnTo>
                  <a:lnTo>
                    <a:pt x="61" y="52"/>
                  </a:lnTo>
                  <a:lnTo>
                    <a:pt x="56" y="56"/>
                  </a:lnTo>
                  <a:lnTo>
                    <a:pt x="63" y="64"/>
                  </a:lnTo>
                  <a:lnTo>
                    <a:pt x="66" y="59"/>
                  </a:lnTo>
                  <a:lnTo>
                    <a:pt x="79" y="67"/>
                  </a:lnTo>
                  <a:lnTo>
                    <a:pt x="73" y="75"/>
                  </a:lnTo>
                  <a:lnTo>
                    <a:pt x="76" y="78"/>
                  </a:lnTo>
                  <a:lnTo>
                    <a:pt x="72" y="91"/>
                  </a:lnTo>
                  <a:lnTo>
                    <a:pt x="78" y="95"/>
                  </a:lnTo>
                  <a:lnTo>
                    <a:pt x="77" y="104"/>
                  </a:lnTo>
                  <a:lnTo>
                    <a:pt x="70" y="106"/>
                  </a:lnTo>
                  <a:lnTo>
                    <a:pt x="64" y="101"/>
                  </a:lnTo>
                  <a:lnTo>
                    <a:pt x="59" y="114"/>
                  </a:lnTo>
                  <a:lnTo>
                    <a:pt x="45" y="103"/>
                  </a:lnTo>
                  <a:lnTo>
                    <a:pt x="38" y="84"/>
                  </a:lnTo>
                  <a:lnTo>
                    <a:pt x="35" y="91"/>
                  </a:lnTo>
                  <a:lnTo>
                    <a:pt x="29" y="84"/>
                  </a:lnTo>
                  <a:lnTo>
                    <a:pt x="24" y="82"/>
                  </a:lnTo>
                  <a:lnTo>
                    <a:pt x="22" y="73"/>
                  </a:lnTo>
                  <a:lnTo>
                    <a:pt x="29" y="60"/>
                  </a:lnTo>
                  <a:lnTo>
                    <a:pt x="46" y="70"/>
                  </a:lnTo>
                  <a:lnTo>
                    <a:pt x="52" y="52"/>
                  </a:lnTo>
                  <a:lnTo>
                    <a:pt x="44" y="47"/>
                  </a:lnTo>
                  <a:lnTo>
                    <a:pt x="45" y="62"/>
                  </a:lnTo>
                  <a:lnTo>
                    <a:pt x="40" y="62"/>
                  </a:lnTo>
                  <a:lnTo>
                    <a:pt x="41" y="52"/>
                  </a:lnTo>
                  <a:lnTo>
                    <a:pt x="23" y="54"/>
                  </a:lnTo>
                  <a:lnTo>
                    <a:pt x="19" y="44"/>
                  </a:lnTo>
                  <a:lnTo>
                    <a:pt x="27" y="42"/>
                  </a:lnTo>
                  <a:lnTo>
                    <a:pt x="15" y="33"/>
                  </a:lnTo>
                  <a:lnTo>
                    <a:pt x="9" y="51"/>
                  </a:lnTo>
                  <a:lnTo>
                    <a:pt x="0" y="27"/>
                  </a:lnTo>
                  <a:lnTo>
                    <a:pt x="12" y="24"/>
                  </a:lnTo>
                  <a:lnTo>
                    <a:pt x="18" y="23"/>
                  </a:lnTo>
                  <a:lnTo>
                    <a:pt x="31" y="23"/>
                  </a:lnTo>
                  <a:lnTo>
                    <a:pt x="31" y="2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41" name="Freeform 1641"/>
            <p:cNvSpPr>
              <a:spLocks/>
            </p:cNvSpPr>
            <p:nvPr/>
          </p:nvSpPr>
          <p:spPr bwMode="auto">
            <a:xfrm>
              <a:off x="5459" y="1532"/>
              <a:ext cx="22" cy="12"/>
            </a:xfrm>
            <a:custGeom>
              <a:avLst/>
              <a:gdLst>
                <a:gd name="T0" fmla="*/ 21 w 22"/>
                <a:gd name="T1" fmla="*/ 0 h 12"/>
                <a:gd name="T2" fmla="*/ 22 w 22"/>
                <a:gd name="T3" fmla="*/ 7 h 12"/>
                <a:gd name="T4" fmla="*/ 22 w 22"/>
                <a:gd name="T5" fmla="*/ 12 h 12"/>
                <a:gd name="T6" fmla="*/ 16 w 22"/>
                <a:gd name="T7" fmla="*/ 12 h 12"/>
                <a:gd name="T8" fmla="*/ 14 w 22"/>
                <a:gd name="T9" fmla="*/ 9 h 12"/>
                <a:gd name="T10" fmla="*/ 0 w 22"/>
                <a:gd name="T11" fmla="*/ 7 h 12"/>
                <a:gd name="T12" fmla="*/ 2 w 22"/>
                <a:gd name="T13" fmla="*/ 3 h 12"/>
                <a:gd name="T14" fmla="*/ 10 w 22"/>
                <a:gd name="T15" fmla="*/ 3 h 12"/>
                <a:gd name="T16" fmla="*/ 21 w 22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2">
                  <a:moveTo>
                    <a:pt x="21" y="0"/>
                  </a:moveTo>
                  <a:lnTo>
                    <a:pt x="22" y="7"/>
                  </a:lnTo>
                  <a:lnTo>
                    <a:pt x="22" y="12"/>
                  </a:lnTo>
                  <a:lnTo>
                    <a:pt x="16" y="12"/>
                  </a:lnTo>
                  <a:lnTo>
                    <a:pt x="14" y="9"/>
                  </a:lnTo>
                  <a:lnTo>
                    <a:pt x="0" y="7"/>
                  </a:lnTo>
                  <a:lnTo>
                    <a:pt x="2" y="3"/>
                  </a:lnTo>
                  <a:lnTo>
                    <a:pt x="10" y="3"/>
                  </a:lnTo>
                  <a:lnTo>
                    <a:pt x="2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42" name="Freeform 1642"/>
            <p:cNvSpPr>
              <a:spLocks/>
            </p:cNvSpPr>
            <p:nvPr/>
          </p:nvSpPr>
          <p:spPr bwMode="auto">
            <a:xfrm>
              <a:off x="5474" y="1527"/>
              <a:ext cx="45" cy="95"/>
            </a:xfrm>
            <a:custGeom>
              <a:avLst/>
              <a:gdLst>
                <a:gd name="T0" fmla="*/ 7 w 45"/>
                <a:gd name="T1" fmla="*/ 22 h 95"/>
                <a:gd name="T2" fmla="*/ 7 w 45"/>
                <a:gd name="T3" fmla="*/ 17 h 95"/>
                <a:gd name="T4" fmla="*/ 7 w 45"/>
                <a:gd name="T5" fmla="*/ 12 h 95"/>
                <a:gd name="T6" fmla="*/ 25 w 45"/>
                <a:gd name="T7" fmla="*/ 0 h 95"/>
                <a:gd name="T8" fmla="*/ 41 w 45"/>
                <a:gd name="T9" fmla="*/ 14 h 95"/>
                <a:gd name="T10" fmla="*/ 39 w 45"/>
                <a:gd name="T11" fmla="*/ 22 h 95"/>
                <a:gd name="T12" fmla="*/ 45 w 45"/>
                <a:gd name="T13" fmla="*/ 30 h 95"/>
                <a:gd name="T14" fmla="*/ 38 w 45"/>
                <a:gd name="T15" fmla="*/ 39 h 95"/>
                <a:gd name="T16" fmla="*/ 42 w 45"/>
                <a:gd name="T17" fmla="*/ 40 h 95"/>
                <a:gd name="T18" fmla="*/ 44 w 45"/>
                <a:gd name="T19" fmla="*/ 51 h 95"/>
                <a:gd name="T20" fmla="*/ 37 w 45"/>
                <a:gd name="T21" fmla="*/ 53 h 95"/>
                <a:gd name="T22" fmla="*/ 45 w 45"/>
                <a:gd name="T23" fmla="*/ 85 h 95"/>
                <a:gd name="T24" fmla="*/ 40 w 45"/>
                <a:gd name="T25" fmla="*/ 85 h 95"/>
                <a:gd name="T26" fmla="*/ 27 w 45"/>
                <a:gd name="T27" fmla="*/ 95 h 95"/>
                <a:gd name="T28" fmla="*/ 25 w 45"/>
                <a:gd name="T29" fmla="*/ 89 h 95"/>
                <a:gd name="T30" fmla="*/ 15 w 45"/>
                <a:gd name="T31" fmla="*/ 87 h 95"/>
                <a:gd name="T32" fmla="*/ 19 w 45"/>
                <a:gd name="T33" fmla="*/ 61 h 95"/>
                <a:gd name="T34" fmla="*/ 12 w 45"/>
                <a:gd name="T35" fmla="*/ 50 h 95"/>
                <a:gd name="T36" fmla="*/ 18 w 45"/>
                <a:gd name="T37" fmla="*/ 35 h 95"/>
                <a:gd name="T38" fmla="*/ 14 w 45"/>
                <a:gd name="T39" fmla="*/ 32 h 95"/>
                <a:gd name="T40" fmla="*/ 6 w 45"/>
                <a:gd name="T41" fmla="*/ 40 h 95"/>
                <a:gd name="T42" fmla="*/ 7 w 45"/>
                <a:gd name="T43" fmla="*/ 30 h 95"/>
                <a:gd name="T44" fmla="*/ 0 w 45"/>
                <a:gd name="T45" fmla="*/ 27 h 95"/>
                <a:gd name="T46" fmla="*/ 0 w 45"/>
                <a:gd name="T47" fmla="*/ 25 h 95"/>
                <a:gd name="T48" fmla="*/ 2 w 45"/>
                <a:gd name="T49" fmla="*/ 21 h 95"/>
                <a:gd name="T50" fmla="*/ 7 w 45"/>
                <a:gd name="T51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" h="95">
                  <a:moveTo>
                    <a:pt x="7" y="22"/>
                  </a:moveTo>
                  <a:lnTo>
                    <a:pt x="7" y="17"/>
                  </a:lnTo>
                  <a:lnTo>
                    <a:pt x="7" y="12"/>
                  </a:lnTo>
                  <a:lnTo>
                    <a:pt x="25" y="0"/>
                  </a:lnTo>
                  <a:lnTo>
                    <a:pt x="41" y="14"/>
                  </a:lnTo>
                  <a:lnTo>
                    <a:pt x="39" y="22"/>
                  </a:lnTo>
                  <a:lnTo>
                    <a:pt x="45" y="30"/>
                  </a:lnTo>
                  <a:lnTo>
                    <a:pt x="38" y="39"/>
                  </a:lnTo>
                  <a:lnTo>
                    <a:pt x="42" y="40"/>
                  </a:lnTo>
                  <a:lnTo>
                    <a:pt x="44" y="51"/>
                  </a:lnTo>
                  <a:lnTo>
                    <a:pt x="37" y="53"/>
                  </a:lnTo>
                  <a:lnTo>
                    <a:pt x="45" y="85"/>
                  </a:lnTo>
                  <a:lnTo>
                    <a:pt x="40" y="85"/>
                  </a:lnTo>
                  <a:lnTo>
                    <a:pt x="27" y="95"/>
                  </a:lnTo>
                  <a:lnTo>
                    <a:pt x="25" y="89"/>
                  </a:lnTo>
                  <a:lnTo>
                    <a:pt x="15" y="87"/>
                  </a:lnTo>
                  <a:lnTo>
                    <a:pt x="19" y="61"/>
                  </a:lnTo>
                  <a:lnTo>
                    <a:pt x="12" y="50"/>
                  </a:lnTo>
                  <a:lnTo>
                    <a:pt x="18" y="35"/>
                  </a:lnTo>
                  <a:lnTo>
                    <a:pt x="14" y="32"/>
                  </a:lnTo>
                  <a:lnTo>
                    <a:pt x="6" y="40"/>
                  </a:lnTo>
                  <a:lnTo>
                    <a:pt x="7" y="30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7" y="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43" name="Freeform 1643"/>
            <p:cNvSpPr>
              <a:spLocks/>
            </p:cNvSpPr>
            <p:nvPr/>
          </p:nvSpPr>
          <p:spPr bwMode="auto">
            <a:xfrm>
              <a:off x="5450" y="1457"/>
              <a:ext cx="67" cy="69"/>
            </a:xfrm>
            <a:custGeom>
              <a:avLst/>
              <a:gdLst>
                <a:gd name="T0" fmla="*/ 42 w 67"/>
                <a:gd name="T1" fmla="*/ 0 h 69"/>
                <a:gd name="T2" fmla="*/ 47 w 67"/>
                <a:gd name="T3" fmla="*/ 1 h 69"/>
                <a:gd name="T4" fmla="*/ 48 w 67"/>
                <a:gd name="T5" fmla="*/ 16 h 69"/>
                <a:gd name="T6" fmla="*/ 53 w 67"/>
                <a:gd name="T7" fmla="*/ 18 h 69"/>
                <a:gd name="T8" fmla="*/ 54 w 67"/>
                <a:gd name="T9" fmla="*/ 13 h 69"/>
                <a:gd name="T10" fmla="*/ 67 w 67"/>
                <a:gd name="T11" fmla="*/ 12 h 69"/>
                <a:gd name="T12" fmla="*/ 66 w 67"/>
                <a:gd name="T13" fmla="*/ 16 h 69"/>
                <a:gd name="T14" fmla="*/ 51 w 67"/>
                <a:gd name="T15" fmla="*/ 26 h 69"/>
                <a:gd name="T16" fmla="*/ 49 w 67"/>
                <a:gd name="T17" fmla="*/ 36 h 69"/>
                <a:gd name="T18" fmla="*/ 41 w 67"/>
                <a:gd name="T19" fmla="*/ 40 h 69"/>
                <a:gd name="T20" fmla="*/ 51 w 67"/>
                <a:gd name="T21" fmla="*/ 48 h 69"/>
                <a:gd name="T22" fmla="*/ 54 w 67"/>
                <a:gd name="T23" fmla="*/ 57 h 69"/>
                <a:gd name="T24" fmla="*/ 52 w 67"/>
                <a:gd name="T25" fmla="*/ 63 h 69"/>
                <a:gd name="T26" fmla="*/ 19 w 67"/>
                <a:gd name="T27" fmla="*/ 69 h 69"/>
                <a:gd name="T28" fmla="*/ 2 w 67"/>
                <a:gd name="T29" fmla="*/ 64 h 69"/>
                <a:gd name="T30" fmla="*/ 8 w 67"/>
                <a:gd name="T31" fmla="*/ 56 h 69"/>
                <a:gd name="T32" fmla="*/ 1 w 67"/>
                <a:gd name="T33" fmla="*/ 53 h 69"/>
                <a:gd name="T34" fmla="*/ 0 w 67"/>
                <a:gd name="T35" fmla="*/ 40 h 69"/>
                <a:gd name="T36" fmla="*/ 10 w 67"/>
                <a:gd name="T37" fmla="*/ 34 h 69"/>
                <a:gd name="T38" fmla="*/ 9 w 67"/>
                <a:gd name="T39" fmla="*/ 27 h 69"/>
                <a:gd name="T40" fmla="*/ 17 w 67"/>
                <a:gd name="T41" fmla="*/ 32 h 69"/>
                <a:gd name="T42" fmla="*/ 42 w 67"/>
                <a:gd name="T4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7" h="69">
                  <a:moveTo>
                    <a:pt x="42" y="0"/>
                  </a:moveTo>
                  <a:lnTo>
                    <a:pt x="47" y="1"/>
                  </a:lnTo>
                  <a:lnTo>
                    <a:pt x="48" y="16"/>
                  </a:lnTo>
                  <a:lnTo>
                    <a:pt x="53" y="18"/>
                  </a:lnTo>
                  <a:lnTo>
                    <a:pt x="54" y="13"/>
                  </a:lnTo>
                  <a:lnTo>
                    <a:pt x="67" y="12"/>
                  </a:lnTo>
                  <a:lnTo>
                    <a:pt x="66" y="16"/>
                  </a:lnTo>
                  <a:lnTo>
                    <a:pt x="51" y="26"/>
                  </a:lnTo>
                  <a:lnTo>
                    <a:pt x="49" y="36"/>
                  </a:lnTo>
                  <a:lnTo>
                    <a:pt x="41" y="40"/>
                  </a:lnTo>
                  <a:lnTo>
                    <a:pt x="51" y="48"/>
                  </a:lnTo>
                  <a:lnTo>
                    <a:pt x="54" y="57"/>
                  </a:lnTo>
                  <a:lnTo>
                    <a:pt x="52" y="63"/>
                  </a:lnTo>
                  <a:lnTo>
                    <a:pt x="19" y="69"/>
                  </a:lnTo>
                  <a:lnTo>
                    <a:pt x="2" y="64"/>
                  </a:lnTo>
                  <a:lnTo>
                    <a:pt x="8" y="56"/>
                  </a:lnTo>
                  <a:lnTo>
                    <a:pt x="1" y="53"/>
                  </a:lnTo>
                  <a:lnTo>
                    <a:pt x="0" y="40"/>
                  </a:lnTo>
                  <a:lnTo>
                    <a:pt x="10" y="34"/>
                  </a:lnTo>
                  <a:lnTo>
                    <a:pt x="9" y="27"/>
                  </a:lnTo>
                  <a:lnTo>
                    <a:pt x="17" y="32"/>
                  </a:lnTo>
                  <a:lnTo>
                    <a:pt x="4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44" name="Freeform 1644"/>
            <p:cNvSpPr>
              <a:spLocks/>
            </p:cNvSpPr>
            <p:nvPr/>
          </p:nvSpPr>
          <p:spPr bwMode="auto">
            <a:xfrm>
              <a:off x="5683" y="1731"/>
              <a:ext cx="24" cy="37"/>
            </a:xfrm>
            <a:custGeom>
              <a:avLst/>
              <a:gdLst>
                <a:gd name="T0" fmla="*/ 13 w 24"/>
                <a:gd name="T1" fmla="*/ 0 h 37"/>
                <a:gd name="T2" fmla="*/ 13 w 24"/>
                <a:gd name="T3" fmla="*/ 8 h 37"/>
                <a:gd name="T4" fmla="*/ 22 w 24"/>
                <a:gd name="T5" fmla="*/ 12 h 37"/>
                <a:gd name="T6" fmla="*/ 23 w 24"/>
                <a:gd name="T7" fmla="*/ 16 h 37"/>
                <a:gd name="T8" fmla="*/ 19 w 24"/>
                <a:gd name="T9" fmla="*/ 17 h 37"/>
                <a:gd name="T10" fmla="*/ 21 w 24"/>
                <a:gd name="T11" fmla="*/ 23 h 37"/>
                <a:gd name="T12" fmla="*/ 24 w 24"/>
                <a:gd name="T13" fmla="*/ 24 h 37"/>
                <a:gd name="T14" fmla="*/ 23 w 24"/>
                <a:gd name="T15" fmla="*/ 31 h 37"/>
                <a:gd name="T16" fmla="*/ 0 w 24"/>
                <a:gd name="T17" fmla="*/ 37 h 37"/>
                <a:gd name="T18" fmla="*/ 0 w 24"/>
                <a:gd name="T19" fmla="*/ 34 h 37"/>
                <a:gd name="T20" fmla="*/ 0 w 24"/>
                <a:gd name="T21" fmla="*/ 5 h 37"/>
                <a:gd name="T22" fmla="*/ 13 w 24"/>
                <a:gd name="T2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37">
                  <a:moveTo>
                    <a:pt x="13" y="0"/>
                  </a:moveTo>
                  <a:lnTo>
                    <a:pt x="13" y="8"/>
                  </a:lnTo>
                  <a:lnTo>
                    <a:pt x="22" y="12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21" y="23"/>
                  </a:lnTo>
                  <a:lnTo>
                    <a:pt x="24" y="24"/>
                  </a:lnTo>
                  <a:lnTo>
                    <a:pt x="23" y="31"/>
                  </a:lnTo>
                  <a:lnTo>
                    <a:pt x="0" y="37"/>
                  </a:lnTo>
                  <a:lnTo>
                    <a:pt x="0" y="34"/>
                  </a:lnTo>
                  <a:lnTo>
                    <a:pt x="0" y="5"/>
                  </a:lnTo>
                  <a:lnTo>
                    <a:pt x="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45" name="Freeform 1645"/>
            <p:cNvSpPr>
              <a:spLocks/>
            </p:cNvSpPr>
            <p:nvPr/>
          </p:nvSpPr>
          <p:spPr bwMode="auto">
            <a:xfrm>
              <a:off x="5076" y="1178"/>
              <a:ext cx="393" cy="457"/>
            </a:xfrm>
            <a:custGeom>
              <a:avLst/>
              <a:gdLst>
                <a:gd name="T0" fmla="*/ 26 w 393"/>
                <a:gd name="T1" fmla="*/ 207 h 457"/>
                <a:gd name="T2" fmla="*/ 20 w 393"/>
                <a:gd name="T3" fmla="*/ 179 h 457"/>
                <a:gd name="T4" fmla="*/ 21 w 393"/>
                <a:gd name="T5" fmla="*/ 166 h 457"/>
                <a:gd name="T6" fmla="*/ 48 w 393"/>
                <a:gd name="T7" fmla="*/ 139 h 457"/>
                <a:gd name="T8" fmla="*/ 80 w 393"/>
                <a:gd name="T9" fmla="*/ 129 h 457"/>
                <a:gd name="T10" fmla="*/ 94 w 393"/>
                <a:gd name="T11" fmla="*/ 86 h 457"/>
                <a:gd name="T12" fmla="*/ 110 w 393"/>
                <a:gd name="T13" fmla="*/ 71 h 457"/>
                <a:gd name="T14" fmla="*/ 135 w 393"/>
                <a:gd name="T15" fmla="*/ 49 h 457"/>
                <a:gd name="T16" fmla="*/ 162 w 393"/>
                <a:gd name="T17" fmla="*/ 48 h 457"/>
                <a:gd name="T18" fmla="*/ 166 w 393"/>
                <a:gd name="T19" fmla="*/ 29 h 457"/>
                <a:gd name="T20" fmla="*/ 169 w 393"/>
                <a:gd name="T21" fmla="*/ 0 h 457"/>
                <a:gd name="T22" fmla="*/ 208 w 393"/>
                <a:gd name="T23" fmla="*/ 55 h 457"/>
                <a:gd name="T24" fmla="*/ 234 w 393"/>
                <a:gd name="T25" fmla="*/ 75 h 457"/>
                <a:gd name="T26" fmla="*/ 227 w 393"/>
                <a:gd name="T27" fmla="*/ 106 h 457"/>
                <a:gd name="T28" fmla="*/ 277 w 393"/>
                <a:gd name="T29" fmla="*/ 117 h 457"/>
                <a:gd name="T30" fmla="*/ 300 w 393"/>
                <a:gd name="T31" fmla="*/ 149 h 457"/>
                <a:gd name="T32" fmla="*/ 286 w 393"/>
                <a:gd name="T33" fmla="*/ 195 h 457"/>
                <a:gd name="T34" fmla="*/ 304 w 393"/>
                <a:gd name="T35" fmla="*/ 231 h 457"/>
                <a:gd name="T36" fmla="*/ 301 w 393"/>
                <a:gd name="T37" fmla="*/ 259 h 457"/>
                <a:gd name="T38" fmla="*/ 320 w 393"/>
                <a:gd name="T39" fmla="*/ 303 h 457"/>
                <a:gd name="T40" fmla="*/ 359 w 393"/>
                <a:gd name="T41" fmla="*/ 306 h 457"/>
                <a:gd name="T42" fmla="*/ 369 w 393"/>
                <a:gd name="T43" fmla="*/ 302 h 457"/>
                <a:gd name="T44" fmla="*/ 383 w 393"/>
                <a:gd name="T45" fmla="*/ 306 h 457"/>
                <a:gd name="T46" fmla="*/ 374 w 393"/>
                <a:gd name="T47" fmla="*/ 319 h 457"/>
                <a:gd name="T48" fmla="*/ 382 w 393"/>
                <a:gd name="T49" fmla="*/ 335 h 457"/>
                <a:gd name="T50" fmla="*/ 393 w 393"/>
                <a:gd name="T51" fmla="*/ 348 h 457"/>
                <a:gd name="T52" fmla="*/ 385 w 393"/>
                <a:gd name="T53" fmla="*/ 357 h 457"/>
                <a:gd name="T54" fmla="*/ 379 w 393"/>
                <a:gd name="T55" fmla="*/ 352 h 457"/>
                <a:gd name="T56" fmla="*/ 366 w 393"/>
                <a:gd name="T57" fmla="*/ 361 h 457"/>
                <a:gd name="T58" fmla="*/ 348 w 393"/>
                <a:gd name="T59" fmla="*/ 379 h 457"/>
                <a:gd name="T60" fmla="*/ 329 w 393"/>
                <a:gd name="T61" fmla="*/ 374 h 457"/>
                <a:gd name="T62" fmla="*/ 309 w 393"/>
                <a:gd name="T63" fmla="*/ 376 h 457"/>
                <a:gd name="T64" fmla="*/ 298 w 393"/>
                <a:gd name="T65" fmla="*/ 358 h 457"/>
                <a:gd name="T66" fmla="*/ 295 w 393"/>
                <a:gd name="T67" fmla="*/ 353 h 457"/>
                <a:gd name="T68" fmla="*/ 243 w 393"/>
                <a:gd name="T69" fmla="*/ 335 h 457"/>
                <a:gd name="T70" fmla="*/ 225 w 393"/>
                <a:gd name="T71" fmla="*/ 330 h 457"/>
                <a:gd name="T72" fmla="*/ 231 w 393"/>
                <a:gd name="T73" fmla="*/ 358 h 457"/>
                <a:gd name="T74" fmla="*/ 233 w 393"/>
                <a:gd name="T75" fmla="*/ 383 h 457"/>
                <a:gd name="T76" fmla="*/ 272 w 393"/>
                <a:gd name="T77" fmla="*/ 398 h 457"/>
                <a:gd name="T78" fmla="*/ 274 w 393"/>
                <a:gd name="T79" fmla="*/ 364 h 457"/>
                <a:gd name="T80" fmla="*/ 290 w 393"/>
                <a:gd name="T81" fmla="*/ 377 h 457"/>
                <a:gd name="T82" fmla="*/ 287 w 393"/>
                <a:gd name="T83" fmla="*/ 404 h 457"/>
                <a:gd name="T84" fmla="*/ 305 w 393"/>
                <a:gd name="T85" fmla="*/ 395 h 457"/>
                <a:gd name="T86" fmla="*/ 301 w 393"/>
                <a:gd name="T87" fmla="*/ 407 h 457"/>
                <a:gd name="T88" fmla="*/ 318 w 393"/>
                <a:gd name="T89" fmla="*/ 415 h 457"/>
                <a:gd name="T90" fmla="*/ 322 w 393"/>
                <a:gd name="T91" fmla="*/ 400 h 457"/>
                <a:gd name="T92" fmla="*/ 324 w 393"/>
                <a:gd name="T93" fmla="*/ 423 h 457"/>
                <a:gd name="T94" fmla="*/ 300 w 393"/>
                <a:gd name="T95" fmla="*/ 426 h 457"/>
                <a:gd name="T96" fmla="*/ 307 w 393"/>
                <a:gd name="T97" fmla="*/ 437 h 457"/>
                <a:gd name="T98" fmla="*/ 309 w 393"/>
                <a:gd name="T99" fmla="*/ 452 h 457"/>
                <a:gd name="T100" fmla="*/ 291 w 393"/>
                <a:gd name="T101" fmla="*/ 457 h 457"/>
                <a:gd name="T102" fmla="*/ 286 w 393"/>
                <a:gd name="T103" fmla="*/ 448 h 457"/>
                <a:gd name="T104" fmla="*/ 247 w 393"/>
                <a:gd name="T105" fmla="*/ 429 h 457"/>
                <a:gd name="T106" fmla="*/ 221 w 393"/>
                <a:gd name="T107" fmla="*/ 423 h 457"/>
                <a:gd name="T108" fmla="*/ 216 w 393"/>
                <a:gd name="T109" fmla="*/ 417 h 457"/>
                <a:gd name="T110" fmla="*/ 201 w 393"/>
                <a:gd name="T111" fmla="*/ 398 h 457"/>
                <a:gd name="T112" fmla="*/ 190 w 393"/>
                <a:gd name="T113" fmla="*/ 355 h 457"/>
                <a:gd name="T114" fmla="*/ 149 w 393"/>
                <a:gd name="T115" fmla="*/ 331 h 457"/>
                <a:gd name="T116" fmla="*/ 68 w 393"/>
                <a:gd name="T117" fmla="*/ 302 h 457"/>
                <a:gd name="T118" fmla="*/ 24 w 393"/>
                <a:gd name="T119" fmla="*/ 262 h 457"/>
                <a:gd name="T120" fmla="*/ 0 w 393"/>
                <a:gd name="T121" fmla="*/ 238 h 457"/>
                <a:gd name="T122" fmla="*/ 12 w 393"/>
                <a:gd name="T123" fmla="*/ 244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3" h="457">
                  <a:moveTo>
                    <a:pt x="12" y="244"/>
                  </a:moveTo>
                  <a:lnTo>
                    <a:pt x="26" y="207"/>
                  </a:lnTo>
                  <a:lnTo>
                    <a:pt x="6" y="191"/>
                  </a:lnTo>
                  <a:lnTo>
                    <a:pt x="20" y="179"/>
                  </a:lnTo>
                  <a:lnTo>
                    <a:pt x="14" y="175"/>
                  </a:lnTo>
                  <a:lnTo>
                    <a:pt x="21" y="166"/>
                  </a:lnTo>
                  <a:lnTo>
                    <a:pt x="18" y="151"/>
                  </a:lnTo>
                  <a:lnTo>
                    <a:pt x="48" y="139"/>
                  </a:lnTo>
                  <a:lnTo>
                    <a:pt x="52" y="132"/>
                  </a:lnTo>
                  <a:lnTo>
                    <a:pt x="80" y="129"/>
                  </a:lnTo>
                  <a:lnTo>
                    <a:pt x="82" y="102"/>
                  </a:lnTo>
                  <a:lnTo>
                    <a:pt x="94" y="86"/>
                  </a:lnTo>
                  <a:lnTo>
                    <a:pt x="91" y="70"/>
                  </a:lnTo>
                  <a:lnTo>
                    <a:pt x="110" y="71"/>
                  </a:lnTo>
                  <a:lnTo>
                    <a:pt x="110" y="55"/>
                  </a:lnTo>
                  <a:lnTo>
                    <a:pt x="135" y="49"/>
                  </a:lnTo>
                  <a:lnTo>
                    <a:pt x="160" y="60"/>
                  </a:lnTo>
                  <a:lnTo>
                    <a:pt x="162" y="48"/>
                  </a:lnTo>
                  <a:lnTo>
                    <a:pt x="137" y="29"/>
                  </a:lnTo>
                  <a:lnTo>
                    <a:pt x="166" y="29"/>
                  </a:lnTo>
                  <a:lnTo>
                    <a:pt x="155" y="2"/>
                  </a:lnTo>
                  <a:lnTo>
                    <a:pt x="169" y="0"/>
                  </a:lnTo>
                  <a:lnTo>
                    <a:pt x="169" y="9"/>
                  </a:lnTo>
                  <a:lnTo>
                    <a:pt x="208" y="55"/>
                  </a:lnTo>
                  <a:lnTo>
                    <a:pt x="209" y="66"/>
                  </a:lnTo>
                  <a:lnTo>
                    <a:pt x="234" y="75"/>
                  </a:lnTo>
                  <a:lnTo>
                    <a:pt x="241" y="91"/>
                  </a:lnTo>
                  <a:lnTo>
                    <a:pt x="227" y="106"/>
                  </a:lnTo>
                  <a:lnTo>
                    <a:pt x="228" y="120"/>
                  </a:lnTo>
                  <a:lnTo>
                    <a:pt x="277" y="117"/>
                  </a:lnTo>
                  <a:lnTo>
                    <a:pt x="290" y="144"/>
                  </a:lnTo>
                  <a:lnTo>
                    <a:pt x="300" y="149"/>
                  </a:lnTo>
                  <a:lnTo>
                    <a:pt x="308" y="160"/>
                  </a:lnTo>
                  <a:lnTo>
                    <a:pt x="286" y="195"/>
                  </a:lnTo>
                  <a:lnTo>
                    <a:pt x="293" y="232"/>
                  </a:lnTo>
                  <a:lnTo>
                    <a:pt x="304" y="231"/>
                  </a:lnTo>
                  <a:lnTo>
                    <a:pt x="319" y="249"/>
                  </a:lnTo>
                  <a:lnTo>
                    <a:pt x="301" y="259"/>
                  </a:lnTo>
                  <a:lnTo>
                    <a:pt x="300" y="276"/>
                  </a:lnTo>
                  <a:lnTo>
                    <a:pt x="320" y="303"/>
                  </a:lnTo>
                  <a:lnTo>
                    <a:pt x="325" y="298"/>
                  </a:lnTo>
                  <a:lnTo>
                    <a:pt x="359" y="306"/>
                  </a:lnTo>
                  <a:lnTo>
                    <a:pt x="357" y="296"/>
                  </a:lnTo>
                  <a:lnTo>
                    <a:pt x="369" y="302"/>
                  </a:lnTo>
                  <a:lnTo>
                    <a:pt x="373" y="297"/>
                  </a:lnTo>
                  <a:lnTo>
                    <a:pt x="383" y="306"/>
                  </a:lnTo>
                  <a:lnTo>
                    <a:pt x="384" y="313"/>
                  </a:lnTo>
                  <a:lnTo>
                    <a:pt x="374" y="319"/>
                  </a:lnTo>
                  <a:lnTo>
                    <a:pt x="375" y="332"/>
                  </a:lnTo>
                  <a:lnTo>
                    <a:pt x="382" y="335"/>
                  </a:lnTo>
                  <a:lnTo>
                    <a:pt x="376" y="343"/>
                  </a:lnTo>
                  <a:lnTo>
                    <a:pt x="393" y="348"/>
                  </a:lnTo>
                  <a:lnTo>
                    <a:pt x="393" y="357"/>
                  </a:lnTo>
                  <a:lnTo>
                    <a:pt x="385" y="357"/>
                  </a:lnTo>
                  <a:lnTo>
                    <a:pt x="385" y="354"/>
                  </a:lnTo>
                  <a:lnTo>
                    <a:pt x="379" y="352"/>
                  </a:lnTo>
                  <a:lnTo>
                    <a:pt x="375" y="362"/>
                  </a:lnTo>
                  <a:lnTo>
                    <a:pt x="366" y="361"/>
                  </a:lnTo>
                  <a:lnTo>
                    <a:pt x="362" y="368"/>
                  </a:lnTo>
                  <a:lnTo>
                    <a:pt x="348" y="379"/>
                  </a:lnTo>
                  <a:lnTo>
                    <a:pt x="342" y="382"/>
                  </a:lnTo>
                  <a:lnTo>
                    <a:pt x="329" y="374"/>
                  </a:lnTo>
                  <a:lnTo>
                    <a:pt x="309" y="383"/>
                  </a:lnTo>
                  <a:lnTo>
                    <a:pt x="309" y="376"/>
                  </a:lnTo>
                  <a:lnTo>
                    <a:pt x="296" y="376"/>
                  </a:lnTo>
                  <a:lnTo>
                    <a:pt x="298" y="358"/>
                  </a:lnTo>
                  <a:lnTo>
                    <a:pt x="291" y="358"/>
                  </a:lnTo>
                  <a:lnTo>
                    <a:pt x="295" y="353"/>
                  </a:lnTo>
                  <a:lnTo>
                    <a:pt x="258" y="326"/>
                  </a:lnTo>
                  <a:lnTo>
                    <a:pt x="243" y="335"/>
                  </a:lnTo>
                  <a:lnTo>
                    <a:pt x="237" y="327"/>
                  </a:lnTo>
                  <a:lnTo>
                    <a:pt x="225" y="330"/>
                  </a:lnTo>
                  <a:lnTo>
                    <a:pt x="239" y="353"/>
                  </a:lnTo>
                  <a:lnTo>
                    <a:pt x="231" y="358"/>
                  </a:lnTo>
                  <a:lnTo>
                    <a:pt x="236" y="375"/>
                  </a:lnTo>
                  <a:lnTo>
                    <a:pt x="233" y="383"/>
                  </a:lnTo>
                  <a:lnTo>
                    <a:pt x="254" y="385"/>
                  </a:lnTo>
                  <a:lnTo>
                    <a:pt x="272" y="398"/>
                  </a:lnTo>
                  <a:lnTo>
                    <a:pt x="268" y="375"/>
                  </a:lnTo>
                  <a:lnTo>
                    <a:pt x="274" y="364"/>
                  </a:lnTo>
                  <a:lnTo>
                    <a:pt x="288" y="369"/>
                  </a:lnTo>
                  <a:lnTo>
                    <a:pt x="290" y="377"/>
                  </a:lnTo>
                  <a:lnTo>
                    <a:pt x="278" y="380"/>
                  </a:lnTo>
                  <a:lnTo>
                    <a:pt x="287" y="404"/>
                  </a:lnTo>
                  <a:lnTo>
                    <a:pt x="293" y="386"/>
                  </a:lnTo>
                  <a:lnTo>
                    <a:pt x="305" y="395"/>
                  </a:lnTo>
                  <a:lnTo>
                    <a:pt x="297" y="397"/>
                  </a:lnTo>
                  <a:lnTo>
                    <a:pt x="301" y="407"/>
                  </a:lnTo>
                  <a:lnTo>
                    <a:pt x="319" y="405"/>
                  </a:lnTo>
                  <a:lnTo>
                    <a:pt x="318" y="415"/>
                  </a:lnTo>
                  <a:lnTo>
                    <a:pt x="323" y="415"/>
                  </a:lnTo>
                  <a:lnTo>
                    <a:pt x="322" y="400"/>
                  </a:lnTo>
                  <a:lnTo>
                    <a:pt x="330" y="405"/>
                  </a:lnTo>
                  <a:lnTo>
                    <a:pt x="324" y="423"/>
                  </a:lnTo>
                  <a:lnTo>
                    <a:pt x="307" y="413"/>
                  </a:lnTo>
                  <a:lnTo>
                    <a:pt x="300" y="426"/>
                  </a:lnTo>
                  <a:lnTo>
                    <a:pt x="302" y="435"/>
                  </a:lnTo>
                  <a:lnTo>
                    <a:pt x="307" y="437"/>
                  </a:lnTo>
                  <a:lnTo>
                    <a:pt x="302" y="446"/>
                  </a:lnTo>
                  <a:lnTo>
                    <a:pt x="309" y="452"/>
                  </a:lnTo>
                  <a:lnTo>
                    <a:pt x="291" y="449"/>
                  </a:lnTo>
                  <a:lnTo>
                    <a:pt x="291" y="457"/>
                  </a:lnTo>
                  <a:lnTo>
                    <a:pt x="278" y="454"/>
                  </a:lnTo>
                  <a:lnTo>
                    <a:pt x="286" y="448"/>
                  </a:lnTo>
                  <a:lnTo>
                    <a:pt x="272" y="446"/>
                  </a:lnTo>
                  <a:lnTo>
                    <a:pt x="247" y="429"/>
                  </a:lnTo>
                  <a:lnTo>
                    <a:pt x="230" y="437"/>
                  </a:lnTo>
                  <a:lnTo>
                    <a:pt x="221" y="423"/>
                  </a:lnTo>
                  <a:lnTo>
                    <a:pt x="210" y="429"/>
                  </a:lnTo>
                  <a:lnTo>
                    <a:pt x="216" y="417"/>
                  </a:lnTo>
                  <a:lnTo>
                    <a:pt x="208" y="419"/>
                  </a:lnTo>
                  <a:lnTo>
                    <a:pt x="201" y="398"/>
                  </a:lnTo>
                  <a:lnTo>
                    <a:pt x="187" y="394"/>
                  </a:lnTo>
                  <a:lnTo>
                    <a:pt x="190" y="355"/>
                  </a:lnTo>
                  <a:lnTo>
                    <a:pt x="158" y="363"/>
                  </a:lnTo>
                  <a:lnTo>
                    <a:pt x="149" y="331"/>
                  </a:lnTo>
                  <a:lnTo>
                    <a:pt x="68" y="316"/>
                  </a:lnTo>
                  <a:lnTo>
                    <a:pt x="68" y="302"/>
                  </a:lnTo>
                  <a:lnTo>
                    <a:pt x="41" y="260"/>
                  </a:lnTo>
                  <a:lnTo>
                    <a:pt x="24" y="262"/>
                  </a:lnTo>
                  <a:lnTo>
                    <a:pt x="4" y="247"/>
                  </a:lnTo>
                  <a:lnTo>
                    <a:pt x="0" y="238"/>
                  </a:lnTo>
                  <a:lnTo>
                    <a:pt x="9" y="235"/>
                  </a:lnTo>
                  <a:lnTo>
                    <a:pt x="12" y="24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46" name="Freeform 1646"/>
            <p:cNvSpPr>
              <a:spLocks/>
            </p:cNvSpPr>
            <p:nvPr/>
          </p:nvSpPr>
          <p:spPr bwMode="auto">
            <a:xfrm>
              <a:off x="5734" y="1746"/>
              <a:ext cx="112" cy="53"/>
            </a:xfrm>
            <a:custGeom>
              <a:avLst/>
              <a:gdLst>
                <a:gd name="T0" fmla="*/ 81 w 112"/>
                <a:gd name="T1" fmla="*/ 15 h 53"/>
                <a:gd name="T2" fmla="*/ 59 w 112"/>
                <a:gd name="T3" fmla="*/ 16 h 53"/>
                <a:gd name="T4" fmla="*/ 55 w 112"/>
                <a:gd name="T5" fmla="*/ 22 h 53"/>
                <a:gd name="T6" fmla="*/ 60 w 112"/>
                <a:gd name="T7" fmla="*/ 28 h 53"/>
                <a:gd name="T8" fmla="*/ 49 w 112"/>
                <a:gd name="T9" fmla="*/ 43 h 53"/>
                <a:gd name="T10" fmla="*/ 48 w 112"/>
                <a:gd name="T11" fmla="*/ 53 h 53"/>
                <a:gd name="T12" fmla="*/ 41 w 112"/>
                <a:gd name="T13" fmla="*/ 46 h 53"/>
                <a:gd name="T14" fmla="*/ 20 w 112"/>
                <a:gd name="T15" fmla="*/ 39 h 53"/>
                <a:gd name="T16" fmla="*/ 14 w 112"/>
                <a:gd name="T17" fmla="*/ 42 h 53"/>
                <a:gd name="T18" fmla="*/ 10 w 112"/>
                <a:gd name="T19" fmla="*/ 37 h 53"/>
                <a:gd name="T20" fmla="*/ 10 w 112"/>
                <a:gd name="T21" fmla="*/ 30 h 53"/>
                <a:gd name="T22" fmla="*/ 0 w 112"/>
                <a:gd name="T23" fmla="*/ 16 h 53"/>
                <a:gd name="T24" fmla="*/ 7 w 112"/>
                <a:gd name="T25" fmla="*/ 11 h 53"/>
                <a:gd name="T26" fmla="*/ 6 w 112"/>
                <a:gd name="T27" fmla="*/ 4 h 53"/>
                <a:gd name="T28" fmla="*/ 12 w 112"/>
                <a:gd name="T29" fmla="*/ 0 h 53"/>
                <a:gd name="T30" fmla="*/ 23 w 112"/>
                <a:gd name="T31" fmla="*/ 3 h 53"/>
                <a:gd name="T32" fmla="*/ 24 w 112"/>
                <a:gd name="T33" fmla="*/ 8 h 53"/>
                <a:gd name="T34" fmla="*/ 18 w 112"/>
                <a:gd name="T35" fmla="*/ 14 h 53"/>
                <a:gd name="T36" fmla="*/ 54 w 112"/>
                <a:gd name="T37" fmla="*/ 11 h 53"/>
                <a:gd name="T38" fmla="*/ 56 w 112"/>
                <a:gd name="T39" fmla="*/ 14 h 53"/>
                <a:gd name="T40" fmla="*/ 92 w 112"/>
                <a:gd name="T41" fmla="*/ 11 h 53"/>
                <a:gd name="T42" fmla="*/ 93 w 112"/>
                <a:gd name="T43" fmla="*/ 9 h 53"/>
                <a:gd name="T44" fmla="*/ 112 w 112"/>
                <a:gd name="T45" fmla="*/ 19 h 53"/>
                <a:gd name="T46" fmla="*/ 107 w 112"/>
                <a:gd name="T47" fmla="*/ 27 h 53"/>
                <a:gd name="T48" fmla="*/ 90 w 112"/>
                <a:gd name="T49" fmla="*/ 19 h 53"/>
                <a:gd name="T50" fmla="*/ 81 w 112"/>
                <a:gd name="T51" fmla="*/ 24 h 53"/>
                <a:gd name="T52" fmla="*/ 78 w 112"/>
                <a:gd name="T53" fmla="*/ 19 h 53"/>
                <a:gd name="T54" fmla="*/ 81 w 112"/>
                <a:gd name="T55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" h="53">
                  <a:moveTo>
                    <a:pt x="81" y="15"/>
                  </a:moveTo>
                  <a:lnTo>
                    <a:pt x="59" y="16"/>
                  </a:lnTo>
                  <a:lnTo>
                    <a:pt x="55" y="22"/>
                  </a:lnTo>
                  <a:lnTo>
                    <a:pt x="60" y="28"/>
                  </a:lnTo>
                  <a:lnTo>
                    <a:pt x="49" y="43"/>
                  </a:lnTo>
                  <a:lnTo>
                    <a:pt x="48" y="53"/>
                  </a:lnTo>
                  <a:lnTo>
                    <a:pt x="41" y="46"/>
                  </a:lnTo>
                  <a:lnTo>
                    <a:pt x="20" y="39"/>
                  </a:lnTo>
                  <a:lnTo>
                    <a:pt x="14" y="42"/>
                  </a:lnTo>
                  <a:lnTo>
                    <a:pt x="10" y="37"/>
                  </a:lnTo>
                  <a:lnTo>
                    <a:pt x="10" y="30"/>
                  </a:lnTo>
                  <a:lnTo>
                    <a:pt x="0" y="16"/>
                  </a:lnTo>
                  <a:lnTo>
                    <a:pt x="7" y="11"/>
                  </a:lnTo>
                  <a:lnTo>
                    <a:pt x="6" y="4"/>
                  </a:lnTo>
                  <a:lnTo>
                    <a:pt x="12" y="0"/>
                  </a:lnTo>
                  <a:lnTo>
                    <a:pt x="23" y="3"/>
                  </a:lnTo>
                  <a:lnTo>
                    <a:pt x="24" y="8"/>
                  </a:lnTo>
                  <a:lnTo>
                    <a:pt x="18" y="14"/>
                  </a:lnTo>
                  <a:lnTo>
                    <a:pt x="54" y="11"/>
                  </a:lnTo>
                  <a:lnTo>
                    <a:pt x="56" y="14"/>
                  </a:lnTo>
                  <a:lnTo>
                    <a:pt x="92" y="11"/>
                  </a:lnTo>
                  <a:lnTo>
                    <a:pt x="93" y="9"/>
                  </a:lnTo>
                  <a:lnTo>
                    <a:pt x="112" y="19"/>
                  </a:lnTo>
                  <a:lnTo>
                    <a:pt x="107" y="27"/>
                  </a:lnTo>
                  <a:lnTo>
                    <a:pt x="90" y="19"/>
                  </a:lnTo>
                  <a:lnTo>
                    <a:pt x="81" y="24"/>
                  </a:lnTo>
                  <a:lnTo>
                    <a:pt x="78" y="19"/>
                  </a:lnTo>
                  <a:lnTo>
                    <a:pt x="81" y="1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47" name="Freeform 1647"/>
            <p:cNvSpPr>
              <a:spLocks/>
            </p:cNvSpPr>
            <p:nvPr/>
          </p:nvSpPr>
          <p:spPr bwMode="auto">
            <a:xfrm>
              <a:off x="5654" y="1563"/>
              <a:ext cx="90" cy="89"/>
            </a:xfrm>
            <a:custGeom>
              <a:avLst/>
              <a:gdLst>
                <a:gd name="T0" fmla="*/ 26 w 90"/>
                <a:gd name="T1" fmla="*/ 75 h 89"/>
                <a:gd name="T2" fmla="*/ 37 w 90"/>
                <a:gd name="T3" fmla="*/ 57 h 89"/>
                <a:gd name="T4" fmla="*/ 26 w 90"/>
                <a:gd name="T5" fmla="*/ 50 h 89"/>
                <a:gd name="T6" fmla="*/ 1 w 90"/>
                <a:gd name="T7" fmla="*/ 55 h 89"/>
                <a:gd name="T8" fmla="*/ 0 w 90"/>
                <a:gd name="T9" fmla="*/ 44 h 89"/>
                <a:gd name="T10" fmla="*/ 7 w 90"/>
                <a:gd name="T11" fmla="*/ 25 h 89"/>
                <a:gd name="T12" fmla="*/ 13 w 90"/>
                <a:gd name="T13" fmla="*/ 19 h 89"/>
                <a:gd name="T14" fmla="*/ 19 w 90"/>
                <a:gd name="T15" fmla="*/ 30 h 89"/>
                <a:gd name="T16" fmla="*/ 24 w 90"/>
                <a:gd name="T17" fmla="*/ 26 h 89"/>
                <a:gd name="T18" fmla="*/ 28 w 90"/>
                <a:gd name="T19" fmla="*/ 27 h 89"/>
                <a:gd name="T20" fmla="*/ 28 w 90"/>
                <a:gd name="T21" fmla="*/ 32 h 89"/>
                <a:gd name="T22" fmla="*/ 37 w 90"/>
                <a:gd name="T23" fmla="*/ 30 h 89"/>
                <a:gd name="T24" fmla="*/ 42 w 90"/>
                <a:gd name="T25" fmla="*/ 22 h 89"/>
                <a:gd name="T26" fmla="*/ 30 w 90"/>
                <a:gd name="T27" fmla="*/ 12 h 89"/>
                <a:gd name="T28" fmla="*/ 19 w 90"/>
                <a:gd name="T29" fmla="*/ 24 h 89"/>
                <a:gd name="T30" fmla="*/ 14 w 90"/>
                <a:gd name="T31" fmla="*/ 16 h 89"/>
                <a:gd name="T32" fmla="*/ 14 w 90"/>
                <a:gd name="T33" fmla="*/ 15 h 89"/>
                <a:gd name="T34" fmla="*/ 22 w 90"/>
                <a:gd name="T35" fmla="*/ 15 h 89"/>
                <a:gd name="T36" fmla="*/ 20 w 90"/>
                <a:gd name="T37" fmla="*/ 8 h 89"/>
                <a:gd name="T38" fmla="*/ 23 w 90"/>
                <a:gd name="T39" fmla="*/ 5 h 89"/>
                <a:gd name="T40" fmla="*/ 31 w 90"/>
                <a:gd name="T41" fmla="*/ 8 h 89"/>
                <a:gd name="T42" fmla="*/ 37 w 90"/>
                <a:gd name="T43" fmla="*/ 5 h 89"/>
                <a:gd name="T44" fmla="*/ 65 w 90"/>
                <a:gd name="T45" fmla="*/ 7 h 89"/>
                <a:gd name="T46" fmla="*/ 70 w 90"/>
                <a:gd name="T47" fmla="*/ 3 h 89"/>
                <a:gd name="T48" fmla="*/ 77 w 90"/>
                <a:gd name="T49" fmla="*/ 0 h 89"/>
                <a:gd name="T50" fmla="*/ 84 w 90"/>
                <a:gd name="T51" fmla="*/ 1 h 89"/>
                <a:gd name="T52" fmla="*/ 90 w 90"/>
                <a:gd name="T53" fmla="*/ 9 h 89"/>
                <a:gd name="T54" fmla="*/ 88 w 90"/>
                <a:gd name="T55" fmla="*/ 16 h 89"/>
                <a:gd name="T56" fmla="*/ 83 w 90"/>
                <a:gd name="T57" fmla="*/ 15 h 89"/>
                <a:gd name="T58" fmla="*/ 83 w 90"/>
                <a:gd name="T59" fmla="*/ 10 h 89"/>
                <a:gd name="T60" fmla="*/ 70 w 90"/>
                <a:gd name="T61" fmla="*/ 10 h 89"/>
                <a:gd name="T62" fmla="*/ 69 w 90"/>
                <a:gd name="T63" fmla="*/ 17 h 89"/>
                <a:gd name="T64" fmla="*/ 57 w 90"/>
                <a:gd name="T65" fmla="*/ 26 h 89"/>
                <a:gd name="T66" fmla="*/ 67 w 90"/>
                <a:gd name="T67" fmla="*/ 39 h 89"/>
                <a:gd name="T68" fmla="*/ 59 w 90"/>
                <a:gd name="T69" fmla="*/ 47 h 89"/>
                <a:gd name="T70" fmla="*/ 67 w 90"/>
                <a:gd name="T71" fmla="*/ 50 h 89"/>
                <a:gd name="T72" fmla="*/ 72 w 90"/>
                <a:gd name="T73" fmla="*/ 47 h 89"/>
                <a:gd name="T74" fmla="*/ 77 w 90"/>
                <a:gd name="T75" fmla="*/ 52 h 89"/>
                <a:gd name="T76" fmla="*/ 73 w 90"/>
                <a:gd name="T77" fmla="*/ 75 h 89"/>
                <a:gd name="T78" fmla="*/ 65 w 90"/>
                <a:gd name="T79" fmla="*/ 79 h 89"/>
                <a:gd name="T80" fmla="*/ 62 w 90"/>
                <a:gd name="T81" fmla="*/ 76 h 89"/>
                <a:gd name="T82" fmla="*/ 26 w 90"/>
                <a:gd name="T83" fmla="*/ 89 h 89"/>
                <a:gd name="T84" fmla="*/ 17 w 90"/>
                <a:gd name="T85" fmla="*/ 89 h 89"/>
                <a:gd name="T86" fmla="*/ 7 w 90"/>
                <a:gd name="T87" fmla="*/ 81 h 89"/>
                <a:gd name="T88" fmla="*/ 7 w 90"/>
                <a:gd name="T89" fmla="*/ 76 h 89"/>
                <a:gd name="T90" fmla="*/ 26 w 90"/>
                <a:gd name="T91" fmla="*/ 7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" h="89">
                  <a:moveTo>
                    <a:pt x="26" y="75"/>
                  </a:moveTo>
                  <a:lnTo>
                    <a:pt x="37" y="57"/>
                  </a:lnTo>
                  <a:lnTo>
                    <a:pt x="26" y="50"/>
                  </a:lnTo>
                  <a:lnTo>
                    <a:pt x="1" y="55"/>
                  </a:lnTo>
                  <a:lnTo>
                    <a:pt x="0" y="44"/>
                  </a:lnTo>
                  <a:lnTo>
                    <a:pt x="7" y="25"/>
                  </a:lnTo>
                  <a:lnTo>
                    <a:pt x="13" y="19"/>
                  </a:lnTo>
                  <a:lnTo>
                    <a:pt x="19" y="30"/>
                  </a:lnTo>
                  <a:lnTo>
                    <a:pt x="24" y="26"/>
                  </a:lnTo>
                  <a:lnTo>
                    <a:pt x="28" y="27"/>
                  </a:lnTo>
                  <a:lnTo>
                    <a:pt x="28" y="32"/>
                  </a:lnTo>
                  <a:lnTo>
                    <a:pt x="37" y="30"/>
                  </a:lnTo>
                  <a:lnTo>
                    <a:pt x="42" y="22"/>
                  </a:lnTo>
                  <a:lnTo>
                    <a:pt x="30" y="12"/>
                  </a:lnTo>
                  <a:lnTo>
                    <a:pt x="19" y="24"/>
                  </a:lnTo>
                  <a:lnTo>
                    <a:pt x="14" y="16"/>
                  </a:lnTo>
                  <a:lnTo>
                    <a:pt x="14" y="15"/>
                  </a:lnTo>
                  <a:lnTo>
                    <a:pt x="22" y="15"/>
                  </a:lnTo>
                  <a:lnTo>
                    <a:pt x="20" y="8"/>
                  </a:lnTo>
                  <a:lnTo>
                    <a:pt x="23" y="5"/>
                  </a:lnTo>
                  <a:lnTo>
                    <a:pt x="31" y="8"/>
                  </a:lnTo>
                  <a:lnTo>
                    <a:pt x="37" y="5"/>
                  </a:lnTo>
                  <a:lnTo>
                    <a:pt x="65" y="7"/>
                  </a:lnTo>
                  <a:lnTo>
                    <a:pt x="70" y="3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0" y="9"/>
                  </a:lnTo>
                  <a:lnTo>
                    <a:pt x="88" y="16"/>
                  </a:lnTo>
                  <a:lnTo>
                    <a:pt x="83" y="15"/>
                  </a:lnTo>
                  <a:lnTo>
                    <a:pt x="83" y="10"/>
                  </a:lnTo>
                  <a:lnTo>
                    <a:pt x="70" y="10"/>
                  </a:lnTo>
                  <a:lnTo>
                    <a:pt x="69" y="17"/>
                  </a:lnTo>
                  <a:lnTo>
                    <a:pt x="57" y="26"/>
                  </a:lnTo>
                  <a:lnTo>
                    <a:pt x="67" y="39"/>
                  </a:lnTo>
                  <a:lnTo>
                    <a:pt x="59" y="47"/>
                  </a:lnTo>
                  <a:lnTo>
                    <a:pt x="67" y="50"/>
                  </a:lnTo>
                  <a:lnTo>
                    <a:pt x="72" y="47"/>
                  </a:lnTo>
                  <a:lnTo>
                    <a:pt x="77" y="52"/>
                  </a:lnTo>
                  <a:lnTo>
                    <a:pt x="73" y="75"/>
                  </a:lnTo>
                  <a:lnTo>
                    <a:pt x="65" y="79"/>
                  </a:lnTo>
                  <a:lnTo>
                    <a:pt x="62" y="76"/>
                  </a:lnTo>
                  <a:lnTo>
                    <a:pt x="26" y="89"/>
                  </a:lnTo>
                  <a:lnTo>
                    <a:pt x="17" y="89"/>
                  </a:lnTo>
                  <a:lnTo>
                    <a:pt x="7" y="81"/>
                  </a:lnTo>
                  <a:lnTo>
                    <a:pt x="7" y="76"/>
                  </a:lnTo>
                  <a:lnTo>
                    <a:pt x="26" y="7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48" name="Freeform 1648"/>
            <p:cNvSpPr>
              <a:spLocks/>
            </p:cNvSpPr>
            <p:nvPr/>
          </p:nvSpPr>
          <p:spPr bwMode="auto">
            <a:xfrm>
              <a:off x="5667" y="1575"/>
              <a:ext cx="29" cy="20"/>
            </a:xfrm>
            <a:custGeom>
              <a:avLst/>
              <a:gdLst>
                <a:gd name="T0" fmla="*/ 1 w 29"/>
                <a:gd name="T1" fmla="*/ 4 h 20"/>
                <a:gd name="T2" fmla="*/ 6 w 29"/>
                <a:gd name="T3" fmla="*/ 12 h 20"/>
                <a:gd name="T4" fmla="*/ 17 w 29"/>
                <a:gd name="T5" fmla="*/ 0 h 20"/>
                <a:gd name="T6" fmla="*/ 29 w 29"/>
                <a:gd name="T7" fmla="*/ 10 h 20"/>
                <a:gd name="T8" fmla="*/ 24 w 29"/>
                <a:gd name="T9" fmla="*/ 18 h 20"/>
                <a:gd name="T10" fmla="*/ 15 w 29"/>
                <a:gd name="T11" fmla="*/ 20 h 20"/>
                <a:gd name="T12" fmla="*/ 15 w 29"/>
                <a:gd name="T13" fmla="*/ 15 h 20"/>
                <a:gd name="T14" fmla="*/ 11 w 29"/>
                <a:gd name="T15" fmla="*/ 14 h 20"/>
                <a:gd name="T16" fmla="*/ 6 w 29"/>
                <a:gd name="T17" fmla="*/ 18 h 20"/>
                <a:gd name="T18" fmla="*/ 0 w 29"/>
                <a:gd name="T19" fmla="*/ 7 h 20"/>
                <a:gd name="T20" fmla="*/ 0 w 29"/>
                <a:gd name="T21" fmla="*/ 5 h 20"/>
                <a:gd name="T22" fmla="*/ 1 w 29"/>
                <a:gd name="T23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20">
                  <a:moveTo>
                    <a:pt x="1" y="4"/>
                  </a:moveTo>
                  <a:lnTo>
                    <a:pt x="6" y="12"/>
                  </a:lnTo>
                  <a:lnTo>
                    <a:pt x="17" y="0"/>
                  </a:lnTo>
                  <a:lnTo>
                    <a:pt x="29" y="10"/>
                  </a:lnTo>
                  <a:lnTo>
                    <a:pt x="24" y="18"/>
                  </a:lnTo>
                  <a:lnTo>
                    <a:pt x="15" y="20"/>
                  </a:lnTo>
                  <a:lnTo>
                    <a:pt x="15" y="15"/>
                  </a:lnTo>
                  <a:lnTo>
                    <a:pt x="11" y="14"/>
                  </a:lnTo>
                  <a:lnTo>
                    <a:pt x="6" y="18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49" name="Freeform 1649"/>
            <p:cNvSpPr>
              <a:spLocks/>
            </p:cNvSpPr>
            <p:nvPr/>
          </p:nvSpPr>
          <p:spPr bwMode="auto">
            <a:xfrm>
              <a:off x="5699" y="1532"/>
              <a:ext cx="52" cy="34"/>
            </a:xfrm>
            <a:custGeom>
              <a:avLst/>
              <a:gdLst>
                <a:gd name="T0" fmla="*/ 12 w 52"/>
                <a:gd name="T1" fmla="*/ 29 h 34"/>
                <a:gd name="T2" fmla="*/ 6 w 52"/>
                <a:gd name="T3" fmla="*/ 27 h 34"/>
                <a:gd name="T4" fmla="*/ 0 w 52"/>
                <a:gd name="T5" fmla="*/ 22 h 34"/>
                <a:gd name="T6" fmla="*/ 0 w 52"/>
                <a:gd name="T7" fmla="*/ 17 h 34"/>
                <a:gd name="T8" fmla="*/ 9 w 52"/>
                <a:gd name="T9" fmla="*/ 0 h 34"/>
                <a:gd name="T10" fmla="*/ 23 w 52"/>
                <a:gd name="T11" fmla="*/ 0 h 34"/>
                <a:gd name="T12" fmla="*/ 39 w 52"/>
                <a:gd name="T13" fmla="*/ 14 h 34"/>
                <a:gd name="T14" fmla="*/ 48 w 52"/>
                <a:gd name="T15" fmla="*/ 11 h 34"/>
                <a:gd name="T16" fmla="*/ 52 w 52"/>
                <a:gd name="T17" fmla="*/ 12 h 34"/>
                <a:gd name="T18" fmla="*/ 50 w 52"/>
                <a:gd name="T19" fmla="*/ 29 h 34"/>
                <a:gd name="T20" fmla="*/ 46 w 52"/>
                <a:gd name="T21" fmla="*/ 31 h 34"/>
                <a:gd name="T22" fmla="*/ 43 w 52"/>
                <a:gd name="T23" fmla="*/ 26 h 34"/>
                <a:gd name="T24" fmla="*/ 35 w 52"/>
                <a:gd name="T25" fmla="*/ 26 h 34"/>
                <a:gd name="T26" fmla="*/ 32 w 52"/>
                <a:gd name="T27" fmla="*/ 31 h 34"/>
                <a:gd name="T28" fmla="*/ 25 w 52"/>
                <a:gd name="T29" fmla="*/ 34 h 34"/>
                <a:gd name="T30" fmla="*/ 13 w 52"/>
                <a:gd name="T31" fmla="*/ 23 h 34"/>
                <a:gd name="T32" fmla="*/ 12 w 52"/>
                <a:gd name="T33" fmla="*/ 2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34">
                  <a:moveTo>
                    <a:pt x="12" y="29"/>
                  </a:moveTo>
                  <a:lnTo>
                    <a:pt x="6" y="27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9" y="0"/>
                  </a:lnTo>
                  <a:lnTo>
                    <a:pt x="23" y="0"/>
                  </a:lnTo>
                  <a:lnTo>
                    <a:pt x="39" y="14"/>
                  </a:lnTo>
                  <a:lnTo>
                    <a:pt x="48" y="11"/>
                  </a:lnTo>
                  <a:lnTo>
                    <a:pt x="52" y="12"/>
                  </a:lnTo>
                  <a:lnTo>
                    <a:pt x="50" y="29"/>
                  </a:lnTo>
                  <a:lnTo>
                    <a:pt x="46" y="31"/>
                  </a:lnTo>
                  <a:lnTo>
                    <a:pt x="43" y="26"/>
                  </a:lnTo>
                  <a:lnTo>
                    <a:pt x="35" y="26"/>
                  </a:lnTo>
                  <a:lnTo>
                    <a:pt x="32" y="31"/>
                  </a:lnTo>
                  <a:lnTo>
                    <a:pt x="25" y="34"/>
                  </a:lnTo>
                  <a:lnTo>
                    <a:pt x="13" y="23"/>
                  </a:lnTo>
                  <a:lnTo>
                    <a:pt x="12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50" name="Freeform 1650"/>
            <p:cNvSpPr>
              <a:spLocks/>
            </p:cNvSpPr>
            <p:nvPr/>
          </p:nvSpPr>
          <p:spPr bwMode="auto">
            <a:xfrm>
              <a:off x="5593" y="1309"/>
              <a:ext cx="274" cy="271"/>
            </a:xfrm>
            <a:custGeom>
              <a:avLst/>
              <a:gdLst>
                <a:gd name="T0" fmla="*/ 35 w 274"/>
                <a:gd name="T1" fmla="*/ 24 h 271"/>
                <a:gd name="T2" fmla="*/ 64 w 274"/>
                <a:gd name="T3" fmla="*/ 3 h 271"/>
                <a:gd name="T4" fmla="*/ 74 w 274"/>
                <a:gd name="T5" fmla="*/ 13 h 271"/>
                <a:gd name="T6" fmla="*/ 169 w 274"/>
                <a:gd name="T7" fmla="*/ 36 h 271"/>
                <a:gd name="T8" fmla="*/ 187 w 274"/>
                <a:gd name="T9" fmla="*/ 47 h 271"/>
                <a:gd name="T10" fmla="*/ 247 w 274"/>
                <a:gd name="T11" fmla="*/ 49 h 271"/>
                <a:gd name="T12" fmla="*/ 274 w 274"/>
                <a:gd name="T13" fmla="*/ 54 h 271"/>
                <a:gd name="T14" fmla="*/ 251 w 274"/>
                <a:gd name="T15" fmla="*/ 74 h 271"/>
                <a:gd name="T16" fmla="*/ 240 w 274"/>
                <a:gd name="T17" fmla="*/ 76 h 271"/>
                <a:gd name="T18" fmla="*/ 226 w 274"/>
                <a:gd name="T19" fmla="*/ 90 h 271"/>
                <a:gd name="T20" fmla="*/ 237 w 274"/>
                <a:gd name="T21" fmla="*/ 116 h 271"/>
                <a:gd name="T22" fmla="*/ 213 w 274"/>
                <a:gd name="T23" fmla="*/ 117 h 271"/>
                <a:gd name="T24" fmla="*/ 237 w 274"/>
                <a:gd name="T25" fmla="*/ 127 h 271"/>
                <a:gd name="T26" fmla="*/ 237 w 274"/>
                <a:gd name="T27" fmla="*/ 146 h 271"/>
                <a:gd name="T28" fmla="*/ 258 w 274"/>
                <a:gd name="T29" fmla="*/ 166 h 271"/>
                <a:gd name="T30" fmla="*/ 243 w 274"/>
                <a:gd name="T31" fmla="*/ 178 h 271"/>
                <a:gd name="T32" fmla="*/ 222 w 274"/>
                <a:gd name="T33" fmla="*/ 185 h 271"/>
                <a:gd name="T34" fmla="*/ 195 w 274"/>
                <a:gd name="T35" fmla="*/ 184 h 271"/>
                <a:gd name="T36" fmla="*/ 179 w 274"/>
                <a:gd name="T37" fmla="*/ 193 h 271"/>
                <a:gd name="T38" fmla="*/ 171 w 274"/>
                <a:gd name="T39" fmla="*/ 227 h 271"/>
                <a:gd name="T40" fmla="*/ 150 w 274"/>
                <a:gd name="T41" fmla="*/ 221 h 271"/>
                <a:gd name="T42" fmla="*/ 154 w 274"/>
                <a:gd name="T43" fmla="*/ 234 h 271"/>
                <a:gd name="T44" fmla="*/ 129 w 274"/>
                <a:gd name="T45" fmla="*/ 223 h 271"/>
                <a:gd name="T46" fmla="*/ 106 w 274"/>
                <a:gd name="T47" fmla="*/ 240 h 271"/>
                <a:gd name="T48" fmla="*/ 112 w 274"/>
                <a:gd name="T49" fmla="*/ 250 h 271"/>
                <a:gd name="T50" fmla="*/ 119 w 274"/>
                <a:gd name="T51" fmla="*/ 246 h 271"/>
                <a:gd name="T52" fmla="*/ 126 w 274"/>
                <a:gd name="T53" fmla="*/ 261 h 271"/>
                <a:gd name="T54" fmla="*/ 92 w 274"/>
                <a:gd name="T55" fmla="*/ 262 h 271"/>
                <a:gd name="T56" fmla="*/ 81 w 274"/>
                <a:gd name="T57" fmla="*/ 262 h 271"/>
                <a:gd name="T58" fmla="*/ 75 w 274"/>
                <a:gd name="T59" fmla="*/ 269 h 271"/>
                <a:gd name="T60" fmla="*/ 74 w 274"/>
                <a:gd name="T61" fmla="*/ 271 h 271"/>
                <a:gd name="T62" fmla="*/ 54 w 274"/>
                <a:gd name="T63" fmla="*/ 252 h 271"/>
                <a:gd name="T64" fmla="*/ 53 w 274"/>
                <a:gd name="T65" fmla="*/ 234 h 271"/>
                <a:gd name="T66" fmla="*/ 53 w 274"/>
                <a:gd name="T67" fmla="*/ 226 h 271"/>
                <a:gd name="T68" fmla="*/ 60 w 274"/>
                <a:gd name="T69" fmla="*/ 226 h 271"/>
                <a:gd name="T70" fmla="*/ 63 w 274"/>
                <a:gd name="T71" fmla="*/ 218 h 271"/>
                <a:gd name="T72" fmla="*/ 63 w 274"/>
                <a:gd name="T73" fmla="*/ 212 h 271"/>
                <a:gd name="T74" fmla="*/ 63 w 274"/>
                <a:gd name="T75" fmla="*/ 211 h 271"/>
                <a:gd name="T76" fmla="*/ 66 w 274"/>
                <a:gd name="T77" fmla="*/ 209 h 271"/>
                <a:gd name="T78" fmla="*/ 65 w 274"/>
                <a:gd name="T79" fmla="*/ 205 h 271"/>
                <a:gd name="T80" fmla="*/ 10 w 274"/>
                <a:gd name="T81" fmla="*/ 149 h 271"/>
                <a:gd name="T82" fmla="*/ 0 w 274"/>
                <a:gd name="T83" fmla="*/ 138 h 271"/>
                <a:gd name="T84" fmla="*/ 17 w 274"/>
                <a:gd name="T85" fmla="*/ 103 h 271"/>
                <a:gd name="T86" fmla="*/ 12 w 274"/>
                <a:gd name="T87" fmla="*/ 90 h 271"/>
                <a:gd name="T88" fmla="*/ 10 w 274"/>
                <a:gd name="T89" fmla="*/ 4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4" h="271">
                  <a:moveTo>
                    <a:pt x="10" y="47"/>
                  </a:moveTo>
                  <a:lnTo>
                    <a:pt x="35" y="24"/>
                  </a:lnTo>
                  <a:lnTo>
                    <a:pt x="54" y="0"/>
                  </a:lnTo>
                  <a:lnTo>
                    <a:pt x="64" y="3"/>
                  </a:lnTo>
                  <a:lnTo>
                    <a:pt x="65" y="17"/>
                  </a:lnTo>
                  <a:lnTo>
                    <a:pt x="74" y="13"/>
                  </a:lnTo>
                  <a:lnTo>
                    <a:pt x="115" y="6"/>
                  </a:lnTo>
                  <a:lnTo>
                    <a:pt x="169" y="36"/>
                  </a:lnTo>
                  <a:lnTo>
                    <a:pt x="182" y="29"/>
                  </a:lnTo>
                  <a:lnTo>
                    <a:pt x="187" y="47"/>
                  </a:lnTo>
                  <a:lnTo>
                    <a:pt x="195" y="55"/>
                  </a:lnTo>
                  <a:lnTo>
                    <a:pt x="247" y="49"/>
                  </a:lnTo>
                  <a:lnTo>
                    <a:pt x="251" y="54"/>
                  </a:lnTo>
                  <a:lnTo>
                    <a:pt x="274" y="54"/>
                  </a:lnTo>
                  <a:lnTo>
                    <a:pt x="274" y="55"/>
                  </a:lnTo>
                  <a:lnTo>
                    <a:pt x="251" y="74"/>
                  </a:lnTo>
                  <a:lnTo>
                    <a:pt x="247" y="71"/>
                  </a:lnTo>
                  <a:lnTo>
                    <a:pt x="240" y="76"/>
                  </a:lnTo>
                  <a:lnTo>
                    <a:pt x="241" y="81"/>
                  </a:lnTo>
                  <a:lnTo>
                    <a:pt x="226" y="90"/>
                  </a:lnTo>
                  <a:lnTo>
                    <a:pt x="245" y="105"/>
                  </a:lnTo>
                  <a:lnTo>
                    <a:pt x="237" y="116"/>
                  </a:lnTo>
                  <a:lnTo>
                    <a:pt x="222" y="106"/>
                  </a:lnTo>
                  <a:lnTo>
                    <a:pt x="213" y="117"/>
                  </a:lnTo>
                  <a:lnTo>
                    <a:pt x="225" y="133"/>
                  </a:lnTo>
                  <a:lnTo>
                    <a:pt x="237" y="127"/>
                  </a:lnTo>
                  <a:lnTo>
                    <a:pt x="241" y="130"/>
                  </a:lnTo>
                  <a:lnTo>
                    <a:pt x="237" y="146"/>
                  </a:lnTo>
                  <a:lnTo>
                    <a:pt x="243" y="146"/>
                  </a:lnTo>
                  <a:lnTo>
                    <a:pt x="258" y="166"/>
                  </a:lnTo>
                  <a:lnTo>
                    <a:pt x="250" y="191"/>
                  </a:lnTo>
                  <a:lnTo>
                    <a:pt x="243" y="178"/>
                  </a:lnTo>
                  <a:lnTo>
                    <a:pt x="230" y="177"/>
                  </a:lnTo>
                  <a:lnTo>
                    <a:pt x="222" y="185"/>
                  </a:lnTo>
                  <a:lnTo>
                    <a:pt x="210" y="169"/>
                  </a:lnTo>
                  <a:lnTo>
                    <a:pt x="195" y="184"/>
                  </a:lnTo>
                  <a:lnTo>
                    <a:pt x="171" y="183"/>
                  </a:lnTo>
                  <a:lnTo>
                    <a:pt x="179" y="193"/>
                  </a:lnTo>
                  <a:lnTo>
                    <a:pt x="163" y="205"/>
                  </a:lnTo>
                  <a:lnTo>
                    <a:pt x="171" y="227"/>
                  </a:lnTo>
                  <a:lnTo>
                    <a:pt x="160" y="228"/>
                  </a:lnTo>
                  <a:lnTo>
                    <a:pt x="150" y="221"/>
                  </a:lnTo>
                  <a:lnTo>
                    <a:pt x="145" y="222"/>
                  </a:lnTo>
                  <a:lnTo>
                    <a:pt x="154" y="234"/>
                  </a:lnTo>
                  <a:lnTo>
                    <a:pt x="145" y="237"/>
                  </a:lnTo>
                  <a:lnTo>
                    <a:pt x="129" y="223"/>
                  </a:lnTo>
                  <a:lnTo>
                    <a:pt x="115" y="223"/>
                  </a:lnTo>
                  <a:lnTo>
                    <a:pt x="106" y="240"/>
                  </a:lnTo>
                  <a:lnTo>
                    <a:pt x="106" y="245"/>
                  </a:lnTo>
                  <a:lnTo>
                    <a:pt x="112" y="250"/>
                  </a:lnTo>
                  <a:lnTo>
                    <a:pt x="118" y="252"/>
                  </a:lnTo>
                  <a:lnTo>
                    <a:pt x="119" y="246"/>
                  </a:lnTo>
                  <a:lnTo>
                    <a:pt x="131" y="257"/>
                  </a:lnTo>
                  <a:lnTo>
                    <a:pt x="126" y="261"/>
                  </a:lnTo>
                  <a:lnTo>
                    <a:pt x="98" y="259"/>
                  </a:lnTo>
                  <a:lnTo>
                    <a:pt x="92" y="262"/>
                  </a:lnTo>
                  <a:lnTo>
                    <a:pt x="84" y="259"/>
                  </a:lnTo>
                  <a:lnTo>
                    <a:pt x="81" y="262"/>
                  </a:lnTo>
                  <a:lnTo>
                    <a:pt x="83" y="269"/>
                  </a:lnTo>
                  <a:lnTo>
                    <a:pt x="75" y="269"/>
                  </a:lnTo>
                  <a:lnTo>
                    <a:pt x="75" y="270"/>
                  </a:lnTo>
                  <a:lnTo>
                    <a:pt x="74" y="271"/>
                  </a:lnTo>
                  <a:lnTo>
                    <a:pt x="61" y="255"/>
                  </a:lnTo>
                  <a:lnTo>
                    <a:pt x="54" y="252"/>
                  </a:lnTo>
                  <a:lnTo>
                    <a:pt x="49" y="243"/>
                  </a:lnTo>
                  <a:lnTo>
                    <a:pt x="53" y="234"/>
                  </a:lnTo>
                  <a:lnTo>
                    <a:pt x="58" y="234"/>
                  </a:lnTo>
                  <a:lnTo>
                    <a:pt x="53" y="226"/>
                  </a:lnTo>
                  <a:lnTo>
                    <a:pt x="54" y="225"/>
                  </a:lnTo>
                  <a:lnTo>
                    <a:pt x="60" y="226"/>
                  </a:lnTo>
                  <a:lnTo>
                    <a:pt x="64" y="218"/>
                  </a:lnTo>
                  <a:lnTo>
                    <a:pt x="63" y="218"/>
                  </a:lnTo>
                  <a:lnTo>
                    <a:pt x="60" y="214"/>
                  </a:lnTo>
                  <a:lnTo>
                    <a:pt x="63" y="212"/>
                  </a:lnTo>
                  <a:lnTo>
                    <a:pt x="62" y="212"/>
                  </a:lnTo>
                  <a:lnTo>
                    <a:pt x="63" y="211"/>
                  </a:lnTo>
                  <a:lnTo>
                    <a:pt x="65" y="211"/>
                  </a:lnTo>
                  <a:lnTo>
                    <a:pt x="66" y="209"/>
                  </a:lnTo>
                  <a:lnTo>
                    <a:pt x="65" y="206"/>
                  </a:lnTo>
                  <a:lnTo>
                    <a:pt x="65" y="205"/>
                  </a:lnTo>
                  <a:lnTo>
                    <a:pt x="70" y="201"/>
                  </a:lnTo>
                  <a:lnTo>
                    <a:pt x="10" y="149"/>
                  </a:lnTo>
                  <a:lnTo>
                    <a:pt x="12" y="145"/>
                  </a:lnTo>
                  <a:lnTo>
                    <a:pt x="0" y="138"/>
                  </a:lnTo>
                  <a:lnTo>
                    <a:pt x="7" y="105"/>
                  </a:lnTo>
                  <a:lnTo>
                    <a:pt x="17" y="103"/>
                  </a:lnTo>
                  <a:lnTo>
                    <a:pt x="17" y="92"/>
                  </a:lnTo>
                  <a:lnTo>
                    <a:pt x="12" y="90"/>
                  </a:lnTo>
                  <a:lnTo>
                    <a:pt x="19" y="64"/>
                  </a:lnTo>
                  <a:lnTo>
                    <a:pt x="10" y="4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51" name="Freeform 1651"/>
            <p:cNvSpPr>
              <a:spLocks/>
            </p:cNvSpPr>
            <p:nvPr/>
          </p:nvSpPr>
          <p:spPr bwMode="auto">
            <a:xfrm>
              <a:off x="5218" y="863"/>
              <a:ext cx="482" cy="626"/>
            </a:xfrm>
            <a:custGeom>
              <a:avLst/>
              <a:gdLst>
                <a:gd name="T0" fmla="*/ 22 w 482"/>
                <a:gd name="T1" fmla="*/ 292 h 626"/>
                <a:gd name="T2" fmla="*/ 38 w 482"/>
                <a:gd name="T3" fmla="*/ 281 h 626"/>
                <a:gd name="T4" fmla="*/ 30 w 482"/>
                <a:gd name="T5" fmla="*/ 254 h 626"/>
                <a:gd name="T6" fmla="*/ 22 w 482"/>
                <a:gd name="T7" fmla="*/ 203 h 626"/>
                <a:gd name="T8" fmla="*/ 59 w 482"/>
                <a:gd name="T9" fmla="*/ 181 h 626"/>
                <a:gd name="T10" fmla="*/ 68 w 482"/>
                <a:gd name="T11" fmla="*/ 159 h 626"/>
                <a:gd name="T12" fmla="*/ 52 w 482"/>
                <a:gd name="T13" fmla="*/ 141 h 626"/>
                <a:gd name="T14" fmla="*/ 65 w 482"/>
                <a:gd name="T15" fmla="*/ 150 h 626"/>
                <a:gd name="T16" fmla="*/ 80 w 482"/>
                <a:gd name="T17" fmla="*/ 91 h 626"/>
                <a:gd name="T18" fmla="*/ 75 w 482"/>
                <a:gd name="T19" fmla="*/ 55 h 626"/>
                <a:gd name="T20" fmla="*/ 100 w 482"/>
                <a:gd name="T21" fmla="*/ 36 h 626"/>
                <a:gd name="T22" fmla="*/ 96 w 482"/>
                <a:gd name="T23" fmla="*/ 17 h 626"/>
                <a:gd name="T24" fmla="*/ 106 w 482"/>
                <a:gd name="T25" fmla="*/ 0 h 626"/>
                <a:gd name="T26" fmla="*/ 219 w 482"/>
                <a:gd name="T27" fmla="*/ 126 h 626"/>
                <a:gd name="T28" fmla="*/ 310 w 482"/>
                <a:gd name="T29" fmla="*/ 144 h 626"/>
                <a:gd name="T30" fmla="*/ 334 w 482"/>
                <a:gd name="T31" fmla="*/ 173 h 626"/>
                <a:gd name="T32" fmla="*/ 391 w 482"/>
                <a:gd name="T33" fmla="*/ 140 h 626"/>
                <a:gd name="T34" fmla="*/ 434 w 482"/>
                <a:gd name="T35" fmla="*/ 134 h 626"/>
                <a:gd name="T36" fmla="*/ 438 w 482"/>
                <a:gd name="T37" fmla="*/ 149 h 626"/>
                <a:gd name="T38" fmla="*/ 444 w 482"/>
                <a:gd name="T39" fmla="*/ 186 h 626"/>
                <a:gd name="T40" fmla="*/ 450 w 482"/>
                <a:gd name="T41" fmla="*/ 207 h 626"/>
                <a:gd name="T42" fmla="*/ 482 w 482"/>
                <a:gd name="T43" fmla="*/ 238 h 626"/>
                <a:gd name="T44" fmla="*/ 453 w 482"/>
                <a:gd name="T45" fmla="*/ 275 h 626"/>
                <a:gd name="T46" fmla="*/ 441 w 482"/>
                <a:gd name="T47" fmla="*/ 330 h 626"/>
                <a:gd name="T48" fmla="*/ 428 w 482"/>
                <a:gd name="T49" fmla="*/ 362 h 626"/>
                <a:gd name="T50" fmla="*/ 417 w 482"/>
                <a:gd name="T51" fmla="*/ 408 h 626"/>
                <a:gd name="T52" fmla="*/ 448 w 482"/>
                <a:gd name="T53" fmla="*/ 444 h 626"/>
                <a:gd name="T54" fmla="*/ 429 w 482"/>
                <a:gd name="T55" fmla="*/ 446 h 626"/>
                <a:gd name="T56" fmla="*/ 385 w 482"/>
                <a:gd name="T57" fmla="*/ 493 h 626"/>
                <a:gd name="T58" fmla="*/ 387 w 482"/>
                <a:gd name="T59" fmla="*/ 536 h 626"/>
                <a:gd name="T60" fmla="*/ 337 w 482"/>
                <a:gd name="T61" fmla="*/ 510 h 626"/>
                <a:gd name="T62" fmla="*/ 284 w 482"/>
                <a:gd name="T63" fmla="*/ 517 h 626"/>
                <a:gd name="T64" fmla="*/ 281 w 482"/>
                <a:gd name="T65" fmla="*/ 530 h 626"/>
                <a:gd name="T66" fmla="*/ 286 w 482"/>
                <a:gd name="T67" fmla="*/ 561 h 626"/>
                <a:gd name="T68" fmla="*/ 281 w 482"/>
                <a:gd name="T69" fmla="*/ 583 h 626"/>
                <a:gd name="T70" fmla="*/ 274 w 482"/>
                <a:gd name="T71" fmla="*/ 594 h 626"/>
                <a:gd name="T72" fmla="*/ 241 w 482"/>
                <a:gd name="T73" fmla="*/ 621 h 626"/>
                <a:gd name="T74" fmla="*/ 227 w 482"/>
                <a:gd name="T75" fmla="*/ 617 h 626"/>
                <a:gd name="T76" fmla="*/ 217 w 482"/>
                <a:gd name="T77" fmla="*/ 621 h 626"/>
                <a:gd name="T78" fmla="*/ 178 w 482"/>
                <a:gd name="T79" fmla="*/ 618 h 626"/>
                <a:gd name="T80" fmla="*/ 159 w 482"/>
                <a:gd name="T81" fmla="*/ 574 h 626"/>
                <a:gd name="T82" fmla="*/ 162 w 482"/>
                <a:gd name="T83" fmla="*/ 546 h 626"/>
                <a:gd name="T84" fmla="*/ 144 w 482"/>
                <a:gd name="T85" fmla="*/ 510 h 626"/>
                <a:gd name="T86" fmla="*/ 158 w 482"/>
                <a:gd name="T87" fmla="*/ 464 h 626"/>
                <a:gd name="T88" fmla="*/ 135 w 482"/>
                <a:gd name="T89" fmla="*/ 432 h 626"/>
                <a:gd name="T90" fmla="*/ 85 w 482"/>
                <a:gd name="T91" fmla="*/ 421 h 626"/>
                <a:gd name="T92" fmla="*/ 92 w 482"/>
                <a:gd name="T93" fmla="*/ 390 h 626"/>
                <a:gd name="T94" fmla="*/ 66 w 482"/>
                <a:gd name="T95" fmla="*/ 370 h 626"/>
                <a:gd name="T96" fmla="*/ 27 w 482"/>
                <a:gd name="T97" fmla="*/ 315 h 626"/>
                <a:gd name="T98" fmla="*/ 31 w 482"/>
                <a:gd name="T99" fmla="*/ 293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82" h="626">
                  <a:moveTo>
                    <a:pt x="31" y="293"/>
                  </a:moveTo>
                  <a:lnTo>
                    <a:pt x="22" y="292"/>
                  </a:lnTo>
                  <a:lnTo>
                    <a:pt x="22" y="284"/>
                  </a:lnTo>
                  <a:lnTo>
                    <a:pt x="38" y="281"/>
                  </a:lnTo>
                  <a:lnTo>
                    <a:pt x="27" y="272"/>
                  </a:lnTo>
                  <a:lnTo>
                    <a:pt x="30" y="254"/>
                  </a:lnTo>
                  <a:lnTo>
                    <a:pt x="0" y="225"/>
                  </a:lnTo>
                  <a:lnTo>
                    <a:pt x="22" y="203"/>
                  </a:lnTo>
                  <a:lnTo>
                    <a:pt x="32" y="182"/>
                  </a:lnTo>
                  <a:lnTo>
                    <a:pt x="59" y="181"/>
                  </a:lnTo>
                  <a:lnTo>
                    <a:pt x="74" y="169"/>
                  </a:lnTo>
                  <a:lnTo>
                    <a:pt x="68" y="159"/>
                  </a:lnTo>
                  <a:lnTo>
                    <a:pt x="49" y="153"/>
                  </a:lnTo>
                  <a:lnTo>
                    <a:pt x="52" y="141"/>
                  </a:lnTo>
                  <a:lnTo>
                    <a:pt x="60" y="147"/>
                  </a:lnTo>
                  <a:lnTo>
                    <a:pt x="65" y="150"/>
                  </a:lnTo>
                  <a:lnTo>
                    <a:pt x="94" y="104"/>
                  </a:lnTo>
                  <a:lnTo>
                    <a:pt x="80" y="91"/>
                  </a:lnTo>
                  <a:lnTo>
                    <a:pt x="87" y="78"/>
                  </a:lnTo>
                  <a:lnTo>
                    <a:pt x="75" y="55"/>
                  </a:lnTo>
                  <a:lnTo>
                    <a:pt x="97" y="45"/>
                  </a:lnTo>
                  <a:lnTo>
                    <a:pt x="100" y="36"/>
                  </a:lnTo>
                  <a:lnTo>
                    <a:pt x="81" y="21"/>
                  </a:lnTo>
                  <a:lnTo>
                    <a:pt x="96" y="17"/>
                  </a:lnTo>
                  <a:lnTo>
                    <a:pt x="95" y="6"/>
                  </a:lnTo>
                  <a:lnTo>
                    <a:pt x="106" y="0"/>
                  </a:lnTo>
                  <a:lnTo>
                    <a:pt x="139" y="24"/>
                  </a:lnTo>
                  <a:lnTo>
                    <a:pt x="219" y="126"/>
                  </a:lnTo>
                  <a:lnTo>
                    <a:pt x="234" y="172"/>
                  </a:lnTo>
                  <a:lnTo>
                    <a:pt x="310" y="144"/>
                  </a:lnTo>
                  <a:lnTo>
                    <a:pt x="314" y="157"/>
                  </a:lnTo>
                  <a:lnTo>
                    <a:pt x="334" y="173"/>
                  </a:lnTo>
                  <a:lnTo>
                    <a:pt x="363" y="181"/>
                  </a:lnTo>
                  <a:lnTo>
                    <a:pt x="391" y="140"/>
                  </a:lnTo>
                  <a:lnTo>
                    <a:pt x="420" y="122"/>
                  </a:lnTo>
                  <a:lnTo>
                    <a:pt x="434" y="134"/>
                  </a:lnTo>
                  <a:lnTo>
                    <a:pt x="432" y="147"/>
                  </a:lnTo>
                  <a:lnTo>
                    <a:pt x="438" y="149"/>
                  </a:lnTo>
                  <a:lnTo>
                    <a:pt x="446" y="170"/>
                  </a:lnTo>
                  <a:lnTo>
                    <a:pt x="444" y="186"/>
                  </a:lnTo>
                  <a:lnTo>
                    <a:pt x="453" y="199"/>
                  </a:lnTo>
                  <a:lnTo>
                    <a:pt x="450" y="207"/>
                  </a:lnTo>
                  <a:lnTo>
                    <a:pt x="466" y="211"/>
                  </a:lnTo>
                  <a:lnTo>
                    <a:pt x="482" y="238"/>
                  </a:lnTo>
                  <a:lnTo>
                    <a:pt x="464" y="253"/>
                  </a:lnTo>
                  <a:lnTo>
                    <a:pt x="453" y="275"/>
                  </a:lnTo>
                  <a:lnTo>
                    <a:pt x="464" y="296"/>
                  </a:lnTo>
                  <a:lnTo>
                    <a:pt x="441" y="330"/>
                  </a:lnTo>
                  <a:lnTo>
                    <a:pt x="443" y="348"/>
                  </a:lnTo>
                  <a:lnTo>
                    <a:pt x="428" y="362"/>
                  </a:lnTo>
                  <a:lnTo>
                    <a:pt x="441" y="395"/>
                  </a:lnTo>
                  <a:lnTo>
                    <a:pt x="417" y="408"/>
                  </a:lnTo>
                  <a:lnTo>
                    <a:pt x="443" y="411"/>
                  </a:lnTo>
                  <a:lnTo>
                    <a:pt x="448" y="444"/>
                  </a:lnTo>
                  <a:lnTo>
                    <a:pt x="439" y="449"/>
                  </a:lnTo>
                  <a:lnTo>
                    <a:pt x="429" y="446"/>
                  </a:lnTo>
                  <a:lnTo>
                    <a:pt x="410" y="470"/>
                  </a:lnTo>
                  <a:lnTo>
                    <a:pt x="385" y="493"/>
                  </a:lnTo>
                  <a:lnTo>
                    <a:pt x="394" y="510"/>
                  </a:lnTo>
                  <a:lnTo>
                    <a:pt x="387" y="536"/>
                  </a:lnTo>
                  <a:lnTo>
                    <a:pt x="368" y="537"/>
                  </a:lnTo>
                  <a:lnTo>
                    <a:pt x="337" y="510"/>
                  </a:lnTo>
                  <a:lnTo>
                    <a:pt x="312" y="507"/>
                  </a:lnTo>
                  <a:lnTo>
                    <a:pt x="284" y="517"/>
                  </a:lnTo>
                  <a:lnTo>
                    <a:pt x="288" y="529"/>
                  </a:lnTo>
                  <a:lnTo>
                    <a:pt x="281" y="530"/>
                  </a:lnTo>
                  <a:lnTo>
                    <a:pt x="291" y="543"/>
                  </a:lnTo>
                  <a:lnTo>
                    <a:pt x="286" y="561"/>
                  </a:lnTo>
                  <a:lnTo>
                    <a:pt x="294" y="567"/>
                  </a:lnTo>
                  <a:lnTo>
                    <a:pt x="281" y="583"/>
                  </a:lnTo>
                  <a:lnTo>
                    <a:pt x="279" y="595"/>
                  </a:lnTo>
                  <a:lnTo>
                    <a:pt x="274" y="594"/>
                  </a:lnTo>
                  <a:lnTo>
                    <a:pt x="249" y="626"/>
                  </a:lnTo>
                  <a:lnTo>
                    <a:pt x="241" y="621"/>
                  </a:lnTo>
                  <a:lnTo>
                    <a:pt x="231" y="612"/>
                  </a:lnTo>
                  <a:lnTo>
                    <a:pt x="227" y="617"/>
                  </a:lnTo>
                  <a:lnTo>
                    <a:pt x="215" y="611"/>
                  </a:lnTo>
                  <a:lnTo>
                    <a:pt x="217" y="621"/>
                  </a:lnTo>
                  <a:lnTo>
                    <a:pt x="183" y="613"/>
                  </a:lnTo>
                  <a:lnTo>
                    <a:pt x="178" y="618"/>
                  </a:lnTo>
                  <a:lnTo>
                    <a:pt x="158" y="591"/>
                  </a:lnTo>
                  <a:lnTo>
                    <a:pt x="159" y="574"/>
                  </a:lnTo>
                  <a:lnTo>
                    <a:pt x="177" y="564"/>
                  </a:lnTo>
                  <a:lnTo>
                    <a:pt x="162" y="546"/>
                  </a:lnTo>
                  <a:lnTo>
                    <a:pt x="151" y="547"/>
                  </a:lnTo>
                  <a:lnTo>
                    <a:pt x="144" y="510"/>
                  </a:lnTo>
                  <a:lnTo>
                    <a:pt x="166" y="475"/>
                  </a:lnTo>
                  <a:lnTo>
                    <a:pt x="158" y="464"/>
                  </a:lnTo>
                  <a:lnTo>
                    <a:pt x="148" y="459"/>
                  </a:lnTo>
                  <a:lnTo>
                    <a:pt x="135" y="432"/>
                  </a:lnTo>
                  <a:lnTo>
                    <a:pt x="86" y="435"/>
                  </a:lnTo>
                  <a:lnTo>
                    <a:pt x="85" y="421"/>
                  </a:lnTo>
                  <a:lnTo>
                    <a:pt x="99" y="406"/>
                  </a:lnTo>
                  <a:lnTo>
                    <a:pt x="92" y="390"/>
                  </a:lnTo>
                  <a:lnTo>
                    <a:pt x="67" y="381"/>
                  </a:lnTo>
                  <a:lnTo>
                    <a:pt x="66" y="370"/>
                  </a:lnTo>
                  <a:lnTo>
                    <a:pt x="27" y="324"/>
                  </a:lnTo>
                  <a:lnTo>
                    <a:pt x="27" y="315"/>
                  </a:lnTo>
                  <a:lnTo>
                    <a:pt x="24" y="300"/>
                  </a:lnTo>
                  <a:lnTo>
                    <a:pt x="31" y="29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52" name="Freeform 1652"/>
            <p:cNvSpPr>
              <a:spLocks/>
            </p:cNvSpPr>
            <p:nvPr/>
          </p:nvSpPr>
          <p:spPr bwMode="auto">
            <a:xfrm>
              <a:off x="5711" y="1311"/>
              <a:ext cx="347" cy="384"/>
            </a:xfrm>
            <a:custGeom>
              <a:avLst/>
              <a:gdLst>
                <a:gd name="T0" fmla="*/ 15 w 347"/>
                <a:gd name="T1" fmla="*/ 299 h 384"/>
                <a:gd name="T2" fmla="*/ 2 w 347"/>
                <a:gd name="T3" fmla="*/ 299 h 384"/>
                <a:gd name="T4" fmla="*/ 0 w 347"/>
                <a:gd name="T5" fmla="*/ 278 h 384"/>
                <a:gd name="T6" fmla="*/ 13 w 347"/>
                <a:gd name="T7" fmla="*/ 262 h 384"/>
                <a:gd name="T8" fmla="*/ 26 w 347"/>
                <a:gd name="T9" fmla="*/ 267 h 384"/>
                <a:gd name="T10" fmla="*/ 33 w 347"/>
                <a:gd name="T11" fmla="*/ 261 h 384"/>
                <a:gd name="T12" fmla="*/ 20 w 347"/>
                <a:gd name="T13" fmla="*/ 252 h 384"/>
                <a:gd name="T14" fmla="*/ 31 w 347"/>
                <a:gd name="T15" fmla="*/ 247 h 384"/>
                <a:gd name="T16" fmla="*/ 38 w 347"/>
                <a:gd name="T17" fmla="*/ 250 h 384"/>
                <a:gd name="T18" fmla="*/ 36 w 347"/>
                <a:gd name="T19" fmla="*/ 232 h 384"/>
                <a:gd name="T20" fmla="*/ 32 w 347"/>
                <a:gd name="T21" fmla="*/ 219 h 384"/>
                <a:gd name="T22" fmla="*/ 53 w 347"/>
                <a:gd name="T23" fmla="*/ 225 h 384"/>
                <a:gd name="T24" fmla="*/ 61 w 347"/>
                <a:gd name="T25" fmla="*/ 191 h 384"/>
                <a:gd name="T26" fmla="*/ 77 w 347"/>
                <a:gd name="T27" fmla="*/ 182 h 384"/>
                <a:gd name="T28" fmla="*/ 104 w 347"/>
                <a:gd name="T29" fmla="*/ 183 h 384"/>
                <a:gd name="T30" fmla="*/ 125 w 347"/>
                <a:gd name="T31" fmla="*/ 176 h 384"/>
                <a:gd name="T32" fmla="*/ 140 w 347"/>
                <a:gd name="T33" fmla="*/ 164 h 384"/>
                <a:gd name="T34" fmla="*/ 146 w 347"/>
                <a:gd name="T35" fmla="*/ 139 h 384"/>
                <a:gd name="T36" fmla="*/ 184 w 347"/>
                <a:gd name="T37" fmla="*/ 95 h 384"/>
                <a:gd name="T38" fmla="*/ 208 w 347"/>
                <a:gd name="T39" fmla="*/ 80 h 384"/>
                <a:gd name="T40" fmla="*/ 292 w 347"/>
                <a:gd name="T41" fmla="*/ 0 h 384"/>
                <a:gd name="T42" fmla="*/ 337 w 347"/>
                <a:gd name="T43" fmla="*/ 11 h 384"/>
                <a:gd name="T44" fmla="*/ 335 w 347"/>
                <a:gd name="T45" fmla="*/ 68 h 384"/>
                <a:gd name="T46" fmla="*/ 341 w 347"/>
                <a:gd name="T47" fmla="*/ 102 h 384"/>
                <a:gd name="T48" fmla="*/ 345 w 347"/>
                <a:gd name="T49" fmla="*/ 138 h 384"/>
                <a:gd name="T50" fmla="*/ 340 w 347"/>
                <a:gd name="T51" fmla="*/ 149 h 384"/>
                <a:gd name="T52" fmla="*/ 335 w 347"/>
                <a:gd name="T53" fmla="*/ 166 h 384"/>
                <a:gd name="T54" fmla="*/ 311 w 347"/>
                <a:gd name="T55" fmla="*/ 161 h 384"/>
                <a:gd name="T56" fmla="*/ 305 w 347"/>
                <a:gd name="T57" fmla="*/ 138 h 384"/>
                <a:gd name="T58" fmla="*/ 294 w 347"/>
                <a:gd name="T59" fmla="*/ 143 h 384"/>
                <a:gd name="T60" fmla="*/ 273 w 347"/>
                <a:gd name="T61" fmla="*/ 122 h 384"/>
                <a:gd name="T62" fmla="*/ 279 w 347"/>
                <a:gd name="T63" fmla="*/ 136 h 384"/>
                <a:gd name="T64" fmla="*/ 293 w 347"/>
                <a:gd name="T65" fmla="*/ 154 h 384"/>
                <a:gd name="T66" fmla="*/ 279 w 347"/>
                <a:gd name="T67" fmla="*/ 157 h 384"/>
                <a:gd name="T68" fmla="*/ 257 w 347"/>
                <a:gd name="T69" fmla="*/ 158 h 384"/>
                <a:gd name="T70" fmla="*/ 263 w 347"/>
                <a:gd name="T71" fmla="*/ 170 h 384"/>
                <a:gd name="T72" fmla="*/ 196 w 347"/>
                <a:gd name="T73" fmla="*/ 173 h 384"/>
                <a:gd name="T74" fmla="*/ 216 w 347"/>
                <a:gd name="T75" fmla="*/ 197 h 384"/>
                <a:gd name="T76" fmla="*/ 202 w 347"/>
                <a:gd name="T77" fmla="*/ 230 h 384"/>
                <a:gd name="T78" fmla="*/ 184 w 347"/>
                <a:gd name="T79" fmla="*/ 228 h 384"/>
                <a:gd name="T80" fmla="*/ 180 w 347"/>
                <a:gd name="T81" fmla="*/ 243 h 384"/>
                <a:gd name="T82" fmla="*/ 166 w 347"/>
                <a:gd name="T83" fmla="*/ 265 h 384"/>
                <a:gd name="T84" fmla="*/ 179 w 347"/>
                <a:gd name="T85" fmla="*/ 281 h 384"/>
                <a:gd name="T86" fmla="*/ 188 w 347"/>
                <a:gd name="T87" fmla="*/ 317 h 384"/>
                <a:gd name="T88" fmla="*/ 171 w 347"/>
                <a:gd name="T89" fmla="*/ 333 h 384"/>
                <a:gd name="T90" fmla="*/ 165 w 347"/>
                <a:gd name="T91" fmla="*/ 315 h 384"/>
                <a:gd name="T92" fmla="*/ 156 w 347"/>
                <a:gd name="T93" fmla="*/ 339 h 384"/>
                <a:gd name="T94" fmla="*/ 140 w 347"/>
                <a:gd name="T95" fmla="*/ 332 h 384"/>
                <a:gd name="T96" fmla="*/ 149 w 347"/>
                <a:gd name="T97" fmla="*/ 349 h 384"/>
                <a:gd name="T98" fmla="*/ 172 w 347"/>
                <a:gd name="T99" fmla="*/ 350 h 384"/>
                <a:gd name="T100" fmla="*/ 168 w 347"/>
                <a:gd name="T101" fmla="*/ 364 h 384"/>
                <a:gd name="T102" fmla="*/ 137 w 347"/>
                <a:gd name="T103" fmla="*/ 384 h 384"/>
                <a:gd name="T104" fmla="*/ 125 w 347"/>
                <a:gd name="T105" fmla="*/ 381 h 384"/>
                <a:gd name="T106" fmla="*/ 89 w 347"/>
                <a:gd name="T107" fmla="*/ 384 h 384"/>
                <a:gd name="T108" fmla="*/ 61 w 347"/>
                <a:gd name="T109" fmla="*/ 354 h 384"/>
                <a:gd name="T110" fmla="*/ 38 w 347"/>
                <a:gd name="T111" fmla="*/ 355 h 384"/>
                <a:gd name="T112" fmla="*/ 40 w 347"/>
                <a:gd name="T113" fmla="*/ 344 h 384"/>
                <a:gd name="T114" fmla="*/ 8 w 347"/>
                <a:gd name="T115" fmla="*/ 331 h 384"/>
                <a:gd name="T116" fmla="*/ 20 w 347"/>
                <a:gd name="T117" fmla="*/ 30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7" h="384">
                  <a:moveTo>
                    <a:pt x="20" y="304"/>
                  </a:moveTo>
                  <a:lnTo>
                    <a:pt x="15" y="299"/>
                  </a:lnTo>
                  <a:lnTo>
                    <a:pt x="10" y="302"/>
                  </a:lnTo>
                  <a:lnTo>
                    <a:pt x="2" y="299"/>
                  </a:lnTo>
                  <a:lnTo>
                    <a:pt x="10" y="291"/>
                  </a:lnTo>
                  <a:lnTo>
                    <a:pt x="0" y="278"/>
                  </a:lnTo>
                  <a:lnTo>
                    <a:pt x="12" y="269"/>
                  </a:lnTo>
                  <a:lnTo>
                    <a:pt x="13" y="262"/>
                  </a:lnTo>
                  <a:lnTo>
                    <a:pt x="26" y="262"/>
                  </a:lnTo>
                  <a:lnTo>
                    <a:pt x="26" y="267"/>
                  </a:lnTo>
                  <a:lnTo>
                    <a:pt x="31" y="268"/>
                  </a:lnTo>
                  <a:lnTo>
                    <a:pt x="33" y="261"/>
                  </a:lnTo>
                  <a:lnTo>
                    <a:pt x="27" y="253"/>
                  </a:lnTo>
                  <a:lnTo>
                    <a:pt x="20" y="252"/>
                  </a:lnTo>
                  <a:lnTo>
                    <a:pt x="23" y="247"/>
                  </a:lnTo>
                  <a:lnTo>
                    <a:pt x="31" y="247"/>
                  </a:lnTo>
                  <a:lnTo>
                    <a:pt x="34" y="252"/>
                  </a:lnTo>
                  <a:lnTo>
                    <a:pt x="38" y="250"/>
                  </a:lnTo>
                  <a:lnTo>
                    <a:pt x="40" y="233"/>
                  </a:lnTo>
                  <a:lnTo>
                    <a:pt x="36" y="232"/>
                  </a:lnTo>
                  <a:lnTo>
                    <a:pt x="27" y="220"/>
                  </a:lnTo>
                  <a:lnTo>
                    <a:pt x="32" y="219"/>
                  </a:lnTo>
                  <a:lnTo>
                    <a:pt x="42" y="226"/>
                  </a:lnTo>
                  <a:lnTo>
                    <a:pt x="53" y="225"/>
                  </a:lnTo>
                  <a:lnTo>
                    <a:pt x="45" y="203"/>
                  </a:lnTo>
                  <a:lnTo>
                    <a:pt x="61" y="191"/>
                  </a:lnTo>
                  <a:lnTo>
                    <a:pt x="53" y="181"/>
                  </a:lnTo>
                  <a:lnTo>
                    <a:pt x="77" y="182"/>
                  </a:lnTo>
                  <a:lnTo>
                    <a:pt x="92" y="167"/>
                  </a:lnTo>
                  <a:lnTo>
                    <a:pt x="104" y="183"/>
                  </a:lnTo>
                  <a:lnTo>
                    <a:pt x="112" y="175"/>
                  </a:lnTo>
                  <a:lnTo>
                    <a:pt x="125" y="176"/>
                  </a:lnTo>
                  <a:lnTo>
                    <a:pt x="132" y="189"/>
                  </a:lnTo>
                  <a:lnTo>
                    <a:pt x="140" y="164"/>
                  </a:lnTo>
                  <a:lnTo>
                    <a:pt x="125" y="144"/>
                  </a:lnTo>
                  <a:lnTo>
                    <a:pt x="146" y="139"/>
                  </a:lnTo>
                  <a:lnTo>
                    <a:pt x="156" y="120"/>
                  </a:lnTo>
                  <a:lnTo>
                    <a:pt x="184" y="95"/>
                  </a:lnTo>
                  <a:lnTo>
                    <a:pt x="193" y="94"/>
                  </a:lnTo>
                  <a:lnTo>
                    <a:pt x="208" y="80"/>
                  </a:lnTo>
                  <a:lnTo>
                    <a:pt x="213" y="66"/>
                  </a:lnTo>
                  <a:lnTo>
                    <a:pt x="292" y="0"/>
                  </a:lnTo>
                  <a:lnTo>
                    <a:pt x="300" y="20"/>
                  </a:lnTo>
                  <a:lnTo>
                    <a:pt x="337" y="11"/>
                  </a:lnTo>
                  <a:lnTo>
                    <a:pt x="322" y="44"/>
                  </a:lnTo>
                  <a:lnTo>
                    <a:pt x="335" y="68"/>
                  </a:lnTo>
                  <a:lnTo>
                    <a:pt x="331" y="94"/>
                  </a:lnTo>
                  <a:lnTo>
                    <a:pt x="341" y="102"/>
                  </a:lnTo>
                  <a:lnTo>
                    <a:pt x="340" y="120"/>
                  </a:lnTo>
                  <a:lnTo>
                    <a:pt x="345" y="138"/>
                  </a:lnTo>
                  <a:lnTo>
                    <a:pt x="328" y="148"/>
                  </a:lnTo>
                  <a:lnTo>
                    <a:pt x="340" y="149"/>
                  </a:lnTo>
                  <a:lnTo>
                    <a:pt x="347" y="162"/>
                  </a:lnTo>
                  <a:lnTo>
                    <a:pt x="335" y="166"/>
                  </a:lnTo>
                  <a:lnTo>
                    <a:pt x="321" y="155"/>
                  </a:lnTo>
                  <a:lnTo>
                    <a:pt x="311" y="161"/>
                  </a:lnTo>
                  <a:lnTo>
                    <a:pt x="312" y="144"/>
                  </a:lnTo>
                  <a:lnTo>
                    <a:pt x="305" y="138"/>
                  </a:lnTo>
                  <a:lnTo>
                    <a:pt x="297" y="145"/>
                  </a:lnTo>
                  <a:lnTo>
                    <a:pt x="294" y="143"/>
                  </a:lnTo>
                  <a:lnTo>
                    <a:pt x="297" y="129"/>
                  </a:lnTo>
                  <a:lnTo>
                    <a:pt x="273" y="122"/>
                  </a:lnTo>
                  <a:lnTo>
                    <a:pt x="286" y="131"/>
                  </a:lnTo>
                  <a:lnTo>
                    <a:pt x="279" y="136"/>
                  </a:lnTo>
                  <a:lnTo>
                    <a:pt x="291" y="145"/>
                  </a:lnTo>
                  <a:lnTo>
                    <a:pt x="293" y="154"/>
                  </a:lnTo>
                  <a:lnTo>
                    <a:pt x="276" y="147"/>
                  </a:lnTo>
                  <a:lnTo>
                    <a:pt x="279" y="157"/>
                  </a:lnTo>
                  <a:lnTo>
                    <a:pt x="266" y="156"/>
                  </a:lnTo>
                  <a:lnTo>
                    <a:pt x="257" y="158"/>
                  </a:lnTo>
                  <a:lnTo>
                    <a:pt x="271" y="170"/>
                  </a:lnTo>
                  <a:lnTo>
                    <a:pt x="263" y="170"/>
                  </a:lnTo>
                  <a:lnTo>
                    <a:pt x="249" y="189"/>
                  </a:lnTo>
                  <a:lnTo>
                    <a:pt x="196" y="173"/>
                  </a:lnTo>
                  <a:lnTo>
                    <a:pt x="194" y="193"/>
                  </a:lnTo>
                  <a:lnTo>
                    <a:pt x="216" y="197"/>
                  </a:lnTo>
                  <a:lnTo>
                    <a:pt x="218" y="221"/>
                  </a:lnTo>
                  <a:lnTo>
                    <a:pt x="202" y="230"/>
                  </a:lnTo>
                  <a:lnTo>
                    <a:pt x="199" y="217"/>
                  </a:lnTo>
                  <a:lnTo>
                    <a:pt x="184" y="228"/>
                  </a:lnTo>
                  <a:lnTo>
                    <a:pt x="196" y="244"/>
                  </a:lnTo>
                  <a:lnTo>
                    <a:pt x="180" y="243"/>
                  </a:lnTo>
                  <a:lnTo>
                    <a:pt x="183" y="265"/>
                  </a:lnTo>
                  <a:lnTo>
                    <a:pt x="166" y="265"/>
                  </a:lnTo>
                  <a:lnTo>
                    <a:pt x="165" y="271"/>
                  </a:lnTo>
                  <a:lnTo>
                    <a:pt x="179" y="281"/>
                  </a:lnTo>
                  <a:lnTo>
                    <a:pt x="178" y="292"/>
                  </a:lnTo>
                  <a:lnTo>
                    <a:pt x="188" y="317"/>
                  </a:lnTo>
                  <a:lnTo>
                    <a:pt x="187" y="335"/>
                  </a:lnTo>
                  <a:lnTo>
                    <a:pt x="171" y="333"/>
                  </a:lnTo>
                  <a:lnTo>
                    <a:pt x="172" y="325"/>
                  </a:lnTo>
                  <a:lnTo>
                    <a:pt x="165" y="315"/>
                  </a:lnTo>
                  <a:lnTo>
                    <a:pt x="157" y="316"/>
                  </a:lnTo>
                  <a:lnTo>
                    <a:pt x="156" y="339"/>
                  </a:lnTo>
                  <a:lnTo>
                    <a:pt x="149" y="340"/>
                  </a:lnTo>
                  <a:lnTo>
                    <a:pt x="140" y="332"/>
                  </a:lnTo>
                  <a:lnTo>
                    <a:pt x="136" y="348"/>
                  </a:lnTo>
                  <a:lnTo>
                    <a:pt x="149" y="349"/>
                  </a:lnTo>
                  <a:lnTo>
                    <a:pt x="169" y="355"/>
                  </a:lnTo>
                  <a:lnTo>
                    <a:pt x="172" y="350"/>
                  </a:lnTo>
                  <a:lnTo>
                    <a:pt x="176" y="354"/>
                  </a:lnTo>
                  <a:lnTo>
                    <a:pt x="168" y="364"/>
                  </a:lnTo>
                  <a:lnTo>
                    <a:pt x="170" y="379"/>
                  </a:lnTo>
                  <a:lnTo>
                    <a:pt x="137" y="384"/>
                  </a:lnTo>
                  <a:lnTo>
                    <a:pt x="127" y="372"/>
                  </a:lnTo>
                  <a:lnTo>
                    <a:pt x="125" y="381"/>
                  </a:lnTo>
                  <a:lnTo>
                    <a:pt x="106" y="378"/>
                  </a:lnTo>
                  <a:lnTo>
                    <a:pt x="89" y="384"/>
                  </a:lnTo>
                  <a:lnTo>
                    <a:pt x="81" y="370"/>
                  </a:lnTo>
                  <a:lnTo>
                    <a:pt x="61" y="354"/>
                  </a:lnTo>
                  <a:lnTo>
                    <a:pt x="47" y="362"/>
                  </a:lnTo>
                  <a:lnTo>
                    <a:pt x="38" y="355"/>
                  </a:lnTo>
                  <a:lnTo>
                    <a:pt x="41" y="353"/>
                  </a:lnTo>
                  <a:lnTo>
                    <a:pt x="40" y="344"/>
                  </a:lnTo>
                  <a:lnTo>
                    <a:pt x="23" y="343"/>
                  </a:lnTo>
                  <a:lnTo>
                    <a:pt x="8" y="331"/>
                  </a:lnTo>
                  <a:lnTo>
                    <a:pt x="16" y="327"/>
                  </a:lnTo>
                  <a:lnTo>
                    <a:pt x="20" y="3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53" name="Freeform 1653"/>
            <p:cNvSpPr>
              <a:spLocks/>
            </p:cNvSpPr>
            <p:nvPr/>
          </p:nvSpPr>
          <p:spPr bwMode="auto">
            <a:xfrm>
              <a:off x="5806" y="1259"/>
              <a:ext cx="197" cy="196"/>
            </a:xfrm>
            <a:custGeom>
              <a:avLst/>
              <a:gdLst>
                <a:gd name="T0" fmla="*/ 28 w 197"/>
                <a:gd name="T1" fmla="*/ 180 h 196"/>
                <a:gd name="T2" fmla="*/ 24 w 197"/>
                <a:gd name="T3" fmla="*/ 177 h 196"/>
                <a:gd name="T4" fmla="*/ 12 w 197"/>
                <a:gd name="T5" fmla="*/ 183 h 196"/>
                <a:gd name="T6" fmla="*/ 0 w 197"/>
                <a:gd name="T7" fmla="*/ 167 h 196"/>
                <a:gd name="T8" fmla="*/ 9 w 197"/>
                <a:gd name="T9" fmla="*/ 156 h 196"/>
                <a:gd name="T10" fmla="*/ 24 w 197"/>
                <a:gd name="T11" fmla="*/ 166 h 196"/>
                <a:gd name="T12" fmla="*/ 32 w 197"/>
                <a:gd name="T13" fmla="*/ 155 h 196"/>
                <a:gd name="T14" fmla="*/ 13 w 197"/>
                <a:gd name="T15" fmla="*/ 140 h 196"/>
                <a:gd name="T16" fmla="*/ 28 w 197"/>
                <a:gd name="T17" fmla="*/ 131 h 196"/>
                <a:gd name="T18" fmla="*/ 27 w 197"/>
                <a:gd name="T19" fmla="*/ 126 h 196"/>
                <a:gd name="T20" fmla="*/ 34 w 197"/>
                <a:gd name="T21" fmla="*/ 121 h 196"/>
                <a:gd name="T22" fmla="*/ 38 w 197"/>
                <a:gd name="T23" fmla="*/ 124 h 196"/>
                <a:gd name="T24" fmla="*/ 61 w 197"/>
                <a:gd name="T25" fmla="*/ 105 h 196"/>
                <a:gd name="T26" fmla="*/ 61 w 197"/>
                <a:gd name="T27" fmla="*/ 104 h 196"/>
                <a:gd name="T28" fmla="*/ 181 w 197"/>
                <a:gd name="T29" fmla="*/ 0 h 196"/>
                <a:gd name="T30" fmla="*/ 183 w 197"/>
                <a:gd name="T31" fmla="*/ 2 h 196"/>
                <a:gd name="T32" fmla="*/ 173 w 197"/>
                <a:gd name="T33" fmla="*/ 13 h 196"/>
                <a:gd name="T34" fmla="*/ 182 w 197"/>
                <a:gd name="T35" fmla="*/ 22 h 196"/>
                <a:gd name="T36" fmla="*/ 180 w 197"/>
                <a:gd name="T37" fmla="*/ 34 h 196"/>
                <a:gd name="T38" fmla="*/ 197 w 197"/>
                <a:gd name="T39" fmla="*/ 52 h 196"/>
                <a:gd name="T40" fmla="*/ 118 w 197"/>
                <a:gd name="T41" fmla="*/ 118 h 196"/>
                <a:gd name="T42" fmla="*/ 113 w 197"/>
                <a:gd name="T43" fmla="*/ 132 h 196"/>
                <a:gd name="T44" fmla="*/ 98 w 197"/>
                <a:gd name="T45" fmla="*/ 146 h 196"/>
                <a:gd name="T46" fmla="*/ 89 w 197"/>
                <a:gd name="T47" fmla="*/ 147 h 196"/>
                <a:gd name="T48" fmla="*/ 61 w 197"/>
                <a:gd name="T49" fmla="*/ 172 h 196"/>
                <a:gd name="T50" fmla="*/ 51 w 197"/>
                <a:gd name="T51" fmla="*/ 191 h 196"/>
                <a:gd name="T52" fmla="*/ 30 w 197"/>
                <a:gd name="T53" fmla="*/ 196 h 196"/>
                <a:gd name="T54" fmla="*/ 24 w 197"/>
                <a:gd name="T55" fmla="*/ 196 h 196"/>
                <a:gd name="T56" fmla="*/ 28 w 197"/>
                <a:gd name="T57" fmla="*/ 18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7" h="196">
                  <a:moveTo>
                    <a:pt x="28" y="180"/>
                  </a:moveTo>
                  <a:lnTo>
                    <a:pt x="24" y="177"/>
                  </a:lnTo>
                  <a:lnTo>
                    <a:pt x="12" y="183"/>
                  </a:lnTo>
                  <a:lnTo>
                    <a:pt x="0" y="167"/>
                  </a:lnTo>
                  <a:lnTo>
                    <a:pt x="9" y="156"/>
                  </a:lnTo>
                  <a:lnTo>
                    <a:pt x="24" y="166"/>
                  </a:lnTo>
                  <a:lnTo>
                    <a:pt x="32" y="155"/>
                  </a:lnTo>
                  <a:lnTo>
                    <a:pt x="13" y="140"/>
                  </a:lnTo>
                  <a:lnTo>
                    <a:pt x="28" y="131"/>
                  </a:lnTo>
                  <a:lnTo>
                    <a:pt x="27" y="126"/>
                  </a:lnTo>
                  <a:lnTo>
                    <a:pt x="34" y="121"/>
                  </a:lnTo>
                  <a:lnTo>
                    <a:pt x="38" y="124"/>
                  </a:lnTo>
                  <a:lnTo>
                    <a:pt x="61" y="105"/>
                  </a:lnTo>
                  <a:lnTo>
                    <a:pt x="61" y="104"/>
                  </a:lnTo>
                  <a:lnTo>
                    <a:pt x="181" y="0"/>
                  </a:lnTo>
                  <a:lnTo>
                    <a:pt x="183" y="2"/>
                  </a:lnTo>
                  <a:lnTo>
                    <a:pt x="173" y="13"/>
                  </a:lnTo>
                  <a:lnTo>
                    <a:pt x="182" y="22"/>
                  </a:lnTo>
                  <a:lnTo>
                    <a:pt x="180" y="34"/>
                  </a:lnTo>
                  <a:lnTo>
                    <a:pt x="197" y="52"/>
                  </a:lnTo>
                  <a:lnTo>
                    <a:pt x="118" y="118"/>
                  </a:lnTo>
                  <a:lnTo>
                    <a:pt x="113" y="132"/>
                  </a:lnTo>
                  <a:lnTo>
                    <a:pt x="98" y="146"/>
                  </a:lnTo>
                  <a:lnTo>
                    <a:pt x="89" y="147"/>
                  </a:lnTo>
                  <a:lnTo>
                    <a:pt x="61" y="172"/>
                  </a:lnTo>
                  <a:lnTo>
                    <a:pt x="51" y="191"/>
                  </a:lnTo>
                  <a:lnTo>
                    <a:pt x="30" y="196"/>
                  </a:lnTo>
                  <a:lnTo>
                    <a:pt x="24" y="196"/>
                  </a:lnTo>
                  <a:lnTo>
                    <a:pt x="28" y="18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54" name="Freeform 1654"/>
            <p:cNvSpPr>
              <a:spLocks/>
            </p:cNvSpPr>
            <p:nvPr/>
          </p:nvSpPr>
          <p:spPr bwMode="auto">
            <a:xfrm>
              <a:off x="5628" y="774"/>
              <a:ext cx="381" cy="590"/>
            </a:xfrm>
            <a:custGeom>
              <a:avLst/>
              <a:gdLst>
                <a:gd name="T0" fmla="*/ 3 w 381"/>
                <a:gd name="T1" fmla="*/ 137 h 590"/>
                <a:gd name="T2" fmla="*/ 55 w 381"/>
                <a:gd name="T3" fmla="*/ 126 h 590"/>
                <a:gd name="T4" fmla="*/ 93 w 381"/>
                <a:gd name="T5" fmla="*/ 101 h 590"/>
                <a:gd name="T6" fmla="*/ 148 w 381"/>
                <a:gd name="T7" fmla="*/ 109 h 590"/>
                <a:gd name="T8" fmla="*/ 155 w 381"/>
                <a:gd name="T9" fmla="*/ 64 h 590"/>
                <a:gd name="T10" fmla="*/ 174 w 381"/>
                <a:gd name="T11" fmla="*/ 38 h 590"/>
                <a:gd name="T12" fmla="*/ 198 w 381"/>
                <a:gd name="T13" fmla="*/ 28 h 590"/>
                <a:gd name="T14" fmla="*/ 251 w 381"/>
                <a:gd name="T15" fmla="*/ 19 h 590"/>
                <a:gd name="T16" fmla="*/ 270 w 381"/>
                <a:gd name="T17" fmla="*/ 0 h 590"/>
                <a:gd name="T18" fmla="*/ 300 w 381"/>
                <a:gd name="T19" fmla="*/ 47 h 590"/>
                <a:gd name="T20" fmla="*/ 302 w 381"/>
                <a:gd name="T21" fmla="*/ 91 h 590"/>
                <a:gd name="T22" fmla="*/ 324 w 381"/>
                <a:gd name="T23" fmla="*/ 154 h 590"/>
                <a:gd name="T24" fmla="*/ 332 w 381"/>
                <a:gd name="T25" fmla="*/ 186 h 590"/>
                <a:gd name="T26" fmla="*/ 292 w 381"/>
                <a:gd name="T27" fmla="*/ 236 h 590"/>
                <a:gd name="T28" fmla="*/ 297 w 381"/>
                <a:gd name="T29" fmla="*/ 262 h 590"/>
                <a:gd name="T30" fmla="*/ 298 w 381"/>
                <a:gd name="T31" fmla="*/ 282 h 590"/>
                <a:gd name="T32" fmla="*/ 320 w 381"/>
                <a:gd name="T33" fmla="*/ 319 h 590"/>
                <a:gd name="T34" fmla="*/ 359 w 381"/>
                <a:gd name="T35" fmla="*/ 334 h 590"/>
                <a:gd name="T36" fmla="*/ 376 w 381"/>
                <a:gd name="T37" fmla="*/ 376 h 590"/>
                <a:gd name="T38" fmla="*/ 357 w 381"/>
                <a:gd name="T39" fmla="*/ 398 h 590"/>
                <a:gd name="T40" fmla="*/ 358 w 381"/>
                <a:gd name="T41" fmla="*/ 446 h 590"/>
                <a:gd name="T42" fmla="*/ 368 w 381"/>
                <a:gd name="T43" fmla="*/ 476 h 590"/>
                <a:gd name="T44" fmla="*/ 239 w 381"/>
                <a:gd name="T45" fmla="*/ 589 h 590"/>
                <a:gd name="T46" fmla="*/ 212 w 381"/>
                <a:gd name="T47" fmla="*/ 584 h 590"/>
                <a:gd name="T48" fmla="*/ 152 w 381"/>
                <a:gd name="T49" fmla="*/ 582 h 590"/>
                <a:gd name="T50" fmla="*/ 134 w 381"/>
                <a:gd name="T51" fmla="*/ 571 h 590"/>
                <a:gd name="T52" fmla="*/ 39 w 381"/>
                <a:gd name="T53" fmla="*/ 548 h 590"/>
                <a:gd name="T54" fmla="*/ 29 w 381"/>
                <a:gd name="T55" fmla="*/ 538 h 590"/>
                <a:gd name="T56" fmla="*/ 33 w 381"/>
                <a:gd name="T57" fmla="*/ 500 h 590"/>
                <a:gd name="T58" fmla="*/ 31 w 381"/>
                <a:gd name="T59" fmla="*/ 484 h 590"/>
                <a:gd name="T60" fmla="*/ 33 w 381"/>
                <a:gd name="T61" fmla="*/ 437 h 590"/>
                <a:gd name="T62" fmla="*/ 54 w 381"/>
                <a:gd name="T63" fmla="*/ 385 h 590"/>
                <a:gd name="T64" fmla="*/ 54 w 381"/>
                <a:gd name="T65" fmla="*/ 342 h 590"/>
                <a:gd name="T66" fmla="*/ 56 w 381"/>
                <a:gd name="T67" fmla="*/ 300 h 590"/>
                <a:gd name="T68" fmla="*/ 43 w 381"/>
                <a:gd name="T69" fmla="*/ 288 h 590"/>
                <a:gd name="T70" fmla="*/ 36 w 381"/>
                <a:gd name="T71" fmla="*/ 259 h 590"/>
                <a:gd name="T72" fmla="*/ 22 w 381"/>
                <a:gd name="T73" fmla="*/ 236 h 590"/>
                <a:gd name="T74" fmla="*/ 10 w 381"/>
                <a:gd name="T75" fmla="*/ 211 h 590"/>
                <a:gd name="T76" fmla="*/ 0 w 381"/>
                <a:gd name="T77" fmla="*/ 158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1" h="590">
                  <a:moveTo>
                    <a:pt x="0" y="158"/>
                  </a:moveTo>
                  <a:lnTo>
                    <a:pt x="3" y="137"/>
                  </a:lnTo>
                  <a:lnTo>
                    <a:pt x="30" y="122"/>
                  </a:lnTo>
                  <a:lnTo>
                    <a:pt x="55" y="126"/>
                  </a:lnTo>
                  <a:lnTo>
                    <a:pt x="77" y="103"/>
                  </a:lnTo>
                  <a:lnTo>
                    <a:pt x="93" y="101"/>
                  </a:lnTo>
                  <a:lnTo>
                    <a:pt x="126" y="84"/>
                  </a:lnTo>
                  <a:lnTo>
                    <a:pt x="148" y="109"/>
                  </a:lnTo>
                  <a:lnTo>
                    <a:pt x="167" y="91"/>
                  </a:lnTo>
                  <a:lnTo>
                    <a:pt x="155" y="64"/>
                  </a:lnTo>
                  <a:lnTo>
                    <a:pt x="172" y="47"/>
                  </a:lnTo>
                  <a:lnTo>
                    <a:pt x="174" y="38"/>
                  </a:lnTo>
                  <a:lnTo>
                    <a:pt x="177" y="27"/>
                  </a:lnTo>
                  <a:lnTo>
                    <a:pt x="198" y="28"/>
                  </a:lnTo>
                  <a:lnTo>
                    <a:pt x="211" y="19"/>
                  </a:lnTo>
                  <a:lnTo>
                    <a:pt x="251" y="19"/>
                  </a:lnTo>
                  <a:lnTo>
                    <a:pt x="270" y="28"/>
                  </a:lnTo>
                  <a:lnTo>
                    <a:pt x="270" y="0"/>
                  </a:lnTo>
                  <a:lnTo>
                    <a:pt x="304" y="27"/>
                  </a:lnTo>
                  <a:lnTo>
                    <a:pt x="300" y="47"/>
                  </a:lnTo>
                  <a:lnTo>
                    <a:pt x="312" y="69"/>
                  </a:lnTo>
                  <a:lnTo>
                    <a:pt x="302" y="91"/>
                  </a:lnTo>
                  <a:lnTo>
                    <a:pt x="310" y="144"/>
                  </a:lnTo>
                  <a:lnTo>
                    <a:pt x="324" y="154"/>
                  </a:lnTo>
                  <a:lnTo>
                    <a:pt x="314" y="175"/>
                  </a:lnTo>
                  <a:lnTo>
                    <a:pt x="332" y="186"/>
                  </a:lnTo>
                  <a:lnTo>
                    <a:pt x="334" y="205"/>
                  </a:lnTo>
                  <a:lnTo>
                    <a:pt x="292" y="236"/>
                  </a:lnTo>
                  <a:lnTo>
                    <a:pt x="286" y="251"/>
                  </a:lnTo>
                  <a:lnTo>
                    <a:pt x="297" y="262"/>
                  </a:lnTo>
                  <a:lnTo>
                    <a:pt x="323" y="261"/>
                  </a:lnTo>
                  <a:lnTo>
                    <a:pt x="298" y="282"/>
                  </a:lnTo>
                  <a:lnTo>
                    <a:pt x="323" y="295"/>
                  </a:lnTo>
                  <a:lnTo>
                    <a:pt x="320" y="319"/>
                  </a:lnTo>
                  <a:lnTo>
                    <a:pt x="351" y="314"/>
                  </a:lnTo>
                  <a:lnTo>
                    <a:pt x="359" y="334"/>
                  </a:lnTo>
                  <a:lnTo>
                    <a:pt x="342" y="370"/>
                  </a:lnTo>
                  <a:lnTo>
                    <a:pt x="376" y="376"/>
                  </a:lnTo>
                  <a:lnTo>
                    <a:pt x="381" y="393"/>
                  </a:lnTo>
                  <a:lnTo>
                    <a:pt x="357" y="398"/>
                  </a:lnTo>
                  <a:lnTo>
                    <a:pt x="368" y="409"/>
                  </a:lnTo>
                  <a:lnTo>
                    <a:pt x="358" y="446"/>
                  </a:lnTo>
                  <a:lnTo>
                    <a:pt x="373" y="453"/>
                  </a:lnTo>
                  <a:lnTo>
                    <a:pt x="368" y="476"/>
                  </a:lnTo>
                  <a:lnTo>
                    <a:pt x="359" y="485"/>
                  </a:lnTo>
                  <a:lnTo>
                    <a:pt x="239" y="589"/>
                  </a:lnTo>
                  <a:lnTo>
                    <a:pt x="216" y="589"/>
                  </a:lnTo>
                  <a:lnTo>
                    <a:pt x="212" y="584"/>
                  </a:lnTo>
                  <a:lnTo>
                    <a:pt x="160" y="590"/>
                  </a:lnTo>
                  <a:lnTo>
                    <a:pt x="152" y="582"/>
                  </a:lnTo>
                  <a:lnTo>
                    <a:pt x="147" y="564"/>
                  </a:lnTo>
                  <a:lnTo>
                    <a:pt x="134" y="571"/>
                  </a:lnTo>
                  <a:lnTo>
                    <a:pt x="80" y="541"/>
                  </a:lnTo>
                  <a:lnTo>
                    <a:pt x="39" y="548"/>
                  </a:lnTo>
                  <a:lnTo>
                    <a:pt x="30" y="552"/>
                  </a:lnTo>
                  <a:lnTo>
                    <a:pt x="29" y="538"/>
                  </a:lnTo>
                  <a:lnTo>
                    <a:pt x="38" y="533"/>
                  </a:lnTo>
                  <a:lnTo>
                    <a:pt x="33" y="500"/>
                  </a:lnTo>
                  <a:lnTo>
                    <a:pt x="7" y="497"/>
                  </a:lnTo>
                  <a:lnTo>
                    <a:pt x="31" y="484"/>
                  </a:lnTo>
                  <a:lnTo>
                    <a:pt x="18" y="451"/>
                  </a:lnTo>
                  <a:lnTo>
                    <a:pt x="33" y="437"/>
                  </a:lnTo>
                  <a:lnTo>
                    <a:pt x="31" y="419"/>
                  </a:lnTo>
                  <a:lnTo>
                    <a:pt x="54" y="385"/>
                  </a:lnTo>
                  <a:lnTo>
                    <a:pt x="43" y="364"/>
                  </a:lnTo>
                  <a:lnTo>
                    <a:pt x="54" y="342"/>
                  </a:lnTo>
                  <a:lnTo>
                    <a:pt x="72" y="327"/>
                  </a:lnTo>
                  <a:lnTo>
                    <a:pt x="56" y="300"/>
                  </a:lnTo>
                  <a:lnTo>
                    <a:pt x="40" y="296"/>
                  </a:lnTo>
                  <a:lnTo>
                    <a:pt x="43" y="288"/>
                  </a:lnTo>
                  <a:lnTo>
                    <a:pt x="34" y="275"/>
                  </a:lnTo>
                  <a:lnTo>
                    <a:pt x="36" y="259"/>
                  </a:lnTo>
                  <a:lnTo>
                    <a:pt x="28" y="238"/>
                  </a:lnTo>
                  <a:lnTo>
                    <a:pt x="22" y="236"/>
                  </a:lnTo>
                  <a:lnTo>
                    <a:pt x="24" y="223"/>
                  </a:lnTo>
                  <a:lnTo>
                    <a:pt x="10" y="211"/>
                  </a:lnTo>
                  <a:lnTo>
                    <a:pt x="21" y="190"/>
                  </a:lnTo>
                  <a:lnTo>
                    <a:pt x="0" y="15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55" name="Freeform 1655"/>
            <p:cNvSpPr>
              <a:spLocks/>
            </p:cNvSpPr>
            <p:nvPr/>
          </p:nvSpPr>
          <p:spPr bwMode="auto">
            <a:xfrm>
              <a:off x="5905" y="1433"/>
              <a:ext cx="113" cy="111"/>
            </a:xfrm>
            <a:custGeom>
              <a:avLst/>
              <a:gdLst>
                <a:gd name="T0" fmla="*/ 0 w 113"/>
                <a:gd name="T1" fmla="*/ 71 h 111"/>
                <a:gd name="T2" fmla="*/ 2 w 113"/>
                <a:gd name="T3" fmla="*/ 51 h 111"/>
                <a:gd name="T4" fmla="*/ 55 w 113"/>
                <a:gd name="T5" fmla="*/ 67 h 111"/>
                <a:gd name="T6" fmla="*/ 69 w 113"/>
                <a:gd name="T7" fmla="*/ 48 h 111"/>
                <a:gd name="T8" fmla="*/ 77 w 113"/>
                <a:gd name="T9" fmla="*/ 48 h 111"/>
                <a:gd name="T10" fmla="*/ 63 w 113"/>
                <a:gd name="T11" fmla="*/ 36 h 111"/>
                <a:gd name="T12" fmla="*/ 72 w 113"/>
                <a:gd name="T13" fmla="*/ 34 h 111"/>
                <a:gd name="T14" fmla="*/ 85 w 113"/>
                <a:gd name="T15" fmla="*/ 35 h 111"/>
                <a:gd name="T16" fmla="*/ 82 w 113"/>
                <a:gd name="T17" fmla="*/ 25 h 111"/>
                <a:gd name="T18" fmla="*/ 99 w 113"/>
                <a:gd name="T19" fmla="*/ 32 h 111"/>
                <a:gd name="T20" fmla="*/ 97 w 113"/>
                <a:gd name="T21" fmla="*/ 23 h 111"/>
                <a:gd name="T22" fmla="*/ 85 w 113"/>
                <a:gd name="T23" fmla="*/ 14 h 111"/>
                <a:gd name="T24" fmla="*/ 92 w 113"/>
                <a:gd name="T25" fmla="*/ 9 h 111"/>
                <a:gd name="T26" fmla="*/ 79 w 113"/>
                <a:gd name="T27" fmla="*/ 0 h 111"/>
                <a:gd name="T28" fmla="*/ 103 w 113"/>
                <a:gd name="T29" fmla="*/ 7 h 111"/>
                <a:gd name="T30" fmla="*/ 100 w 113"/>
                <a:gd name="T31" fmla="*/ 21 h 111"/>
                <a:gd name="T32" fmla="*/ 103 w 113"/>
                <a:gd name="T33" fmla="*/ 23 h 111"/>
                <a:gd name="T34" fmla="*/ 113 w 113"/>
                <a:gd name="T35" fmla="*/ 41 h 111"/>
                <a:gd name="T36" fmla="*/ 107 w 113"/>
                <a:gd name="T37" fmla="*/ 34 h 111"/>
                <a:gd name="T38" fmla="*/ 85 w 113"/>
                <a:gd name="T39" fmla="*/ 55 h 111"/>
                <a:gd name="T40" fmla="*/ 106 w 113"/>
                <a:gd name="T41" fmla="*/ 61 h 111"/>
                <a:gd name="T42" fmla="*/ 104 w 113"/>
                <a:gd name="T43" fmla="*/ 91 h 111"/>
                <a:gd name="T44" fmla="*/ 75 w 113"/>
                <a:gd name="T45" fmla="*/ 89 h 111"/>
                <a:gd name="T46" fmla="*/ 74 w 113"/>
                <a:gd name="T47" fmla="*/ 105 h 111"/>
                <a:gd name="T48" fmla="*/ 58 w 113"/>
                <a:gd name="T49" fmla="*/ 101 h 111"/>
                <a:gd name="T50" fmla="*/ 49 w 113"/>
                <a:gd name="T51" fmla="*/ 111 h 111"/>
                <a:gd name="T52" fmla="*/ 29 w 113"/>
                <a:gd name="T53" fmla="*/ 111 h 111"/>
                <a:gd name="T54" fmla="*/ 24 w 113"/>
                <a:gd name="T55" fmla="*/ 99 h 111"/>
                <a:gd name="T56" fmla="*/ 22 w 113"/>
                <a:gd name="T57" fmla="*/ 75 h 111"/>
                <a:gd name="T58" fmla="*/ 0 w 113"/>
                <a:gd name="T59" fmla="*/ 7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3" h="111">
                  <a:moveTo>
                    <a:pt x="0" y="71"/>
                  </a:moveTo>
                  <a:lnTo>
                    <a:pt x="2" y="51"/>
                  </a:lnTo>
                  <a:lnTo>
                    <a:pt x="55" y="67"/>
                  </a:lnTo>
                  <a:lnTo>
                    <a:pt x="69" y="48"/>
                  </a:lnTo>
                  <a:lnTo>
                    <a:pt x="77" y="48"/>
                  </a:lnTo>
                  <a:lnTo>
                    <a:pt x="63" y="36"/>
                  </a:lnTo>
                  <a:lnTo>
                    <a:pt x="72" y="34"/>
                  </a:lnTo>
                  <a:lnTo>
                    <a:pt x="85" y="35"/>
                  </a:lnTo>
                  <a:lnTo>
                    <a:pt x="82" y="25"/>
                  </a:lnTo>
                  <a:lnTo>
                    <a:pt x="99" y="32"/>
                  </a:lnTo>
                  <a:lnTo>
                    <a:pt x="97" y="23"/>
                  </a:lnTo>
                  <a:lnTo>
                    <a:pt x="85" y="14"/>
                  </a:lnTo>
                  <a:lnTo>
                    <a:pt x="92" y="9"/>
                  </a:lnTo>
                  <a:lnTo>
                    <a:pt x="79" y="0"/>
                  </a:lnTo>
                  <a:lnTo>
                    <a:pt x="103" y="7"/>
                  </a:lnTo>
                  <a:lnTo>
                    <a:pt x="100" y="21"/>
                  </a:lnTo>
                  <a:lnTo>
                    <a:pt x="103" y="23"/>
                  </a:lnTo>
                  <a:lnTo>
                    <a:pt x="113" y="41"/>
                  </a:lnTo>
                  <a:lnTo>
                    <a:pt x="107" y="34"/>
                  </a:lnTo>
                  <a:lnTo>
                    <a:pt x="85" y="55"/>
                  </a:lnTo>
                  <a:lnTo>
                    <a:pt x="106" y="61"/>
                  </a:lnTo>
                  <a:lnTo>
                    <a:pt x="104" y="91"/>
                  </a:lnTo>
                  <a:lnTo>
                    <a:pt x="75" y="89"/>
                  </a:lnTo>
                  <a:lnTo>
                    <a:pt x="74" y="105"/>
                  </a:lnTo>
                  <a:lnTo>
                    <a:pt x="58" y="101"/>
                  </a:lnTo>
                  <a:lnTo>
                    <a:pt x="49" y="111"/>
                  </a:lnTo>
                  <a:lnTo>
                    <a:pt x="29" y="111"/>
                  </a:lnTo>
                  <a:lnTo>
                    <a:pt x="24" y="99"/>
                  </a:lnTo>
                  <a:lnTo>
                    <a:pt x="22" y="75"/>
                  </a:lnTo>
                  <a:lnTo>
                    <a:pt x="0" y="7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56" name="Freeform 1656"/>
            <p:cNvSpPr>
              <a:spLocks/>
            </p:cNvSpPr>
            <p:nvPr/>
          </p:nvSpPr>
          <p:spPr bwMode="auto">
            <a:xfrm>
              <a:off x="5797" y="1449"/>
              <a:ext cx="334" cy="389"/>
            </a:xfrm>
            <a:custGeom>
              <a:avLst/>
              <a:gdLst>
                <a:gd name="T0" fmla="*/ 41 w 334"/>
                <a:gd name="T1" fmla="*/ 234 h 389"/>
                <a:gd name="T2" fmla="*/ 84 w 334"/>
                <a:gd name="T3" fmla="*/ 241 h 389"/>
                <a:gd name="T4" fmla="*/ 90 w 334"/>
                <a:gd name="T5" fmla="*/ 216 h 389"/>
                <a:gd name="T6" fmla="*/ 85 w 334"/>
                <a:gd name="T7" fmla="*/ 195 h 389"/>
                <a:gd name="T8" fmla="*/ 102 w 334"/>
                <a:gd name="T9" fmla="*/ 179 h 389"/>
                <a:gd name="T10" fmla="*/ 93 w 334"/>
                <a:gd name="T11" fmla="*/ 143 h 389"/>
                <a:gd name="T12" fmla="*/ 80 w 334"/>
                <a:gd name="T13" fmla="*/ 127 h 389"/>
                <a:gd name="T14" fmla="*/ 94 w 334"/>
                <a:gd name="T15" fmla="*/ 105 h 389"/>
                <a:gd name="T16" fmla="*/ 98 w 334"/>
                <a:gd name="T17" fmla="*/ 90 h 389"/>
                <a:gd name="T18" fmla="*/ 116 w 334"/>
                <a:gd name="T19" fmla="*/ 92 h 389"/>
                <a:gd name="T20" fmla="*/ 137 w 334"/>
                <a:gd name="T21" fmla="*/ 95 h 389"/>
                <a:gd name="T22" fmla="*/ 166 w 334"/>
                <a:gd name="T23" fmla="*/ 85 h 389"/>
                <a:gd name="T24" fmla="*/ 183 w 334"/>
                <a:gd name="T25" fmla="*/ 73 h 389"/>
                <a:gd name="T26" fmla="*/ 214 w 334"/>
                <a:gd name="T27" fmla="*/ 45 h 389"/>
                <a:gd name="T28" fmla="*/ 215 w 334"/>
                <a:gd name="T29" fmla="*/ 18 h 389"/>
                <a:gd name="T30" fmla="*/ 211 w 334"/>
                <a:gd name="T31" fmla="*/ 7 h 389"/>
                <a:gd name="T32" fmla="*/ 226 w 334"/>
                <a:gd name="T33" fmla="*/ 6 h 389"/>
                <a:gd name="T34" fmla="*/ 235 w 334"/>
                <a:gd name="T35" fmla="*/ 17 h 389"/>
                <a:gd name="T36" fmla="*/ 261 w 334"/>
                <a:gd name="T37" fmla="*/ 24 h 389"/>
                <a:gd name="T38" fmla="*/ 242 w 334"/>
                <a:gd name="T39" fmla="*/ 10 h 389"/>
                <a:gd name="T40" fmla="*/ 265 w 334"/>
                <a:gd name="T41" fmla="*/ 16 h 389"/>
                <a:gd name="T42" fmla="*/ 285 w 334"/>
                <a:gd name="T43" fmla="*/ 53 h 389"/>
                <a:gd name="T44" fmla="*/ 301 w 334"/>
                <a:gd name="T45" fmla="*/ 61 h 389"/>
                <a:gd name="T46" fmla="*/ 291 w 334"/>
                <a:gd name="T47" fmla="*/ 99 h 389"/>
                <a:gd name="T48" fmla="*/ 305 w 334"/>
                <a:gd name="T49" fmla="*/ 129 h 389"/>
                <a:gd name="T50" fmla="*/ 318 w 334"/>
                <a:gd name="T51" fmla="*/ 150 h 389"/>
                <a:gd name="T52" fmla="*/ 314 w 334"/>
                <a:gd name="T53" fmla="*/ 217 h 389"/>
                <a:gd name="T54" fmla="*/ 304 w 334"/>
                <a:gd name="T55" fmla="*/ 241 h 389"/>
                <a:gd name="T56" fmla="*/ 257 w 334"/>
                <a:gd name="T57" fmla="*/ 279 h 389"/>
                <a:gd name="T58" fmla="*/ 243 w 334"/>
                <a:gd name="T59" fmla="*/ 265 h 389"/>
                <a:gd name="T60" fmla="*/ 232 w 334"/>
                <a:gd name="T61" fmla="*/ 252 h 389"/>
                <a:gd name="T62" fmla="*/ 192 w 334"/>
                <a:gd name="T63" fmla="*/ 248 h 389"/>
                <a:gd name="T64" fmla="*/ 173 w 334"/>
                <a:gd name="T65" fmla="*/ 278 h 389"/>
                <a:gd name="T66" fmla="*/ 201 w 334"/>
                <a:gd name="T67" fmla="*/ 302 h 389"/>
                <a:gd name="T68" fmla="*/ 223 w 334"/>
                <a:gd name="T69" fmla="*/ 310 h 389"/>
                <a:gd name="T70" fmla="*/ 232 w 334"/>
                <a:gd name="T71" fmla="*/ 304 h 389"/>
                <a:gd name="T72" fmla="*/ 256 w 334"/>
                <a:gd name="T73" fmla="*/ 335 h 389"/>
                <a:gd name="T74" fmla="*/ 248 w 334"/>
                <a:gd name="T75" fmla="*/ 354 h 389"/>
                <a:gd name="T76" fmla="*/ 232 w 334"/>
                <a:gd name="T77" fmla="*/ 388 h 389"/>
                <a:gd name="T78" fmla="*/ 222 w 334"/>
                <a:gd name="T79" fmla="*/ 381 h 389"/>
                <a:gd name="T80" fmla="*/ 188 w 334"/>
                <a:gd name="T81" fmla="*/ 362 h 389"/>
                <a:gd name="T82" fmla="*/ 145 w 334"/>
                <a:gd name="T83" fmla="*/ 378 h 389"/>
                <a:gd name="T84" fmla="*/ 119 w 334"/>
                <a:gd name="T85" fmla="*/ 385 h 389"/>
                <a:gd name="T86" fmla="*/ 105 w 334"/>
                <a:gd name="T87" fmla="*/ 375 h 389"/>
                <a:gd name="T88" fmla="*/ 79 w 334"/>
                <a:gd name="T89" fmla="*/ 385 h 389"/>
                <a:gd name="T90" fmla="*/ 53 w 334"/>
                <a:gd name="T91" fmla="*/ 357 h 389"/>
                <a:gd name="T92" fmla="*/ 35 w 334"/>
                <a:gd name="T93" fmla="*/ 347 h 389"/>
                <a:gd name="T94" fmla="*/ 20 w 334"/>
                <a:gd name="T95" fmla="*/ 327 h 389"/>
                <a:gd name="T96" fmla="*/ 27 w 334"/>
                <a:gd name="T97" fmla="*/ 316 h 389"/>
                <a:gd name="T98" fmla="*/ 49 w 334"/>
                <a:gd name="T99" fmla="*/ 316 h 389"/>
                <a:gd name="T100" fmla="*/ 29 w 334"/>
                <a:gd name="T101" fmla="*/ 297 h 389"/>
                <a:gd name="T102" fmla="*/ 8 w 334"/>
                <a:gd name="T103" fmla="*/ 273 h 389"/>
                <a:gd name="T104" fmla="*/ 20 w 334"/>
                <a:gd name="T105" fmla="*/ 24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4" h="389">
                  <a:moveTo>
                    <a:pt x="39" y="243"/>
                  </a:moveTo>
                  <a:lnTo>
                    <a:pt x="41" y="234"/>
                  </a:lnTo>
                  <a:lnTo>
                    <a:pt x="51" y="246"/>
                  </a:lnTo>
                  <a:lnTo>
                    <a:pt x="84" y="241"/>
                  </a:lnTo>
                  <a:lnTo>
                    <a:pt x="82" y="226"/>
                  </a:lnTo>
                  <a:lnTo>
                    <a:pt x="90" y="216"/>
                  </a:lnTo>
                  <a:lnTo>
                    <a:pt x="86" y="212"/>
                  </a:lnTo>
                  <a:lnTo>
                    <a:pt x="85" y="195"/>
                  </a:lnTo>
                  <a:lnTo>
                    <a:pt x="101" y="197"/>
                  </a:lnTo>
                  <a:lnTo>
                    <a:pt x="102" y="179"/>
                  </a:lnTo>
                  <a:lnTo>
                    <a:pt x="92" y="154"/>
                  </a:lnTo>
                  <a:lnTo>
                    <a:pt x="93" y="143"/>
                  </a:lnTo>
                  <a:lnTo>
                    <a:pt x="79" y="133"/>
                  </a:lnTo>
                  <a:lnTo>
                    <a:pt x="80" y="127"/>
                  </a:lnTo>
                  <a:lnTo>
                    <a:pt x="97" y="127"/>
                  </a:lnTo>
                  <a:lnTo>
                    <a:pt x="94" y="105"/>
                  </a:lnTo>
                  <a:lnTo>
                    <a:pt x="110" y="106"/>
                  </a:lnTo>
                  <a:lnTo>
                    <a:pt x="98" y="90"/>
                  </a:lnTo>
                  <a:lnTo>
                    <a:pt x="113" y="79"/>
                  </a:lnTo>
                  <a:lnTo>
                    <a:pt x="116" y="92"/>
                  </a:lnTo>
                  <a:lnTo>
                    <a:pt x="132" y="83"/>
                  </a:lnTo>
                  <a:lnTo>
                    <a:pt x="137" y="95"/>
                  </a:lnTo>
                  <a:lnTo>
                    <a:pt x="157" y="95"/>
                  </a:lnTo>
                  <a:lnTo>
                    <a:pt x="166" y="85"/>
                  </a:lnTo>
                  <a:lnTo>
                    <a:pt x="182" y="89"/>
                  </a:lnTo>
                  <a:lnTo>
                    <a:pt x="183" y="73"/>
                  </a:lnTo>
                  <a:lnTo>
                    <a:pt x="212" y="75"/>
                  </a:lnTo>
                  <a:lnTo>
                    <a:pt x="214" y="45"/>
                  </a:lnTo>
                  <a:lnTo>
                    <a:pt x="193" y="39"/>
                  </a:lnTo>
                  <a:lnTo>
                    <a:pt x="215" y="18"/>
                  </a:lnTo>
                  <a:lnTo>
                    <a:pt x="221" y="25"/>
                  </a:lnTo>
                  <a:lnTo>
                    <a:pt x="211" y="7"/>
                  </a:lnTo>
                  <a:lnTo>
                    <a:pt x="219" y="0"/>
                  </a:lnTo>
                  <a:lnTo>
                    <a:pt x="226" y="6"/>
                  </a:lnTo>
                  <a:lnTo>
                    <a:pt x="225" y="23"/>
                  </a:lnTo>
                  <a:lnTo>
                    <a:pt x="235" y="17"/>
                  </a:lnTo>
                  <a:lnTo>
                    <a:pt x="249" y="28"/>
                  </a:lnTo>
                  <a:lnTo>
                    <a:pt x="261" y="24"/>
                  </a:lnTo>
                  <a:lnTo>
                    <a:pt x="254" y="11"/>
                  </a:lnTo>
                  <a:lnTo>
                    <a:pt x="242" y="10"/>
                  </a:lnTo>
                  <a:lnTo>
                    <a:pt x="259" y="0"/>
                  </a:lnTo>
                  <a:lnTo>
                    <a:pt x="265" y="16"/>
                  </a:lnTo>
                  <a:lnTo>
                    <a:pt x="286" y="23"/>
                  </a:lnTo>
                  <a:lnTo>
                    <a:pt x="285" y="53"/>
                  </a:lnTo>
                  <a:lnTo>
                    <a:pt x="300" y="60"/>
                  </a:lnTo>
                  <a:lnTo>
                    <a:pt x="301" y="61"/>
                  </a:lnTo>
                  <a:lnTo>
                    <a:pt x="276" y="76"/>
                  </a:lnTo>
                  <a:lnTo>
                    <a:pt x="291" y="99"/>
                  </a:lnTo>
                  <a:lnTo>
                    <a:pt x="308" y="94"/>
                  </a:lnTo>
                  <a:lnTo>
                    <a:pt x="305" y="129"/>
                  </a:lnTo>
                  <a:lnTo>
                    <a:pt x="334" y="144"/>
                  </a:lnTo>
                  <a:lnTo>
                    <a:pt x="318" y="150"/>
                  </a:lnTo>
                  <a:lnTo>
                    <a:pt x="308" y="193"/>
                  </a:lnTo>
                  <a:lnTo>
                    <a:pt x="314" y="217"/>
                  </a:lnTo>
                  <a:lnTo>
                    <a:pt x="302" y="226"/>
                  </a:lnTo>
                  <a:lnTo>
                    <a:pt x="304" y="241"/>
                  </a:lnTo>
                  <a:lnTo>
                    <a:pt x="256" y="259"/>
                  </a:lnTo>
                  <a:lnTo>
                    <a:pt x="257" y="279"/>
                  </a:lnTo>
                  <a:lnTo>
                    <a:pt x="253" y="298"/>
                  </a:lnTo>
                  <a:lnTo>
                    <a:pt x="243" y="265"/>
                  </a:lnTo>
                  <a:lnTo>
                    <a:pt x="229" y="259"/>
                  </a:lnTo>
                  <a:lnTo>
                    <a:pt x="232" y="252"/>
                  </a:lnTo>
                  <a:lnTo>
                    <a:pt x="219" y="243"/>
                  </a:lnTo>
                  <a:lnTo>
                    <a:pt x="192" y="248"/>
                  </a:lnTo>
                  <a:lnTo>
                    <a:pt x="195" y="253"/>
                  </a:lnTo>
                  <a:lnTo>
                    <a:pt x="173" y="278"/>
                  </a:lnTo>
                  <a:lnTo>
                    <a:pt x="178" y="303"/>
                  </a:lnTo>
                  <a:lnTo>
                    <a:pt x="201" y="302"/>
                  </a:lnTo>
                  <a:lnTo>
                    <a:pt x="210" y="313"/>
                  </a:lnTo>
                  <a:lnTo>
                    <a:pt x="223" y="310"/>
                  </a:lnTo>
                  <a:lnTo>
                    <a:pt x="225" y="304"/>
                  </a:lnTo>
                  <a:lnTo>
                    <a:pt x="232" y="304"/>
                  </a:lnTo>
                  <a:lnTo>
                    <a:pt x="233" y="309"/>
                  </a:lnTo>
                  <a:lnTo>
                    <a:pt x="256" y="335"/>
                  </a:lnTo>
                  <a:lnTo>
                    <a:pt x="240" y="344"/>
                  </a:lnTo>
                  <a:lnTo>
                    <a:pt x="248" y="354"/>
                  </a:lnTo>
                  <a:lnTo>
                    <a:pt x="232" y="354"/>
                  </a:lnTo>
                  <a:lnTo>
                    <a:pt x="232" y="388"/>
                  </a:lnTo>
                  <a:lnTo>
                    <a:pt x="228" y="389"/>
                  </a:lnTo>
                  <a:lnTo>
                    <a:pt x="222" y="381"/>
                  </a:lnTo>
                  <a:lnTo>
                    <a:pt x="198" y="375"/>
                  </a:lnTo>
                  <a:lnTo>
                    <a:pt x="188" y="362"/>
                  </a:lnTo>
                  <a:lnTo>
                    <a:pt x="178" y="370"/>
                  </a:lnTo>
                  <a:lnTo>
                    <a:pt x="145" y="378"/>
                  </a:lnTo>
                  <a:lnTo>
                    <a:pt x="140" y="385"/>
                  </a:lnTo>
                  <a:lnTo>
                    <a:pt x="119" y="385"/>
                  </a:lnTo>
                  <a:lnTo>
                    <a:pt x="119" y="377"/>
                  </a:lnTo>
                  <a:lnTo>
                    <a:pt x="105" y="375"/>
                  </a:lnTo>
                  <a:lnTo>
                    <a:pt x="89" y="384"/>
                  </a:lnTo>
                  <a:lnTo>
                    <a:pt x="79" y="385"/>
                  </a:lnTo>
                  <a:lnTo>
                    <a:pt x="80" y="367"/>
                  </a:lnTo>
                  <a:lnTo>
                    <a:pt x="53" y="357"/>
                  </a:lnTo>
                  <a:lnTo>
                    <a:pt x="55" y="349"/>
                  </a:lnTo>
                  <a:lnTo>
                    <a:pt x="35" y="347"/>
                  </a:lnTo>
                  <a:lnTo>
                    <a:pt x="26" y="326"/>
                  </a:lnTo>
                  <a:lnTo>
                    <a:pt x="20" y="327"/>
                  </a:lnTo>
                  <a:lnTo>
                    <a:pt x="18" y="321"/>
                  </a:lnTo>
                  <a:lnTo>
                    <a:pt x="27" y="316"/>
                  </a:lnTo>
                  <a:lnTo>
                    <a:pt x="44" y="324"/>
                  </a:lnTo>
                  <a:lnTo>
                    <a:pt x="49" y="316"/>
                  </a:lnTo>
                  <a:lnTo>
                    <a:pt x="30" y="306"/>
                  </a:lnTo>
                  <a:lnTo>
                    <a:pt x="29" y="297"/>
                  </a:lnTo>
                  <a:lnTo>
                    <a:pt x="0" y="289"/>
                  </a:lnTo>
                  <a:lnTo>
                    <a:pt x="8" y="273"/>
                  </a:lnTo>
                  <a:lnTo>
                    <a:pt x="3" y="246"/>
                  </a:lnTo>
                  <a:lnTo>
                    <a:pt x="20" y="240"/>
                  </a:lnTo>
                  <a:lnTo>
                    <a:pt x="39" y="24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57" name="Freeform 1657"/>
            <p:cNvSpPr>
              <a:spLocks/>
            </p:cNvSpPr>
            <p:nvPr/>
          </p:nvSpPr>
          <p:spPr bwMode="auto">
            <a:xfrm>
              <a:off x="5847" y="1626"/>
              <a:ext cx="36" cy="40"/>
            </a:xfrm>
            <a:custGeom>
              <a:avLst/>
              <a:gdLst>
                <a:gd name="T0" fmla="*/ 33 w 36"/>
                <a:gd name="T1" fmla="*/ 40 h 40"/>
                <a:gd name="T2" fmla="*/ 13 w 36"/>
                <a:gd name="T3" fmla="*/ 34 h 40"/>
                <a:gd name="T4" fmla="*/ 0 w 36"/>
                <a:gd name="T5" fmla="*/ 33 h 40"/>
                <a:gd name="T6" fmla="*/ 4 w 36"/>
                <a:gd name="T7" fmla="*/ 17 h 40"/>
                <a:gd name="T8" fmla="*/ 13 w 36"/>
                <a:gd name="T9" fmla="*/ 25 h 40"/>
                <a:gd name="T10" fmla="*/ 20 w 36"/>
                <a:gd name="T11" fmla="*/ 24 h 40"/>
                <a:gd name="T12" fmla="*/ 21 w 36"/>
                <a:gd name="T13" fmla="*/ 1 h 40"/>
                <a:gd name="T14" fmla="*/ 29 w 36"/>
                <a:gd name="T15" fmla="*/ 0 h 40"/>
                <a:gd name="T16" fmla="*/ 36 w 36"/>
                <a:gd name="T17" fmla="*/ 10 h 40"/>
                <a:gd name="T18" fmla="*/ 35 w 36"/>
                <a:gd name="T19" fmla="*/ 18 h 40"/>
                <a:gd name="T20" fmla="*/ 36 w 36"/>
                <a:gd name="T21" fmla="*/ 35 h 40"/>
                <a:gd name="T22" fmla="*/ 33 w 36"/>
                <a:gd name="T2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0">
                  <a:moveTo>
                    <a:pt x="33" y="40"/>
                  </a:moveTo>
                  <a:lnTo>
                    <a:pt x="13" y="34"/>
                  </a:lnTo>
                  <a:lnTo>
                    <a:pt x="0" y="33"/>
                  </a:lnTo>
                  <a:lnTo>
                    <a:pt x="4" y="17"/>
                  </a:lnTo>
                  <a:lnTo>
                    <a:pt x="13" y="25"/>
                  </a:lnTo>
                  <a:lnTo>
                    <a:pt x="20" y="24"/>
                  </a:lnTo>
                  <a:lnTo>
                    <a:pt x="21" y="1"/>
                  </a:lnTo>
                  <a:lnTo>
                    <a:pt x="29" y="0"/>
                  </a:lnTo>
                  <a:lnTo>
                    <a:pt x="36" y="10"/>
                  </a:lnTo>
                  <a:lnTo>
                    <a:pt x="35" y="18"/>
                  </a:lnTo>
                  <a:lnTo>
                    <a:pt x="36" y="35"/>
                  </a:lnTo>
                  <a:lnTo>
                    <a:pt x="33" y="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58" name="Freeform 1658"/>
            <p:cNvSpPr>
              <a:spLocks/>
            </p:cNvSpPr>
            <p:nvPr/>
          </p:nvSpPr>
          <p:spPr bwMode="auto">
            <a:xfrm>
              <a:off x="5970" y="1692"/>
              <a:ext cx="81" cy="70"/>
            </a:xfrm>
            <a:custGeom>
              <a:avLst/>
              <a:gdLst>
                <a:gd name="T0" fmla="*/ 50 w 81"/>
                <a:gd name="T1" fmla="*/ 67 h 70"/>
                <a:gd name="T2" fmla="*/ 37 w 81"/>
                <a:gd name="T3" fmla="*/ 70 h 70"/>
                <a:gd name="T4" fmla="*/ 28 w 81"/>
                <a:gd name="T5" fmla="*/ 59 h 70"/>
                <a:gd name="T6" fmla="*/ 5 w 81"/>
                <a:gd name="T7" fmla="*/ 60 h 70"/>
                <a:gd name="T8" fmla="*/ 0 w 81"/>
                <a:gd name="T9" fmla="*/ 35 h 70"/>
                <a:gd name="T10" fmla="*/ 22 w 81"/>
                <a:gd name="T11" fmla="*/ 10 h 70"/>
                <a:gd name="T12" fmla="*/ 19 w 81"/>
                <a:gd name="T13" fmla="*/ 5 h 70"/>
                <a:gd name="T14" fmla="*/ 46 w 81"/>
                <a:gd name="T15" fmla="*/ 0 h 70"/>
                <a:gd name="T16" fmla="*/ 59 w 81"/>
                <a:gd name="T17" fmla="*/ 9 h 70"/>
                <a:gd name="T18" fmla="*/ 56 w 81"/>
                <a:gd name="T19" fmla="*/ 16 h 70"/>
                <a:gd name="T20" fmla="*/ 70 w 81"/>
                <a:gd name="T21" fmla="*/ 22 h 70"/>
                <a:gd name="T22" fmla="*/ 80 w 81"/>
                <a:gd name="T23" fmla="*/ 55 h 70"/>
                <a:gd name="T24" fmla="*/ 81 w 81"/>
                <a:gd name="T25" fmla="*/ 60 h 70"/>
                <a:gd name="T26" fmla="*/ 59 w 81"/>
                <a:gd name="T27" fmla="*/ 61 h 70"/>
                <a:gd name="T28" fmla="*/ 52 w 81"/>
                <a:gd name="T29" fmla="*/ 61 h 70"/>
                <a:gd name="T30" fmla="*/ 50 w 81"/>
                <a:gd name="T31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70">
                  <a:moveTo>
                    <a:pt x="50" y="67"/>
                  </a:moveTo>
                  <a:lnTo>
                    <a:pt x="37" y="70"/>
                  </a:lnTo>
                  <a:lnTo>
                    <a:pt x="28" y="59"/>
                  </a:lnTo>
                  <a:lnTo>
                    <a:pt x="5" y="60"/>
                  </a:lnTo>
                  <a:lnTo>
                    <a:pt x="0" y="35"/>
                  </a:lnTo>
                  <a:lnTo>
                    <a:pt x="22" y="10"/>
                  </a:lnTo>
                  <a:lnTo>
                    <a:pt x="19" y="5"/>
                  </a:lnTo>
                  <a:lnTo>
                    <a:pt x="46" y="0"/>
                  </a:lnTo>
                  <a:lnTo>
                    <a:pt x="59" y="9"/>
                  </a:lnTo>
                  <a:lnTo>
                    <a:pt x="56" y="16"/>
                  </a:lnTo>
                  <a:lnTo>
                    <a:pt x="70" y="22"/>
                  </a:lnTo>
                  <a:lnTo>
                    <a:pt x="80" y="55"/>
                  </a:lnTo>
                  <a:lnTo>
                    <a:pt x="81" y="60"/>
                  </a:lnTo>
                  <a:lnTo>
                    <a:pt x="59" y="61"/>
                  </a:lnTo>
                  <a:lnTo>
                    <a:pt x="52" y="61"/>
                  </a:lnTo>
                  <a:lnTo>
                    <a:pt x="50" y="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59" name="Freeform 1659"/>
            <p:cNvSpPr>
              <a:spLocks/>
            </p:cNvSpPr>
            <p:nvPr/>
          </p:nvSpPr>
          <p:spPr bwMode="auto">
            <a:xfrm>
              <a:off x="5697" y="1897"/>
              <a:ext cx="57" cy="56"/>
            </a:xfrm>
            <a:custGeom>
              <a:avLst/>
              <a:gdLst>
                <a:gd name="T0" fmla="*/ 21 w 57"/>
                <a:gd name="T1" fmla="*/ 0 h 56"/>
                <a:gd name="T2" fmla="*/ 32 w 57"/>
                <a:gd name="T3" fmla="*/ 32 h 56"/>
                <a:gd name="T4" fmla="*/ 36 w 57"/>
                <a:gd name="T5" fmla="*/ 37 h 56"/>
                <a:gd name="T6" fmla="*/ 48 w 57"/>
                <a:gd name="T7" fmla="*/ 33 h 56"/>
                <a:gd name="T8" fmla="*/ 57 w 57"/>
                <a:gd name="T9" fmla="*/ 39 h 56"/>
                <a:gd name="T10" fmla="*/ 51 w 57"/>
                <a:gd name="T11" fmla="*/ 42 h 56"/>
                <a:gd name="T12" fmla="*/ 52 w 57"/>
                <a:gd name="T13" fmla="*/ 56 h 56"/>
                <a:gd name="T14" fmla="*/ 36 w 57"/>
                <a:gd name="T15" fmla="*/ 51 h 56"/>
                <a:gd name="T16" fmla="*/ 25 w 57"/>
                <a:gd name="T17" fmla="*/ 44 h 56"/>
                <a:gd name="T18" fmla="*/ 20 w 57"/>
                <a:gd name="T19" fmla="*/ 37 h 56"/>
                <a:gd name="T20" fmla="*/ 12 w 57"/>
                <a:gd name="T21" fmla="*/ 35 h 56"/>
                <a:gd name="T22" fmla="*/ 0 w 57"/>
                <a:gd name="T23" fmla="*/ 18 h 56"/>
                <a:gd name="T24" fmla="*/ 0 w 57"/>
                <a:gd name="T25" fmla="*/ 10 h 56"/>
                <a:gd name="T26" fmla="*/ 2 w 57"/>
                <a:gd name="T27" fmla="*/ 5 h 56"/>
                <a:gd name="T28" fmla="*/ 21 w 57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56">
                  <a:moveTo>
                    <a:pt x="21" y="0"/>
                  </a:moveTo>
                  <a:lnTo>
                    <a:pt x="32" y="32"/>
                  </a:lnTo>
                  <a:lnTo>
                    <a:pt x="36" y="37"/>
                  </a:lnTo>
                  <a:lnTo>
                    <a:pt x="48" y="33"/>
                  </a:lnTo>
                  <a:lnTo>
                    <a:pt x="57" y="39"/>
                  </a:lnTo>
                  <a:lnTo>
                    <a:pt x="51" y="42"/>
                  </a:lnTo>
                  <a:lnTo>
                    <a:pt x="52" y="56"/>
                  </a:lnTo>
                  <a:lnTo>
                    <a:pt x="36" y="51"/>
                  </a:lnTo>
                  <a:lnTo>
                    <a:pt x="25" y="44"/>
                  </a:lnTo>
                  <a:lnTo>
                    <a:pt x="20" y="37"/>
                  </a:lnTo>
                  <a:lnTo>
                    <a:pt x="12" y="35"/>
                  </a:lnTo>
                  <a:lnTo>
                    <a:pt x="0" y="18"/>
                  </a:lnTo>
                  <a:lnTo>
                    <a:pt x="0" y="10"/>
                  </a:lnTo>
                  <a:lnTo>
                    <a:pt x="2" y="5"/>
                  </a:lnTo>
                  <a:lnTo>
                    <a:pt x="2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60" name="Freeform 1660"/>
            <p:cNvSpPr>
              <a:spLocks/>
            </p:cNvSpPr>
            <p:nvPr/>
          </p:nvSpPr>
          <p:spPr bwMode="auto">
            <a:xfrm>
              <a:off x="5656" y="1858"/>
              <a:ext cx="49" cy="49"/>
            </a:xfrm>
            <a:custGeom>
              <a:avLst/>
              <a:gdLst>
                <a:gd name="T0" fmla="*/ 21 w 49"/>
                <a:gd name="T1" fmla="*/ 0 h 49"/>
                <a:gd name="T2" fmla="*/ 26 w 49"/>
                <a:gd name="T3" fmla="*/ 3 h 49"/>
                <a:gd name="T4" fmla="*/ 27 w 49"/>
                <a:gd name="T5" fmla="*/ 9 h 49"/>
                <a:gd name="T6" fmla="*/ 41 w 49"/>
                <a:gd name="T7" fmla="*/ 12 h 49"/>
                <a:gd name="T8" fmla="*/ 43 w 49"/>
                <a:gd name="T9" fmla="*/ 14 h 49"/>
                <a:gd name="T10" fmla="*/ 41 w 49"/>
                <a:gd name="T11" fmla="*/ 18 h 49"/>
                <a:gd name="T12" fmla="*/ 49 w 49"/>
                <a:gd name="T13" fmla="*/ 30 h 49"/>
                <a:gd name="T14" fmla="*/ 43 w 49"/>
                <a:gd name="T15" fmla="*/ 44 h 49"/>
                <a:gd name="T16" fmla="*/ 41 w 49"/>
                <a:gd name="T17" fmla="*/ 49 h 49"/>
                <a:gd name="T18" fmla="*/ 32 w 49"/>
                <a:gd name="T19" fmla="*/ 45 h 49"/>
                <a:gd name="T20" fmla="*/ 41 w 49"/>
                <a:gd name="T21" fmla="*/ 41 h 49"/>
                <a:gd name="T22" fmla="*/ 31 w 49"/>
                <a:gd name="T23" fmla="*/ 30 h 49"/>
                <a:gd name="T24" fmla="*/ 18 w 49"/>
                <a:gd name="T25" fmla="*/ 30 h 49"/>
                <a:gd name="T26" fmla="*/ 12 w 49"/>
                <a:gd name="T27" fmla="*/ 37 h 49"/>
                <a:gd name="T28" fmla="*/ 3 w 49"/>
                <a:gd name="T29" fmla="*/ 35 h 49"/>
                <a:gd name="T30" fmla="*/ 3 w 49"/>
                <a:gd name="T31" fmla="*/ 27 h 49"/>
                <a:gd name="T32" fmla="*/ 0 w 49"/>
                <a:gd name="T33" fmla="*/ 24 h 49"/>
                <a:gd name="T34" fmla="*/ 7 w 49"/>
                <a:gd name="T35" fmla="*/ 17 h 49"/>
                <a:gd name="T36" fmla="*/ 21 w 49"/>
                <a:gd name="T3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49">
                  <a:moveTo>
                    <a:pt x="21" y="0"/>
                  </a:moveTo>
                  <a:lnTo>
                    <a:pt x="26" y="3"/>
                  </a:lnTo>
                  <a:lnTo>
                    <a:pt x="27" y="9"/>
                  </a:lnTo>
                  <a:lnTo>
                    <a:pt x="41" y="12"/>
                  </a:lnTo>
                  <a:lnTo>
                    <a:pt x="43" y="14"/>
                  </a:lnTo>
                  <a:lnTo>
                    <a:pt x="41" y="18"/>
                  </a:lnTo>
                  <a:lnTo>
                    <a:pt x="49" y="30"/>
                  </a:lnTo>
                  <a:lnTo>
                    <a:pt x="43" y="44"/>
                  </a:lnTo>
                  <a:lnTo>
                    <a:pt x="41" y="49"/>
                  </a:lnTo>
                  <a:lnTo>
                    <a:pt x="32" y="45"/>
                  </a:lnTo>
                  <a:lnTo>
                    <a:pt x="41" y="41"/>
                  </a:lnTo>
                  <a:lnTo>
                    <a:pt x="31" y="30"/>
                  </a:lnTo>
                  <a:lnTo>
                    <a:pt x="18" y="30"/>
                  </a:lnTo>
                  <a:lnTo>
                    <a:pt x="12" y="37"/>
                  </a:lnTo>
                  <a:lnTo>
                    <a:pt x="3" y="35"/>
                  </a:lnTo>
                  <a:lnTo>
                    <a:pt x="3" y="27"/>
                  </a:lnTo>
                  <a:lnTo>
                    <a:pt x="0" y="24"/>
                  </a:lnTo>
                  <a:lnTo>
                    <a:pt x="7" y="17"/>
                  </a:lnTo>
                  <a:lnTo>
                    <a:pt x="2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61" name="Freeform 1661"/>
            <p:cNvSpPr>
              <a:spLocks/>
            </p:cNvSpPr>
            <p:nvPr/>
          </p:nvSpPr>
          <p:spPr bwMode="auto">
            <a:xfrm>
              <a:off x="5677" y="1822"/>
              <a:ext cx="36" cy="49"/>
            </a:xfrm>
            <a:custGeom>
              <a:avLst/>
              <a:gdLst>
                <a:gd name="T0" fmla="*/ 4 w 36"/>
                <a:gd name="T1" fmla="*/ 14 h 49"/>
                <a:gd name="T2" fmla="*/ 0 w 36"/>
                <a:gd name="T3" fmla="*/ 0 h 49"/>
                <a:gd name="T4" fmla="*/ 15 w 36"/>
                <a:gd name="T5" fmla="*/ 12 h 49"/>
                <a:gd name="T6" fmla="*/ 31 w 36"/>
                <a:gd name="T7" fmla="*/ 25 h 49"/>
                <a:gd name="T8" fmla="*/ 36 w 36"/>
                <a:gd name="T9" fmla="*/ 40 h 49"/>
                <a:gd name="T10" fmla="*/ 36 w 36"/>
                <a:gd name="T11" fmla="*/ 49 h 49"/>
                <a:gd name="T12" fmla="*/ 20 w 36"/>
                <a:gd name="T13" fmla="*/ 48 h 49"/>
                <a:gd name="T14" fmla="*/ 6 w 36"/>
                <a:gd name="T15" fmla="*/ 45 h 49"/>
                <a:gd name="T16" fmla="*/ 5 w 36"/>
                <a:gd name="T17" fmla="*/ 39 h 49"/>
                <a:gd name="T18" fmla="*/ 0 w 36"/>
                <a:gd name="T19" fmla="*/ 36 h 49"/>
                <a:gd name="T20" fmla="*/ 5 w 36"/>
                <a:gd name="T21" fmla="*/ 31 h 49"/>
                <a:gd name="T22" fmla="*/ 4 w 36"/>
                <a:gd name="T23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9">
                  <a:moveTo>
                    <a:pt x="4" y="14"/>
                  </a:moveTo>
                  <a:lnTo>
                    <a:pt x="0" y="0"/>
                  </a:lnTo>
                  <a:lnTo>
                    <a:pt x="15" y="12"/>
                  </a:lnTo>
                  <a:lnTo>
                    <a:pt x="31" y="25"/>
                  </a:lnTo>
                  <a:lnTo>
                    <a:pt x="36" y="40"/>
                  </a:lnTo>
                  <a:lnTo>
                    <a:pt x="36" y="49"/>
                  </a:lnTo>
                  <a:lnTo>
                    <a:pt x="20" y="48"/>
                  </a:lnTo>
                  <a:lnTo>
                    <a:pt x="6" y="45"/>
                  </a:lnTo>
                  <a:lnTo>
                    <a:pt x="5" y="39"/>
                  </a:lnTo>
                  <a:lnTo>
                    <a:pt x="0" y="36"/>
                  </a:lnTo>
                  <a:lnTo>
                    <a:pt x="5" y="31"/>
                  </a:lnTo>
                  <a:lnTo>
                    <a:pt x="4" y="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62" name="Freeform 1662"/>
            <p:cNvSpPr>
              <a:spLocks/>
            </p:cNvSpPr>
            <p:nvPr/>
          </p:nvSpPr>
          <p:spPr bwMode="auto">
            <a:xfrm>
              <a:off x="5706" y="1800"/>
              <a:ext cx="407" cy="446"/>
            </a:xfrm>
            <a:custGeom>
              <a:avLst/>
              <a:gdLst>
                <a:gd name="T0" fmla="*/ 30 w 407"/>
                <a:gd name="T1" fmla="*/ 209 h 446"/>
                <a:gd name="T2" fmla="*/ 28 w 407"/>
                <a:gd name="T3" fmla="*/ 182 h 446"/>
                <a:gd name="T4" fmla="*/ 20 w 407"/>
                <a:gd name="T5" fmla="*/ 165 h 446"/>
                <a:gd name="T6" fmla="*/ 43 w 407"/>
                <a:gd name="T7" fmla="*/ 153 h 446"/>
                <a:gd name="T8" fmla="*/ 48 w 407"/>
                <a:gd name="T9" fmla="*/ 136 h 446"/>
                <a:gd name="T10" fmla="*/ 57 w 407"/>
                <a:gd name="T11" fmla="*/ 125 h 446"/>
                <a:gd name="T12" fmla="*/ 52 w 407"/>
                <a:gd name="T13" fmla="*/ 112 h 446"/>
                <a:gd name="T14" fmla="*/ 56 w 407"/>
                <a:gd name="T15" fmla="*/ 96 h 446"/>
                <a:gd name="T16" fmla="*/ 49 w 407"/>
                <a:gd name="T17" fmla="*/ 89 h 446"/>
                <a:gd name="T18" fmla="*/ 41 w 407"/>
                <a:gd name="T19" fmla="*/ 72 h 446"/>
                <a:gd name="T20" fmla="*/ 76 w 407"/>
                <a:gd name="T21" fmla="*/ 82 h 446"/>
                <a:gd name="T22" fmla="*/ 86 w 407"/>
                <a:gd name="T23" fmla="*/ 63 h 446"/>
                <a:gd name="T24" fmla="*/ 91 w 407"/>
                <a:gd name="T25" fmla="*/ 54 h 446"/>
                <a:gd name="T26" fmla="*/ 103 w 407"/>
                <a:gd name="T27" fmla="*/ 44 h 446"/>
                <a:gd name="T28" fmla="*/ 96 w 407"/>
                <a:gd name="T29" fmla="*/ 20 h 446"/>
                <a:gd name="T30" fmla="*/ 105 w 407"/>
                <a:gd name="T31" fmla="*/ 12 h 446"/>
                <a:gd name="T32" fmla="*/ 120 w 407"/>
                <a:gd name="T33" fmla="*/ 0 h 446"/>
                <a:gd name="T34" fmla="*/ 144 w 407"/>
                <a:gd name="T35" fmla="*/ 6 h 446"/>
                <a:gd name="T36" fmla="*/ 170 w 407"/>
                <a:gd name="T37" fmla="*/ 34 h 446"/>
                <a:gd name="T38" fmla="*/ 196 w 407"/>
                <a:gd name="T39" fmla="*/ 24 h 446"/>
                <a:gd name="T40" fmla="*/ 210 w 407"/>
                <a:gd name="T41" fmla="*/ 34 h 446"/>
                <a:gd name="T42" fmla="*/ 236 w 407"/>
                <a:gd name="T43" fmla="*/ 27 h 446"/>
                <a:gd name="T44" fmla="*/ 279 w 407"/>
                <a:gd name="T45" fmla="*/ 11 h 446"/>
                <a:gd name="T46" fmla="*/ 313 w 407"/>
                <a:gd name="T47" fmla="*/ 30 h 446"/>
                <a:gd name="T48" fmla="*/ 320 w 407"/>
                <a:gd name="T49" fmla="*/ 45 h 446"/>
                <a:gd name="T50" fmla="*/ 370 w 407"/>
                <a:gd name="T51" fmla="*/ 97 h 446"/>
                <a:gd name="T52" fmla="*/ 393 w 407"/>
                <a:gd name="T53" fmla="*/ 89 h 446"/>
                <a:gd name="T54" fmla="*/ 374 w 407"/>
                <a:gd name="T55" fmla="*/ 106 h 446"/>
                <a:gd name="T56" fmla="*/ 405 w 407"/>
                <a:gd name="T57" fmla="*/ 146 h 446"/>
                <a:gd name="T58" fmla="*/ 391 w 407"/>
                <a:gd name="T59" fmla="*/ 143 h 446"/>
                <a:gd name="T60" fmla="*/ 305 w 407"/>
                <a:gd name="T61" fmla="*/ 162 h 446"/>
                <a:gd name="T62" fmla="*/ 266 w 407"/>
                <a:gd name="T63" fmla="*/ 203 h 446"/>
                <a:gd name="T64" fmla="*/ 254 w 407"/>
                <a:gd name="T65" fmla="*/ 242 h 446"/>
                <a:gd name="T66" fmla="*/ 280 w 407"/>
                <a:gd name="T67" fmla="*/ 272 h 446"/>
                <a:gd name="T68" fmla="*/ 294 w 407"/>
                <a:gd name="T69" fmla="*/ 304 h 446"/>
                <a:gd name="T70" fmla="*/ 336 w 407"/>
                <a:gd name="T71" fmla="*/ 315 h 446"/>
                <a:gd name="T72" fmla="*/ 310 w 407"/>
                <a:gd name="T73" fmla="*/ 342 h 446"/>
                <a:gd name="T74" fmla="*/ 337 w 407"/>
                <a:gd name="T75" fmla="*/ 386 h 446"/>
                <a:gd name="T76" fmla="*/ 323 w 407"/>
                <a:gd name="T77" fmla="*/ 430 h 446"/>
                <a:gd name="T78" fmla="*/ 281 w 407"/>
                <a:gd name="T79" fmla="*/ 444 h 446"/>
                <a:gd name="T80" fmla="*/ 250 w 407"/>
                <a:gd name="T81" fmla="*/ 417 h 446"/>
                <a:gd name="T82" fmla="*/ 210 w 407"/>
                <a:gd name="T83" fmla="*/ 428 h 446"/>
                <a:gd name="T84" fmla="*/ 191 w 407"/>
                <a:gd name="T85" fmla="*/ 414 h 446"/>
                <a:gd name="T86" fmla="*/ 159 w 407"/>
                <a:gd name="T87" fmla="*/ 415 h 446"/>
                <a:gd name="T88" fmla="*/ 120 w 407"/>
                <a:gd name="T89" fmla="*/ 419 h 446"/>
                <a:gd name="T90" fmla="*/ 124 w 407"/>
                <a:gd name="T91" fmla="*/ 392 h 446"/>
                <a:gd name="T92" fmla="*/ 116 w 407"/>
                <a:gd name="T93" fmla="*/ 380 h 446"/>
                <a:gd name="T94" fmla="*/ 98 w 407"/>
                <a:gd name="T95" fmla="*/ 386 h 446"/>
                <a:gd name="T96" fmla="*/ 78 w 407"/>
                <a:gd name="T97" fmla="*/ 380 h 446"/>
                <a:gd name="T98" fmla="*/ 56 w 407"/>
                <a:gd name="T99" fmla="*/ 364 h 446"/>
                <a:gd name="T100" fmla="*/ 66 w 407"/>
                <a:gd name="T101" fmla="*/ 363 h 446"/>
                <a:gd name="T102" fmla="*/ 80 w 407"/>
                <a:gd name="T103" fmla="*/ 355 h 446"/>
                <a:gd name="T104" fmla="*/ 85 w 407"/>
                <a:gd name="T105" fmla="*/ 324 h 446"/>
                <a:gd name="T106" fmla="*/ 63 w 407"/>
                <a:gd name="T107" fmla="*/ 317 h 446"/>
                <a:gd name="T108" fmla="*/ 43 w 407"/>
                <a:gd name="T109" fmla="*/ 279 h 446"/>
                <a:gd name="T110" fmla="*/ 21 w 407"/>
                <a:gd name="T111" fmla="*/ 271 h 446"/>
                <a:gd name="T112" fmla="*/ 29 w 407"/>
                <a:gd name="T113" fmla="*/ 219 h 446"/>
                <a:gd name="T114" fmla="*/ 0 w 407"/>
                <a:gd name="T115" fmla="*/ 196 h 446"/>
                <a:gd name="T116" fmla="*/ 13 w 407"/>
                <a:gd name="T117" fmla="*/ 206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7" h="446">
                  <a:moveTo>
                    <a:pt x="22" y="197"/>
                  </a:moveTo>
                  <a:lnTo>
                    <a:pt x="30" y="209"/>
                  </a:lnTo>
                  <a:lnTo>
                    <a:pt x="39" y="201"/>
                  </a:lnTo>
                  <a:lnTo>
                    <a:pt x="28" y="182"/>
                  </a:lnTo>
                  <a:lnTo>
                    <a:pt x="24" y="187"/>
                  </a:lnTo>
                  <a:lnTo>
                    <a:pt x="20" y="165"/>
                  </a:lnTo>
                  <a:lnTo>
                    <a:pt x="27" y="148"/>
                  </a:lnTo>
                  <a:lnTo>
                    <a:pt x="43" y="153"/>
                  </a:lnTo>
                  <a:lnTo>
                    <a:pt x="42" y="139"/>
                  </a:lnTo>
                  <a:lnTo>
                    <a:pt x="48" y="136"/>
                  </a:lnTo>
                  <a:lnTo>
                    <a:pt x="60" y="136"/>
                  </a:lnTo>
                  <a:lnTo>
                    <a:pt x="57" y="125"/>
                  </a:lnTo>
                  <a:lnTo>
                    <a:pt x="52" y="124"/>
                  </a:lnTo>
                  <a:lnTo>
                    <a:pt x="52" y="112"/>
                  </a:lnTo>
                  <a:lnTo>
                    <a:pt x="43" y="104"/>
                  </a:lnTo>
                  <a:lnTo>
                    <a:pt x="56" y="96"/>
                  </a:lnTo>
                  <a:lnTo>
                    <a:pt x="57" y="87"/>
                  </a:lnTo>
                  <a:lnTo>
                    <a:pt x="49" y="89"/>
                  </a:lnTo>
                  <a:lnTo>
                    <a:pt x="36" y="80"/>
                  </a:lnTo>
                  <a:lnTo>
                    <a:pt x="41" y="72"/>
                  </a:lnTo>
                  <a:lnTo>
                    <a:pt x="61" y="85"/>
                  </a:lnTo>
                  <a:lnTo>
                    <a:pt x="76" y="82"/>
                  </a:lnTo>
                  <a:lnTo>
                    <a:pt x="75" y="71"/>
                  </a:lnTo>
                  <a:lnTo>
                    <a:pt x="86" y="63"/>
                  </a:lnTo>
                  <a:lnTo>
                    <a:pt x="84" y="53"/>
                  </a:lnTo>
                  <a:lnTo>
                    <a:pt x="91" y="54"/>
                  </a:lnTo>
                  <a:lnTo>
                    <a:pt x="98" y="43"/>
                  </a:lnTo>
                  <a:lnTo>
                    <a:pt x="103" y="44"/>
                  </a:lnTo>
                  <a:lnTo>
                    <a:pt x="107" y="32"/>
                  </a:lnTo>
                  <a:lnTo>
                    <a:pt x="96" y="20"/>
                  </a:lnTo>
                  <a:lnTo>
                    <a:pt x="97" y="13"/>
                  </a:lnTo>
                  <a:lnTo>
                    <a:pt x="105" y="12"/>
                  </a:lnTo>
                  <a:lnTo>
                    <a:pt x="105" y="9"/>
                  </a:lnTo>
                  <a:lnTo>
                    <a:pt x="120" y="0"/>
                  </a:lnTo>
                  <a:lnTo>
                    <a:pt x="128" y="8"/>
                  </a:lnTo>
                  <a:lnTo>
                    <a:pt x="144" y="6"/>
                  </a:lnTo>
                  <a:lnTo>
                    <a:pt x="171" y="16"/>
                  </a:lnTo>
                  <a:lnTo>
                    <a:pt x="170" y="34"/>
                  </a:lnTo>
                  <a:lnTo>
                    <a:pt x="180" y="33"/>
                  </a:lnTo>
                  <a:lnTo>
                    <a:pt x="196" y="24"/>
                  </a:lnTo>
                  <a:lnTo>
                    <a:pt x="210" y="26"/>
                  </a:lnTo>
                  <a:lnTo>
                    <a:pt x="210" y="34"/>
                  </a:lnTo>
                  <a:lnTo>
                    <a:pt x="231" y="34"/>
                  </a:lnTo>
                  <a:lnTo>
                    <a:pt x="236" y="27"/>
                  </a:lnTo>
                  <a:lnTo>
                    <a:pt x="269" y="19"/>
                  </a:lnTo>
                  <a:lnTo>
                    <a:pt x="279" y="11"/>
                  </a:lnTo>
                  <a:lnTo>
                    <a:pt x="289" y="24"/>
                  </a:lnTo>
                  <a:lnTo>
                    <a:pt x="313" y="30"/>
                  </a:lnTo>
                  <a:lnTo>
                    <a:pt x="319" y="38"/>
                  </a:lnTo>
                  <a:lnTo>
                    <a:pt x="320" y="45"/>
                  </a:lnTo>
                  <a:lnTo>
                    <a:pt x="363" y="61"/>
                  </a:lnTo>
                  <a:lnTo>
                    <a:pt x="370" y="97"/>
                  </a:lnTo>
                  <a:lnTo>
                    <a:pt x="384" y="91"/>
                  </a:lnTo>
                  <a:lnTo>
                    <a:pt x="393" y="89"/>
                  </a:lnTo>
                  <a:lnTo>
                    <a:pt x="399" y="95"/>
                  </a:lnTo>
                  <a:lnTo>
                    <a:pt x="374" y="106"/>
                  </a:lnTo>
                  <a:lnTo>
                    <a:pt x="407" y="134"/>
                  </a:lnTo>
                  <a:lnTo>
                    <a:pt x="405" y="146"/>
                  </a:lnTo>
                  <a:lnTo>
                    <a:pt x="394" y="138"/>
                  </a:lnTo>
                  <a:lnTo>
                    <a:pt x="391" y="143"/>
                  </a:lnTo>
                  <a:lnTo>
                    <a:pt x="333" y="143"/>
                  </a:lnTo>
                  <a:lnTo>
                    <a:pt x="305" y="162"/>
                  </a:lnTo>
                  <a:lnTo>
                    <a:pt x="296" y="209"/>
                  </a:lnTo>
                  <a:lnTo>
                    <a:pt x="266" y="203"/>
                  </a:lnTo>
                  <a:lnTo>
                    <a:pt x="264" y="227"/>
                  </a:lnTo>
                  <a:lnTo>
                    <a:pt x="254" y="242"/>
                  </a:lnTo>
                  <a:lnTo>
                    <a:pt x="281" y="254"/>
                  </a:lnTo>
                  <a:lnTo>
                    <a:pt x="280" y="272"/>
                  </a:lnTo>
                  <a:lnTo>
                    <a:pt x="293" y="283"/>
                  </a:lnTo>
                  <a:lnTo>
                    <a:pt x="294" y="304"/>
                  </a:lnTo>
                  <a:lnTo>
                    <a:pt x="332" y="295"/>
                  </a:lnTo>
                  <a:lnTo>
                    <a:pt x="336" y="315"/>
                  </a:lnTo>
                  <a:lnTo>
                    <a:pt x="324" y="317"/>
                  </a:lnTo>
                  <a:lnTo>
                    <a:pt x="310" y="342"/>
                  </a:lnTo>
                  <a:lnTo>
                    <a:pt x="339" y="366"/>
                  </a:lnTo>
                  <a:lnTo>
                    <a:pt x="337" y="386"/>
                  </a:lnTo>
                  <a:lnTo>
                    <a:pt x="323" y="400"/>
                  </a:lnTo>
                  <a:lnTo>
                    <a:pt x="323" y="430"/>
                  </a:lnTo>
                  <a:lnTo>
                    <a:pt x="296" y="446"/>
                  </a:lnTo>
                  <a:lnTo>
                    <a:pt x="281" y="444"/>
                  </a:lnTo>
                  <a:lnTo>
                    <a:pt x="275" y="420"/>
                  </a:lnTo>
                  <a:lnTo>
                    <a:pt x="250" y="417"/>
                  </a:lnTo>
                  <a:lnTo>
                    <a:pt x="218" y="433"/>
                  </a:lnTo>
                  <a:lnTo>
                    <a:pt x="210" y="428"/>
                  </a:lnTo>
                  <a:lnTo>
                    <a:pt x="211" y="408"/>
                  </a:lnTo>
                  <a:lnTo>
                    <a:pt x="191" y="414"/>
                  </a:lnTo>
                  <a:lnTo>
                    <a:pt x="185" y="409"/>
                  </a:lnTo>
                  <a:lnTo>
                    <a:pt x="159" y="415"/>
                  </a:lnTo>
                  <a:lnTo>
                    <a:pt x="133" y="412"/>
                  </a:lnTo>
                  <a:lnTo>
                    <a:pt x="120" y="419"/>
                  </a:lnTo>
                  <a:lnTo>
                    <a:pt x="117" y="404"/>
                  </a:lnTo>
                  <a:lnTo>
                    <a:pt x="124" y="392"/>
                  </a:lnTo>
                  <a:lnTo>
                    <a:pt x="114" y="391"/>
                  </a:lnTo>
                  <a:lnTo>
                    <a:pt x="116" y="380"/>
                  </a:lnTo>
                  <a:lnTo>
                    <a:pt x="103" y="373"/>
                  </a:lnTo>
                  <a:lnTo>
                    <a:pt x="98" y="386"/>
                  </a:lnTo>
                  <a:lnTo>
                    <a:pt x="77" y="390"/>
                  </a:lnTo>
                  <a:lnTo>
                    <a:pt x="78" y="380"/>
                  </a:lnTo>
                  <a:lnTo>
                    <a:pt x="67" y="377"/>
                  </a:lnTo>
                  <a:lnTo>
                    <a:pt x="56" y="364"/>
                  </a:lnTo>
                  <a:lnTo>
                    <a:pt x="62" y="358"/>
                  </a:lnTo>
                  <a:lnTo>
                    <a:pt x="66" y="363"/>
                  </a:lnTo>
                  <a:lnTo>
                    <a:pt x="71" y="352"/>
                  </a:lnTo>
                  <a:lnTo>
                    <a:pt x="80" y="355"/>
                  </a:lnTo>
                  <a:lnTo>
                    <a:pt x="91" y="340"/>
                  </a:lnTo>
                  <a:lnTo>
                    <a:pt x="85" y="324"/>
                  </a:lnTo>
                  <a:lnTo>
                    <a:pt x="70" y="311"/>
                  </a:lnTo>
                  <a:lnTo>
                    <a:pt x="63" y="317"/>
                  </a:lnTo>
                  <a:lnTo>
                    <a:pt x="52" y="284"/>
                  </a:lnTo>
                  <a:lnTo>
                    <a:pt x="43" y="279"/>
                  </a:lnTo>
                  <a:lnTo>
                    <a:pt x="38" y="285"/>
                  </a:lnTo>
                  <a:lnTo>
                    <a:pt x="21" y="271"/>
                  </a:lnTo>
                  <a:lnTo>
                    <a:pt x="41" y="258"/>
                  </a:lnTo>
                  <a:lnTo>
                    <a:pt x="29" y="219"/>
                  </a:lnTo>
                  <a:lnTo>
                    <a:pt x="12" y="225"/>
                  </a:lnTo>
                  <a:lnTo>
                    <a:pt x="0" y="196"/>
                  </a:lnTo>
                  <a:lnTo>
                    <a:pt x="7" y="199"/>
                  </a:lnTo>
                  <a:lnTo>
                    <a:pt x="13" y="206"/>
                  </a:lnTo>
                  <a:lnTo>
                    <a:pt x="22" y="1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63" name="Freeform 1663"/>
            <p:cNvSpPr>
              <a:spLocks/>
            </p:cNvSpPr>
            <p:nvPr/>
          </p:nvSpPr>
          <p:spPr bwMode="auto">
            <a:xfrm>
              <a:off x="5869" y="2053"/>
              <a:ext cx="64" cy="47"/>
            </a:xfrm>
            <a:custGeom>
              <a:avLst/>
              <a:gdLst>
                <a:gd name="T0" fmla="*/ 49 w 64"/>
                <a:gd name="T1" fmla="*/ 30 h 47"/>
                <a:gd name="T2" fmla="*/ 58 w 64"/>
                <a:gd name="T3" fmla="*/ 44 h 47"/>
                <a:gd name="T4" fmla="*/ 48 w 64"/>
                <a:gd name="T5" fmla="*/ 40 h 47"/>
                <a:gd name="T6" fmla="*/ 44 w 64"/>
                <a:gd name="T7" fmla="*/ 47 h 47"/>
                <a:gd name="T8" fmla="*/ 13 w 64"/>
                <a:gd name="T9" fmla="*/ 40 h 47"/>
                <a:gd name="T10" fmla="*/ 0 w 64"/>
                <a:gd name="T11" fmla="*/ 9 h 47"/>
                <a:gd name="T12" fmla="*/ 8 w 64"/>
                <a:gd name="T13" fmla="*/ 5 h 47"/>
                <a:gd name="T14" fmla="*/ 18 w 64"/>
                <a:gd name="T15" fmla="*/ 22 h 47"/>
                <a:gd name="T16" fmla="*/ 32 w 64"/>
                <a:gd name="T17" fmla="*/ 0 h 47"/>
                <a:gd name="T18" fmla="*/ 64 w 64"/>
                <a:gd name="T19" fmla="*/ 26 h 47"/>
                <a:gd name="T20" fmla="*/ 49 w 64"/>
                <a:gd name="T21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47">
                  <a:moveTo>
                    <a:pt x="49" y="30"/>
                  </a:moveTo>
                  <a:lnTo>
                    <a:pt x="58" y="44"/>
                  </a:lnTo>
                  <a:lnTo>
                    <a:pt x="48" y="40"/>
                  </a:lnTo>
                  <a:lnTo>
                    <a:pt x="44" y="47"/>
                  </a:lnTo>
                  <a:lnTo>
                    <a:pt x="13" y="40"/>
                  </a:lnTo>
                  <a:lnTo>
                    <a:pt x="0" y="9"/>
                  </a:lnTo>
                  <a:lnTo>
                    <a:pt x="8" y="5"/>
                  </a:lnTo>
                  <a:lnTo>
                    <a:pt x="18" y="22"/>
                  </a:lnTo>
                  <a:lnTo>
                    <a:pt x="32" y="0"/>
                  </a:lnTo>
                  <a:lnTo>
                    <a:pt x="64" y="26"/>
                  </a:lnTo>
                  <a:lnTo>
                    <a:pt x="49" y="3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64" name="Freeform 1664"/>
            <p:cNvSpPr>
              <a:spLocks/>
            </p:cNvSpPr>
            <p:nvPr/>
          </p:nvSpPr>
          <p:spPr bwMode="auto">
            <a:xfrm>
              <a:off x="5869" y="2053"/>
              <a:ext cx="64" cy="47"/>
            </a:xfrm>
            <a:custGeom>
              <a:avLst/>
              <a:gdLst>
                <a:gd name="T0" fmla="*/ 49 w 64"/>
                <a:gd name="T1" fmla="*/ 30 h 47"/>
                <a:gd name="T2" fmla="*/ 58 w 64"/>
                <a:gd name="T3" fmla="*/ 44 h 47"/>
                <a:gd name="T4" fmla="*/ 48 w 64"/>
                <a:gd name="T5" fmla="*/ 40 h 47"/>
                <a:gd name="T6" fmla="*/ 44 w 64"/>
                <a:gd name="T7" fmla="*/ 47 h 47"/>
                <a:gd name="T8" fmla="*/ 13 w 64"/>
                <a:gd name="T9" fmla="*/ 40 h 47"/>
                <a:gd name="T10" fmla="*/ 0 w 64"/>
                <a:gd name="T11" fmla="*/ 9 h 47"/>
                <a:gd name="T12" fmla="*/ 8 w 64"/>
                <a:gd name="T13" fmla="*/ 5 h 47"/>
                <a:gd name="T14" fmla="*/ 18 w 64"/>
                <a:gd name="T15" fmla="*/ 22 h 47"/>
                <a:gd name="T16" fmla="*/ 32 w 64"/>
                <a:gd name="T17" fmla="*/ 0 h 47"/>
                <a:gd name="T18" fmla="*/ 64 w 64"/>
                <a:gd name="T19" fmla="*/ 26 h 47"/>
                <a:gd name="T20" fmla="*/ 49 w 64"/>
                <a:gd name="T21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47">
                  <a:moveTo>
                    <a:pt x="49" y="30"/>
                  </a:moveTo>
                  <a:lnTo>
                    <a:pt x="58" y="44"/>
                  </a:lnTo>
                  <a:lnTo>
                    <a:pt x="48" y="40"/>
                  </a:lnTo>
                  <a:lnTo>
                    <a:pt x="44" y="47"/>
                  </a:lnTo>
                  <a:lnTo>
                    <a:pt x="13" y="40"/>
                  </a:lnTo>
                  <a:lnTo>
                    <a:pt x="0" y="9"/>
                  </a:lnTo>
                  <a:lnTo>
                    <a:pt x="8" y="5"/>
                  </a:lnTo>
                  <a:lnTo>
                    <a:pt x="18" y="22"/>
                  </a:lnTo>
                  <a:lnTo>
                    <a:pt x="32" y="0"/>
                  </a:lnTo>
                  <a:lnTo>
                    <a:pt x="64" y="26"/>
                  </a:lnTo>
                  <a:lnTo>
                    <a:pt x="49" y="3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65" name="Freeform 1665"/>
            <p:cNvSpPr>
              <a:spLocks/>
            </p:cNvSpPr>
            <p:nvPr/>
          </p:nvSpPr>
          <p:spPr bwMode="auto">
            <a:xfrm>
              <a:off x="6025" y="1536"/>
              <a:ext cx="207" cy="361"/>
            </a:xfrm>
            <a:custGeom>
              <a:avLst/>
              <a:gdLst>
                <a:gd name="T0" fmla="*/ 4 w 207"/>
                <a:gd name="T1" fmla="*/ 267 h 361"/>
                <a:gd name="T2" fmla="*/ 20 w 207"/>
                <a:gd name="T3" fmla="*/ 267 h 361"/>
                <a:gd name="T4" fmla="*/ 12 w 207"/>
                <a:gd name="T5" fmla="*/ 257 h 361"/>
                <a:gd name="T6" fmla="*/ 28 w 207"/>
                <a:gd name="T7" fmla="*/ 248 h 361"/>
                <a:gd name="T8" fmla="*/ 5 w 207"/>
                <a:gd name="T9" fmla="*/ 222 h 361"/>
                <a:gd name="T10" fmla="*/ 4 w 207"/>
                <a:gd name="T11" fmla="*/ 217 h 361"/>
                <a:gd name="T12" fmla="*/ 26 w 207"/>
                <a:gd name="T13" fmla="*/ 216 h 361"/>
                <a:gd name="T14" fmla="*/ 25 w 207"/>
                <a:gd name="T15" fmla="*/ 211 h 361"/>
                <a:gd name="T16" fmla="*/ 29 w 207"/>
                <a:gd name="T17" fmla="*/ 192 h 361"/>
                <a:gd name="T18" fmla="*/ 28 w 207"/>
                <a:gd name="T19" fmla="*/ 172 h 361"/>
                <a:gd name="T20" fmla="*/ 76 w 207"/>
                <a:gd name="T21" fmla="*/ 154 h 361"/>
                <a:gd name="T22" fmla="*/ 74 w 207"/>
                <a:gd name="T23" fmla="*/ 139 h 361"/>
                <a:gd name="T24" fmla="*/ 86 w 207"/>
                <a:gd name="T25" fmla="*/ 130 h 361"/>
                <a:gd name="T26" fmla="*/ 80 w 207"/>
                <a:gd name="T27" fmla="*/ 106 h 361"/>
                <a:gd name="T28" fmla="*/ 90 w 207"/>
                <a:gd name="T29" fmla="*/ 63 h 361"/>
                <a:gd name="T30" fmla="*/ 106 w 207"/>
                <a:gd name="T31" fmla="*/ 57 h 361"/>
                <a:gd name="T32" fmla="*/ 77 w 207"/>
                <a:gd name="T33" fmla="*/ 42 h 361"/>
                <a:gd name="T34" fmla="*/ 80 w 207"/>
                <a:gd name="T35" fmla="*/ 7 h 361"/>
                <a:gd name="T36" fmla="*/ 114 w 207"/>
                <a:gd name="T37" fmla="*/ 0 h 361"/>
                <a:gd name="T38" fmla="*/ 131 w 207"/>
                <a:gd name="T39" fmla="*/ 7 h 361"/>
                <a:gd name="T40" fmla="*/ 177 w 207"/>
                <a:gd name="T41" fmla="*/ 47 h 361"/>
                <a:gd name="T42" fmla="*/ 190 w 207"/>
                <a:gd name="T43" fmla="*/ 69 h 361"/>
                <a:gd name="T44" fmla="*/ 207 w 207"/>
                <a:gd name="T45" fmla="*/ 95 h 361"/>
                <a:gd name="T46" fmla="*/ 202 w 207"/>
                <a:gd name="T47" fmla="*/ 100 h 361"/>
                <a:gd name="T48" fmla="*/ 185 w 207"/>
                <a:gd name="T49" fmla="*/ 78 h 361"/>
                <a:gd name="T50" fmla="*/ 162 w 207"/>
                <a:gd name="T51" fmla="*/ 71 h 361"/>
                <a:gd name="T52" fmla="*/ 144 w 207"/>
                <a:gd name="T53" fmla="*/ 72 h 361"/>
                <a:gd name="T54" fmla="*/ 145 w 207"/>
                <a:gd name="T55" fmla="*/ 114 h 361"/>
                <a:gd name="T56" fmla="*/ 141 w 207"/>
                <a:gd name="T57" fmla="*/ 115 h 361"/>
                <a:gd name="T58" fmla="*/ 142 w 207"/>
                <a:gd name="T59" fmla="*/ 129 h 361"/>
                <a:gd name="T60" fmla="*/ 178 w 207"/>
                <a:gd name="T61" fmla="*/ 129 h 361"/>
                <a:gd name="T62" fmla="*/ 178 w 207"/>
                <a:gd name="T63" fmla="*/ 132 h 361"/>
                <a:gd name="T64" fmla="*/ 164 w 207"/>
                <a:gd name="T65" fmla="*/ 133 h 361"/>
                <a:gd name="T66" fmla="*/ 165 w 207"/>
                <a:gd name="T67" fmla="*/ 145 h 361"/>
                <a:gd name="T68" fmla="*/ 144 w 207"/>
                <a:gd name="T69" fmla="*/ 153 h 361"/>
                <a:gd name="T70" fmla="*/ 158 w 207"/>
                <a:gd name="T71" fmla="*/ 180 h 361"/>
                <a:gd name="T72" fmla="*/ 167 w 207"/>
                <a:gd name="T73" fmla="*/ 182 h 361"/>
                <a:gd name="T74" fmla="*/ 167 w 207"/>
                <a:gd name="T75" fmla="*/ 194 h 361"/>
                <a:gd name="T76" fmla="*/ 177 w 207"/>
                <a:gd name="T77" fmla="*/ 194 h 361"/>
                <a:gd name="T78" fmla="*/ 179 w 207"/>
                <a:gd name="T79" fmla="*/ 228 h 361"/>
                <a:gd name="T80" fmla="*/ 166 w 207"/>
                <a:gd name="T81" fmla="*/ 231 h 361"/>
                <a:gd name="T82" fmla="*/ 164 w 207"/>
                <a:gd name="T83" fmla="*/ 246 h 361"/>
                <a:gd name="T84" fmla="*/ 187 w 207"/>
                <a:gd name="T85" fmla="*/ 257 h 361"/>
                <a:gd name="T86" fmla="*/ 178 w 207"/>
                <a:gd name="T87" fmla="*/ 281 h 361"/>
                <a:gd name="T88" fmla="*/ 168 w 207"/>
                <a:gd name="T89" fmla="*/ 283 h 361"/>
                <a:gd name="T90" fmla="*/ 195 w 207"/>
                <a:gd name="T91" fmla="*/ 308 h 361"/>
                <a:gd name="T92" fmla="*/ 195 w 207"/>
                <a:gd name="T93" fmla="*/ 324 h 361"/>
                <a:gd name="T94" fmla="*/ 189 w 207"/>
                <a:gd name="T95" fmla="*/ 328 h 361"/>
                <a:gd name="T96" fmla="*/ 176 w 207"/>
                <a:gd name="T97" fmla="*/ 328 h 361"/>
                <a:gd name="T98" fmla="*/ 181 w 207"/>
                <a:gd name="T99" fmla="*/ 332 h 361"/>
                <a:gd name="T100" fmla="*/ 162 w 207"/>
                <a:gd name="T101" fmla="*/ 361 h 361"/>
                <a:gd name="T102" fmla="*/ 128 w 207"/>
                <a:gd name="T103" fmla="*/ 357 h 361"/>
                <a:gd name="T104" fmla="*/ 118 w 207"/>
                <a:gd name="T105" fmla="*/ 361 h 361"/>
                <a:gd name="T106" fmla="*/ 80 w 207"/>
                <a:gd name="T107" fmla="*/ 359 h 361"/>
                <a:gd name="T108" fmla="*/ 74 w 207"/>
                <a:gd name="T109" fmla="*/ 353 h 361"/>
                <a:gd name="T110" fmla="*/ 65 w 207"/>
                <a:gd name="T111" fmla="*/ 355 h 361"/>
                <a:gd name="T112" fmla="*/ 51 w 207"/>
                <a:gd name="T113" fmla="*/ 361 h 361"/>
                <a:gd name="T114" fmla="*/ 44 w 207"/>
                <a:gd name="T115" fmla="*/ 325 h 361"/>
                <a:gd name="T116" fmla="*/ 1 w 207"/>
                <a:gd name="T117" fmla="*/ 309 h 361"/>
                <a:gd name="T118" fmla="*/ 0 w 207"/>
                <a:gd name="T119" fmla="*/ 302 h 361"/>
                <a:gd name="T120" fmla="*/ 4 w 207"/>
                <a:gd name="T121" fmla="*/ 301 h 361"/>
                <a:gd name="T122" fmla="*/ 4 w 207"/>
                <a:gd name="T123" fmla="*/ 267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7" h="361">
                  <a:moveTo>
                    <a:pt x="4" y="267"/>
                  </a:moveTo>
                  <a:lnTo>
                    <a:pt x="20" y="267"/>
                  </a:lnTo>
                  <a:lnTo>
                    <a:pt x="12" y="257"/>
                  </a:lnTo>
                  <a:lnTo>
                    <a:pt x="28" y="248"/>
                  </a:lnTo>
                  <a:lnTo>
                    <a:pt x="5" y="222"/>
                  </a:lnTo>
                  <a:lnTo>
                    <a:pt x="4" y="217"/>
                  </a:lnTo>
                  <a:lnTo>
                    <a:pt x="26" y="216"/>
                  </a:lnTo>
                  <a:lnTo>
                    <a:pt x="25" y="211"/>
                  </a:lnTo>
                  <a:lnTo>
                    <a:pt x="29" y="192"/>
                  </a:lnTo>
                  <a:lnTo>
                    <a:pt x="28" y="172"/>
                  </a:lnTo>
                  <a:lnTo>
                    <a:pt x="76" y="154"/>
                  </a:lnTo>
                  <a:lnTo>
                    <a:pt x="74" y="139"/>
                  </a:lnTo>
                  <a:lnTo>
                    <a:pt x="86" y="130"/>
                  </a:lnTo>
                  <a:lnTo>
                    <a:pt x="80" y="106"/>
                  </a:lnTo>
                  <a:lnTo>
                    <a:pt x="90" y="63"/>
                  </a:lnTo>
                  <a:lnTo>
                    <a:pt x="106" y="57"/>
                  </a:lnTo>
                  <a:lnTo>
                    <a:pt x="77" y="42"/>
                  </a:lnTo>
                  <a:lnTo>
                    <a:pt x="80" y="7"/>
                  </a:lnTo>
                  <a:lnTo>
                    <a:pt x="114" y="0"/>
                  </a:lnTo>
                  <a:lnTo>
                    <a:pt x="131" y="7"/>
                  </a:lnTo>
                  <a:lnTo>
                    <a:pt x="177" y="47"/>
                  </a:lnTo>
                  <a:lnTo>
                    <a:pt x="190" y="69"/>
                  </a:lnTo>
                  <a:lnTo>
                    <a:pt x="207" y="95"/>
                  </a:lnTo>
                  <a:lnTo>
                    <a:pt x="202" y="100"/>
                  </a:lnTo>
                  <a:lnTo>
                    <a:pt x="185" y="78"/>
                  </a:lnTo>
                  <a:lnTo>
                    <a:pt x="162" y="71"/>
                  </a:lnTo>
                  <a:lnTo>
                    <a:pt x="144" y="72"/>
                  </a:lnTo>
                  <a:lnTo>
                    <a:pt x="145" y="114"/>
                  </a:lnTo>
                  <a:lnTo>
                    <a:pt x="141" y="115"/>
                  </a:lnTo>
                  <a:lnTo>
                    <a:pt x="142" y="129"/>
                  </a:lnTo>
                  <a:lnTo>
                    <a:pt x="178" y="129"/>
                  </a:lnTo>
                  <a:lnTo>
                    <a:pt x="178" y="132"/>
                  </a:lnTo>
                  <a:lnTo>
                    <a:pt x="164" y="133"/>
                  </a:lnTo>
                  <a:lnTo>
                    <a:pt x="165" y="145"/>
                  </a:lnTo>
                  <a:lnTo>
                    <a:pt x="144" y="153"/>
                  </a:lnTo>
                  <a:lnTo>
                    <a:pt x="158" y="180"/>
                  </a:lnTo>
                  <a:lnTo>
                    <a:pt x="167" y="182"/>
                  </a:lnTo>
                  <a:lnTo>
                    <a:pt x="167" y="194"/>
                  </a:lnTo>
                  <a:lnTo>
                    <a:pt x="177" y="194"/>
                  </a:lnTo>
                  <a:lnTo>
                    <a:pt x="179" y="228"/>
                  </a:lnTo>
                  <a:lnTo>
                    <a:pt x="166" y="231"/>
                  </a:lnTo>
                  <a:lnTo>
                    <a:pt x="164" y="246"/>
                  </a:lnTo>
                  <a:lnTo>
                    <a:pt x="187" y="257"/>
                  </a:lnTo>
                  <a:lnTo>
                    <a:pt x="178" y="281"/>
                  </a:lnTo>
                  <a:lnTo>
                    <a:pt x="168" y="283"/>
                  </a:lnTo>
                  <a:lnTo>
                    <a:pt x="195" y="308"/>
                  </a:lnTo>
                  <a:lnTo>
                    <a:pt x="195" y="324"/>
                  </a:lnTo>
                  <a:lnTo>
                    <a:pt x="189" y="328"/>
                  </a:lnTo>
                  <a:lnTo>
                    <a:pt x="176" y="328"/>
                  </a:lnTo>
                  <a:lnTo>
                    <a:pt x="181" y="332"/>
                  </a:lnTo>
                  <a:lnTo>
                    <a:pt x="162" y="361"/>
                  </a:lnTo>
                  <a:lnTo>
                    <a:pt x="128" y="357"/>
                  </a:lnTo>
                  <a:lnTo>
                    <a:pt x="118" y="361"/>
                  </a:lnTo>
                  <a:lnTo>
                    <a:pt x="80" y="359"/>
                  </a:lnTo>
                  <a:lnTo>
                    <a:pt x="74" y="353"/>
                  </a:lnTo>
                  <a:lnTo>
                    <a:pt x="65" y="355"/>
                  </a:lnTo>
                  <a:lnTo>
                    <a:pt x="51" y="361"/>
                  </a:lnTo>
                  <a:lnTo>
                    <a:pt x="44" y="325"/>
                  </a:lnTo>
                  <a:lnTo>
                    <a:pt x="1" y="309"/>
                  </a:lnTo>
                  <a:lnTo>
                    <a:pt x="0" y="302"/>
                  </a:lnTo>
                  <a:lnTo>
                    <a:pt x="4" y="301"/>
                  </a:lnTo>
                  <a:lnTo>
                    <a:pt x="4" y="2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66" name="Freeform 1666"/>
            <p:cNvSpPr>
              <a:spLocks/>
            </p:cNvSpPr>
            <p:nvPr/>
          </p:nvSpPr>
          <p:spPr bwMode="auto">
            <a:xfrm>
              <a:off x="6080" y="1570"/>
              <a:ext cx="503" cy="530"/>
            </a:xfrm>
            <a:custGeom>
              <a:avLst/>
              <a:gdLst>
                <a:gd name="T0" fmla="*/ 33 w 503"/>
                <a:gd name="T1" fmla="*/ 364 h 530"/>
                <a:gd name="T2" fmla="*/ 25 w 503"/>
                <a:gd name="T3" fmla="*/ 325 h 530"/>
                <a:gd name="T4" fmla="*/ 73 w 503"/>
                <a:gd name="T5" fmla="*/ 323 h 530"/>
                <a:gd name="T6" fmla="*/ 126 w 503"/>
                <a:gd name="T7" fmla="*/ 298 h 530"/>
                <a:gd name="T8" fmla="*/ 134 w 503"/>
                <a:gd name="T9" fmla="*/ 294 h 530"/>
                <a:gd name="T10" fmla="*/ 140 w 503"/>
                <a:gd name="T11" fmla="*/ 274 h 530"/>
                <a:gd name="T12" fmla="*/ 123 w 503"/>
                <a:gd name="T13" fmla="*/ 247 h 530"/>
                <a:gd name="T14" fmla="*/ 109 w 503"/>
                <a:gd name="T15" fmla="*/ 212 h 530"/>
                <a:gd name="T16" fmla="*/ 124 w 503"/>
                <a:gd name="T17" fmla="*/ 194 h 530"/>
                <a:gd name="T18" fmla="*/ 112 w 503"/>
                <a:gd name="T19" fmla="*/ 160 h 530"/>
                <a:gd name="T20" fmla="*/ 103 w 503"/>
                <a:gd name="T21" fmla="*/ 146 h 530"/>
                <a:gd name="T22" fmla="*/ 110 w 503"/>
                <a:gd name="T23" fmla="*/ 111 h 530"/>
                <a:gd name="T24" fmla="*/ 123 w 503"/>
                <a:gd name="T25" fmla="*/ 98 h 530"/>
                <a:gd name="T26" fmla="*/ 143 w 503"/>
                <a:gd name="T27" fmla="*/ 95 h 530"/>
                <a:gd name="T28" fmla="*/ 149 w 503"/>
                <a:gd name="T29" fmla="*/ 84 h 530"/>
                <a:gd name="T30" fmla="*/ 147 w 503"/>
                <a:gd name="T31" fmla="*/ 66 h 530"/>
                <a:gd name="T32" fmla="*/ 135 w 503"/>
                <a:gd name="T33" fmla="*/ 35 h 530"/>
                <a:gd name="T34" fmla="*/ 194 w 503"/>
                <a:gd name="T35" fmla="*/ 18 h 530"/>
                <a:gd name="T36" fmla="*/ 250 w 503"/>
                <a:gd name="T37" fmla="*/ 8 h 530"/>
                <a:gd name="T38" fmla="*/ 229 w 503"/>
                <a:gd name="T39" fmla="*/ 21 h 530"/>
                <a:gd name="T40" fmla="*/ 253 w 503"/>
                <a:gd name="T41" fmla="*/ 10 h 530"/>
                <a:gd name="T42" fmla="*/ 240 w 503"/>
                <a:gd name="T43" fmla="*/ 40 h 530"/>
                <a:gd name="T44" fmla="*/ 361 w 503"/>
                <a:gd name="T45" fmla="*/ 106 h 530"/>
                <a:gd name="T46" fmla="*/ 404 w 503"/>
                <a:gd name="T47" fmla="*/ 89 h 530"/>
                <a:gd name="T48" fmla="*/ 395 w 503"/>
                <a:gd name="T49" fmla="*/ 141 h 530"/>
                <a:gd name="T50" fmla="*/ 416 w 503"/>
                <a:gd name="T51" fmla="*/ 175 h 530"/>
                <a:gd name="T52" fmla="*/ 454 w 503"/>
                <a:gd name="T53" fmla="*/ 160 h 530"/>
                <a:gd name="T54" fmla="*/ 475 w 503"/>
                <a:gd name="T55" fmla="*/ 168 h 530"/>
                <a:gd name="T56" fmla="*/ 483 w 503"/>
                <a:gd name="T57" fmla="*/ 197 h 530"/>
                <a:gd name="T58" fmla="*/ 467 w 503"/>
                <a:gd name="T59" fmla="*/ 285 h 530"/>
                <a:gd name="T60" fmla="*/ 462 w 503"/>
                <a:gd name="T61" fmla="*/ 336 h 530"/>
                <a:gd name="T62" fmla="*/ 403 w 503"/>
                <a:gd name="T63" fmla="*/ 359 h 530"/>
                <a:gd name="T64" fmla="*/ 363 w 503"/>
                <a:gd name="T65" fmla="*/ 406 h 530"/>
                <a:gd name="T66" fmla="*/ 313 w 503"/>
                <a:gd name="T67" fmla="*/ 428 h 530"/>
                <a:gd name="T68" fmla="*/ 291 w 503"/>
                <a:gd name="T69" fmla="*/ 428 h 530"/>
                <a:gd name="T70" fmla="*/ 236 w 503"/>
                <a:gd name="T71" fmla="*/ 449 h 530"/>
                <a:gd name="T72" fmla="*/ 238 w 503"/>
                <a:gd name="T73" fmla="*/ 478 h 530"/>
                <a:gd name="T74" fmla="*/ 204 w 503"/>
                <a:gd name="T75" fmla="*/ 515 h 530"/>
                <a:gd name="T76" fmla="*/ 161 w 503"/>
                <a:gd name="T77" fmla="*/ 529 h 530"/>
                <a:gd name="T78" fmla="*/ 157 w 503"/>
                <a:gd name="T79" fmla="*/ 515 h 530"/>
                <a:gd name="T80" fmla="*/ 108 w 503"/>
                <a:gd name="T81" fmla="*/ 461 h 530"/>
                <a:gd name="T82" fmla="*/ 65 w 503"/>
                <a:gd name="T83" fmla="*/ 454 h 530"/>
                <a:gd name="T84" fmla="*/ 79 w 503"/>
                <a:gd name="T85" fmla="*/ 414 h 530"/>
                <a:gd name="T86" fmla="*/ 34 w 503"/>
                <a:gd name="T87" fmla="*/ 411 h 530"/>
                <a:gd name="T88" fmla="*/ 30 w 503"/>
                <a:gd name="T89" fmla="*/ 385 h 530"/>
                <a:gd name="T90" fmla="*/ 20 w 503"/>
                <a:gd name="T91" fmla="*/ 368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03" h="530">
                  <a:moveTo>
                    <a:pt x="31" y="376"/>
                  </a:moveTo>
                  <a:lnTo>
                    <a:pt x="33" y="364"/>
                  </a:lnTo>
                  <a:lnTo>
                    <a:pt x="0" y="336"/>
                  </a:lnTo>
                  <a:lnTo>
                    <a:pt x="25" y="325"/>
                  </a:lnTo>
                  <a:lnTo>
                    <a:pt x="63" y="327"/>
                  </a:lnTo>
                  <a:lnTo>
                    <a:pt x="73" y="323"/>
                  </a:lnTo>
                  <a:lnTo>
                    <a:pt x="107" y="327"/>
                  </a:lnTo>
                  <a:lnTo>
                    <a:pt x="126" y="298"/>
                  </a:lnTo>
                  <a:lnTo>
                    <a:pt x="121" y="294"/>
                  </a:lnTo>
                  <a:lnTo>
                    <a:pt x="134" y="294"/>
                  </a:lnTo>
                  <a:lnTo>
                    <a:pt x="140" y="290"/>
                  </a:lnTo>
                  <a:lnTo>
                    <a:pt x="140" y="274"/>
                  </a:lnTo>
                  <a:lnTo>
                    <a:pt x="113" y="249"/>
                  </a:lnTo>
                  <a:lnTo>
                    <a:pt x="123" y="247"/>
                  </a:lnTo>
                  <a:lnTo>
                    <a:pt x="132" y="223"/>
                  </a:lnTo>
                  <a:lnTo>
                    <a:pt x="109" y="212"/>
                  </a:lnTo>
                  <a:lnTo>
                    <a:pt x="111" y="197"/>
                  </a:lnTo>
                  <a:lnTo>
                    <a:pt x="124" y="194"/>
                  </a:lnTo>
                  <a:lnTo>
                    <a:pt x="122" y="160"/>
                  </a:lnTo>
                  <a:lnTo>
                    <a:pt x="112" y="160"/>
                  </a:lnTo>
                  <a:lnTo>
                    <a:pt x="112" y="148"/>
                  </a:lnTo>
                  <a:lnTo>
                    <a:pt x="103" y="146"/>
                  </a:lnTo>
                  <a:lnTo>
                    <a:pt x="89" y="119"/>
                  </a:lnTo>
                  <a:lnTo>
                    <a:pt x="110" y="111"/>
                  </a:lnTo>
                  <a:lnTo>
                    <a:pt x="109" y="99"/>
                  </a:lnTo>
                  <a:lnTo>
                    <a:pt x="123" y="98"/>
                  </a:lnTo>
                  <a:lnTo>
                    <a:pt x="123" y="95"/>
                  </a:lnTo>
                  <a:lnTo>
                    <a:pt x="143" y="95"/>
                  </a:lnTo>
                  <a:lnTo>
                    <a:pt x="137" y="88"/>
                  </a:lnTo>
                  <a:lnTo>
                    <a:pt x="149" y="84"/>
                  </a:lnTo>
                  <a:lnTo>
                    <a:pt x="143" y="70"/>
                  </a:lnTo>
                  <a:lnTo>
                    <a:pt x="147" y="66"/>
                  </a:lnTo>
                  <a:lnTo>
                    <a:pt x="152" y="61"/>
                  </a:lnTo>
                  <a:lnTo>
                    <a:pt x="135" y="35"/>
                  </a:lnTo>
                  <a:lnTo>
                    <a:pt x="166" y="5"/>
                  </a:lnTo>
                  <a:lnTo>
                    <a:pt x="194" y="18"/>
                  </a:lnTo>
                  <a:lnTo>
                    <a:pt x="230" y="0"/>
                  </a:lnTo>
                  <a:lnTo>
                    <a:pt x="250" y="8"/>
                  </a:lnTo>
                  <a:lnTo>
                    <a:pt x="229" y="11"/>
                  </a:lnTo>
                  <a:lnTo>
                    <a:pt x="229" y="21"/>
                  </a:lnTo>
                  <a:lnTo>
                    <a:pt x="245" y="29"/>
                  </a:lnTo>
                  <a:lnTo>
                    <a:pt x="253" y="10"/>
                  </a:lnTo>
                  <a:lnTo>
                    <a:pt x="256" y="17"/>
                  </a:lnTo>
                  <a:lnTo>
                    <a:pt x="240" y="40"/>
                  </a:lnTo>
                  <a:lnTo>
                    <a:pt x="281" y="97"/>
                  </a:lnTo>
                  <a:lnTo>
                    <a:pt x="361" y="106"/>
                  </a:lnTo>
                  <a:lnTo>
                    <a:pt x="397" y="83"/>
                  </a:lnTo>
                  <a:lnTo>
                    <a:pt x="404" y="89"/>
                  </a:lnTo>
                  <a:lnTo>
                    <a:pt x="378" y="112"/>
                  </a:lnTo>
                  <a:lnTo>
                    <a:pt x="395" y="141"/>
                  </a:lnTo>
                  <a:lnTo>
                    <a:pt x="397" y="171"/>
                  </a:lnTo>
                  <a:lnTo>
                    <a:pt x="416" y="175"/>
                  </a:lnTo>
                  <a:lnTo>
                    <a:pt x="418" y="174"/>
                  </a:lnTo>
                  <a:lnTo>
                    <a:pt x="454" y="160"/>
                  </a:lnTo>
                  <a:lnTo>
                    <a:pt x="450" y="168"/>
                  </a:lnTo>
                  <a:lnTo>
                    <a:pt x="475" y="168"/>
                  </a:lnTo>
                  <a:lnTo>
                    <a:pt x="474" y="194"/>
                  </a:lnTo>
                  <a:lnTo>
                    <a:pt x="483" y="197"/>
                  </a:lnTo>
                  <a:lnTo>
                    <a:pt x="503" y="232"/>
                  </a:lnTo>
                  <a:lnTo>
                    <a:pt x="467" y="285"/>
                  </a:lnTo>
                  <a:lnTo>
                    <a:pt x="447" y="331"/>
                  </a:lnTo>
                  <a:lnTo>
                    <a:pt x="462" y="336"/>
                  </a:lnTo>
                  <a:lnTo>
                    <a:pt x="430" y="362"/>
                  </a:lnTo>
                  <a:lnTo>
                    <a:pt x="403" y="359"/>
                  </a:lnTo>
                  <a:lnTo>
                    <a:pt x="414" y="399"/>
                  </a:lnTo>
                  <a:lnTo>
                    <a:pt x="363" y="406"/>
                  </a:lnTo>
                  <a:lnTo>
                    <a:pt x="317" y="401"/>
                  </a:lnTo>
                  <a:lnTo>
                    <a:pt x="313" y="428"/>
                  </a:lnTo>
                  <a:lnTo>
                    <a:pt x="298" y="439"/>
                  </a:lnTo>
                  <a:lnTo>
                    <a:pt x="291" y="428"/>
                  </a:lnTo>
                  <a:lnTo>
                    <a:pt x="241" y="426"/>
                  </a:lnTo>
                  <a:lnTo>
                    <a:pt x="236" y="449"/>
                  </a:lnTo>
                  <a:lnTo>
                    <a:pt x="227" y="456"/>
                  </a:lnTo>
                  <a:lnTo>
                    <a:pt x="238" y="478"/>
                  </a:lnTo>
                  <a:lnTo>
                    <a:pt x="203" y="476"/>
                  </a:lnTo>
                  <a:lnTo>
                    <a:pt x="204" y="515"/>
                  </a:lnTo>
                  <a:lnTo>
                    <a:pt x="179" y="530"/>
                  </a:lnTo>
                  <a:lnTo>
                    <a:pt x="161" y="529"/>
                  </a:lnTo>
                  <a:lnTo>
                    <a:pt x="155" y="528"/>
                  </a:lnTo>
                  <a:lnTo>
                    <a:pt x="157" y="515"/>
                  </a:lnTo>
                  <a:lnTo>
                    <a:pt x="115" y="511"/>
                  </a:lnTo>
                  <a:lnTo>
                    <a:pt x="108" y="461"/>
                  </a:lnTo>
                  <a:lnTo>
                    <a:pt x="82" y="467"/>
                  </a:lnTo>
                  <a:lnTo>
                    <a:pt x="65" y="454"/>
                  </a:lnTo>
                  <a:lnTo>
                    <a:pt x="79" y="436"/>
                  </a:lnTo>
                  <a:lnTo>
                    <a:pt x="79" y="414"/>
                  </a:lnTo>
                  <a:lnTo>
                    <a:pt x="31" y="427"/>
                  </a:lnTo>
                  <a:lnTo>
                    <a:pt x="34" y="411"/>
                  </a:lnTo>
                  <a:lnTo>
                    <a:pt x="22" y="399"/>
                  </a:lnTo>
                  <a:lnTo>
                    <a:pt x="30" y="385"/>
                  </a:lnTo>
                  <a:lnTo>
                    <a:pt x="17" y="373"/>
                  </a:lnTo>
                  <a:lnTo>
                    <a:pt x="20" y="368"/>
                  </a:lnTo>
                  <a:lnTo>
                    <a:pt x="31" y="37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67" name="Freeform 1667"/>
            <p:cNvSpPr>
              <a:spLocks/>
            </p:cNvSpPr>
            <p:nvPr/>
          </p:nvSpPr>
          <p:spPr bwMode="auto">
            <a:xfrm>
              <a:off x="6258" y="1665"/>
              <a:ext cx="75" cy="68"/>
            </a:xfrm>
            <a:custGeom>
              <a:avLst/>
              <a:gdLst>
                <a:gd name="T0" fmla="*/ 0 w 75"/>
                <a:gd name="T1" fmla="*/ 55 h 68"/>
                <a:gd name="T2" fmla="*/ 10 w 75"/>
                <a:gd name="T3" fmla="*/ 36 h 68"/>
                <a:gd name="T4" fmla="*/ 21 w 75"/>
                <a:gd name="T5" fmla="*/ 27 h 68"/>
                <a:gd name="T6" fmla="*/ 23 w 75"/>
                <a:gd name="T7" fmla="*/ 11 h 68"/>
                <a:gd name="T8" fmla="*/ 49 w 75"/>
                <a:gd name="T9" fmla="*/ 10 h 68"/>
                <a:gd name="T10" fmla="*/ 57 w 75"/>
                <a:gd name="T11" fmla="*/ 0 h 68"/>
                <a:gd name="T12" fmla="*/ 68 w 75"/>
                <a:gd name="T13" fmla="*/ 16 h 68"/>
                <a:gd name="T14" fmla="*/ 75 w 75"/>
                <a:gd name="T15" fmla="*/ 14 h 68"/>
                <a:gd name="T16" fmla="*/ 59 w 75"/>
                <a:gd name="T17" fmla="*/ 53 h 68"/>
                <a:gd name="T18" fmla="*/ 74 w 75"/>
                <a:gd name="T19" fmla="*/ 56 h 68"/>
                <a:gd name="T20" fmla="*/ 33 w 75"/>
                <a:gd name="T21" fmla="*/ 68 h 68"/>
                <a:gd name="T22" fmla="*/ 25 w 75"/>
                <a:gd name="T23" fmla="*/ 63 h 68"/>
                <a:gd name="T24" fmla="*/ 26 w 75"/>
                <a:gd name="T25" fmla="*/ 52 h 68"/>
                <a:gd name="T26" fmla="*/ 4 w 75"/>
                <a:gd name="T27" fmla="*/ 67 h 68"/>
                <a:gd name="T28" fmla="*/ 0 w 75"/>
                <a:gd name="T29" fmla="*/ 5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68">
                  <a:moveTo>
                    <a:pt x="0" y="55"/>
                  </a:moveTo>
                  <a:lnTo>
                    <a:pt x="10" y="36"/>
                  </a:lnTo>
                  <a:lnTo>
                    <a:pt x="21" y="27"/>
                  </a:lnTo>
                  <a:lnTo>
                    <a:pt x="23" y="11"/>
                  </a:lnTo>
                  <a:lnTo>
                    <a:pt x="49" y="10"/>
                  </a:lnTo>
                  <a:lnTo>
                    <a:pt x="57" y="0"/>
                  </a:lnTo>
                  <a:lnTo>
                    <a:pt x="68" y="16"/>
                  </a:lnTo>
                  <a:lnTo>
                    <a:pt x="75" y="14"/>
                  </a:lnTo>
                  <a:lnTo>
                    <a:pt x="59" y="53"/>
                  </a:lnTo>
                  <a:lnTo>
                    <a:pt x="74" y="56"/>
                  </a:lnTo>
                  <a:lnTo>
                    <a:pt x="33" y="68"/>
                  </a:lnTo>
                  <a:lnTo>
                    <a:pt x="25" y="63"/>
                  </a:lnTo>
                  <a:lnTo>
                    <a:pt x="26" y="52"/>
                  </a:lnTo>
                  <a:lnTo>
                    <a:pt x="4" y="67"/>
                  </a:lnTo>
                  <a:lnTo>
                    <a:pt x="0" y="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68" name="Freeform 1668"/>
            <p:cNvSpPr>
              <a:spLocks/>
            </p:cNvSpPr>
            <p:nvPr/>
          </p:nvSpPr>
          <p:spPr bwMode="auto">
            <a:xfrm>
              <a:off x="6166" y="1607"/>
              <a:ext cx="63" cy="58"/>
            </a:xfrm>
            <a:custGeom>
              <a:avLst/>
              <a:gdLst>
                <a:gd name="T0" fmla="*/ 0 w 63"/>
                <a:gd name="T1" fmla="*/ 44 h 58"/>
                <a:gd name="T2" fmla="*/ 4 w 63"/>
                <a:gd name="T3" fmla="*/ 43 h 58"/>
                <a:gd name="T4" fmla="*/ 3 w 63"/>
                <a:gd name="T5" fmla="*/ 1 h 58"/>
                <a:gd name="T6" fmla="*/ 21 w 63"/>
                <a:gd name="T7" fmla="*/ 0 h 58"/>
                <a:gd name="T8" fmla="*/ 44 w 63"/>
                <a:gd name="T9" fmla="*/ 7 h 58"/>
                <a:gd name="T10" fmla="*/ 61 w 63"/>
                <a:gd name="T11" fmla="*/ 29 h 58"/>
                <a:gd name="T12" fmla="*/ 57 w 63"/>
                <a:gd name="T13" fmla="*/ 33 h 58"/>
                <a:gd name="T14" fmla="*/ 63 w 63"/>
                <a:gd name="T15" fmla="*/ 47 h 58"/>
                <a:gd name="T16" fmla="*/ 51 w 63"/>
                <a:gd name="T17" fmla="*/ 51 h 58"/>
                <a:gd name="T18" fmla="*/ 57 w 63"/>
                <a:gd name="T19" fmla="*/ 58 h 58"/>
                <a:gd name="T20" fmla="*/ 37 w 63"/>
                <a:gd name="T21" fmla="*/ 58 h 58"/>
                <a:gd name="T22" fmla="*/ 1 w 63"/>
                <a:gd name="T23" fmla="*/ 58 h 58"/>
                <a:gd name="T24" fmla="*/ 0 w 63"/>
                <a:gd name="T25" fmla="*/ 4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58">
                  <a:moveTo>
                    <a:pt x="0" y="44"/>
                  </a:moveTo>
                  <a:lnTo>
                    <a:pt x="4" y="43"/>
                  </a:lnTo>
                  <a:lnTo>
                    <a:pt x="3" y="1"/>
                  </a:lnTo>
                  <a:lnTo>
                    <a:pt x="21" y="0"/>
                  </a:lnTo>
                  <a:lnTo>
                    <a:pt x="44" y="7"/>
                  </a:lnTo>
                  <a:lnTo>
                    <a:pt x="61" y="29"/>
                  </a:lnTo>
                  <a:lnTo>
                    <a:pt x="57" y="33"/>
                  </a:lnTo>
                  <a:lnTo>
                    <a:pt x="63" y="47"/>
                  </a:lnTo>
                  <a:lnTo>
                    <a:pt x="51" y="51"/>
                  </a:lnTo>
                  <a:lnTo>
                    <a:pt x="57" y="58"/>
                  </a:lnTo>
                  <a:lnTo>
                    <a:pt x="37" y="58"/>
                  </a:lnTo>
                  <a:lnTo>
                    <a:pt x="1" y="58"/>
                  </a:lnTo>
                  <a:lnTo>
                    <a:pt x="0" y="4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69" name="Freeform 1669"/>
            <p:cNvSpPr>
              <a:spLocks/>
            </p:cNvSpPr>
            <p:nvPr/>
          </p:nvSpPr>
          <p:spPr bwMode="auto">
            <a:xfrm>
              <a:off x="6258" y="1665"/>
              <a:ext cx="75" cy="68"/>
            </a:xfrm>
            <a:custGeom>
              <a:avLst/>
              <a:gdLst>
                <a:gd name="T0" fmla="*/ 0 w 75"/>
                <a:gd name="T1" fmla="*/ 55 h 68"/>
                <a:gd name="T2" fmla="*/ 10 w 75"/>
                <a:gd name="T3" fmla="*/ 36 h 68"/>
                <a:gd name="T4" fmla="*/ 21 w 75"/>
                <a:gd name="T5" fmla="*/ 27 h 68"/>
                <a:gd name="T6" fmla="*/ 23 w 75"/>
                <a:gd name="T7" fmla="*/ 11 h 68"/>
                <a:gd name="T8" fmla="*/ 49 w 75"/>
                <a:gd name="T9" fmla="*/ 10 h 68"/>
                <a:gd name="T10" fmla="*/ 57 w 75"/>
                <a:gd name="T11" fmla="*/ 0 h 68"/>
                <a:gd name="T12" fmla="*/ 68 w 75"/>
                <a:gd name="T13" fmla="*/ 16 h 68"/>
                <a:gd name="T14" fmla="*/ 75 w 75"/>
                <a:gd name="T15" fmla="*/ 14 h 68"/>
                <a:gd name="T16" fmla="*/ 59 w 75"/>
                <a:gd name="T17" fmla="*/ 53 h 68"/>
                <a:gd name="T18" fmla="*/ 74 w 75"/>
                <a:gd name="T19" fmla="*/ 56 h 68"/>
                <a:gd name="T20" fmla="*/ 33 w 75"/>
                <a:gd name="T21" fmla="*/ 68 h 68"/>
                <a:gd name="T22" fmla="*/ 25 w 75"/>
                <a:gd name="T23" fmla="*/ 63 h 68"/>
                <a:gd name="T24" fmla="*/ 26 w 75"/>
                <a:gd name="T25" fmla="*/ 52 h 68"/>
                <a:gd name="T26" fmla="*/ 4 w 75"/>
                <a:gd name="T27" fmla="*/ 67 h 68"/>
                <a:gd name="T28" fmla="*/ 0 w 75"/>
                <a:gd name="T29" fmla="*/ 5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68">
                  <a:moveTo>
                    <a:pt x="0" y="55"/>
                  </a:moveTo>
                  <a:lnTo>
                    <a:pt x="10" y="36"/>
                  </a:lnTo>
                  <a:lnTo>
                    <a:pt x="21" y="27"/>
                  </a:lnTo>
                  <a:lnTo>
                    <a:pt x="23" y="11"/>
                  </a:lnTo>
                  <a:lnTo>
                    <a:pt x="49" y="10"/>
                  </a:lnTo>
                  <a:lnTo>
                    <a:pt x="57" y="0"/>
                  </a:lnTo>
                  <a:lnTo>
                    <a:pt x="68" y="16"/>
                  </a:lnTo>
                  <a:lnTo>
                    <a:pt x="75" y="14"/>
                  </a:lnTo>
                  <a:lnTo>
                    <a:pt x="59" y="53"/>
                  </a:lnTo>
                  <a:lnTo>
                    <a:pt x="74" y="56"/>
                  </a:lnTo>
                  <a:lnTo>
                    <a:pt x="33" y="68"/>
                  </a:lnTo>
                  <a:lnTo>
                    <a:pt x="25" y="63"/>
                  </a:lnTo>
                  <a:lnTo>
                    <a:pt x="26" y="52"/>
                  </a:lnTo>
                  <a:lnTo>
                    <a:pt x="4" y="67"/>
                  </a:lnTo>
                  <a:lnTo>
                    <a:pt x="0" y="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70" name="Freeform 1670"/>
            <p:cNvSpPr>
              <a:spLocks/>
            </p:cNvSpPr>
            <p:nvPr/>
          </p:nvSpPr>
          <p:spPr bwMode="auto">
            <a:xfrm>
              <a:off x="6483" y="1674"/>
              <a:ext cx="464" cy="792"/>
            </a:xfrm>
            <a:custGeom>
              <a:avLst/>
              <a:gdLst>
                <a:gd name="T0" fmla="*/ 59 w 464"/>
                <a:gd name="T1" fmla="*/ 232 h 792"/>
                <a:gd name="T2" fmla="*/ 64 w 464"/>
                <a:gd name="T3" fmla="*/ 181 h 792"/>
                <a:gd name="T4" fmla="*/ 80 w 464"/>
                <a:gd name="T5" fmla="*/ 93 h 792"/>
                <a:gd name="T6" fmla="*/ 98 w 464"/>
                <a:gd name="T7" fmla="*/ 50 h 792"/>
                <a:gd name="T8" fmla="*/ 161 w 464"/>
                <a:gd name="T9" fmla="*/ 36 h 792"/>
                <a:gd name="T10" fmla="*/ 195 w 464"/>
                <a:gd name="T11" fmla="*/ 50 h 792"/>
                <a:gd name="T12" fmla="*/ 202 w 464"/>
                <a:gd name="T13" fmla="*/ 27 h 792"/>
                <a:gd name="T14" fmla="*/ 243 w 464"/>
                <a:gd name="T15" fmla="*/ 0 h 792"/>
                <a:gd name="T16" fmla="*/ 253 w 464"/>
                <a:gd name="T17" fmla="*/ 4 h 792"/>
                <a:gd name="T18" fmla="*/ 308 w 464"/>
                <a:gd name="T19" fmla="*/ 39 h 792"/>
                <a:gd name="T20" fmla="*/ 321 w 464"/>
                <a:gd name="T21" fmla="*/ 117 h 792"/>
                <a:gd name="T22" fmla="*/ 354 w 464"/>
                <a:gd name="T23" fmla="*/ 147 h 792"/>
                <a:gd name="T24" fmla="*/ 385 w 464"/>
                <a:gd name="T25" fmla="*/ 177 h 792"/>
                <a:gd name="T26" fmla="*/ 402 w 464"/>
                <a:gd name="T27" fmla="*/ 225 h 792"/>
                <a:gd name="T28" fmla="*/ 386 w 464"/>
                <a:gd name="T29" fmla="*/ 247 h 792"/>
                <a:gd name="T30" fmla="*/ 383 w 464"/>
                <a:gd name="T31" fmla="*/ 301 h 792"/>
                <a:gd name="T32" fmla="*/ 447 w 464"/>
                <a:gd name="T33" fmla="*/ 319 h 792"/>
                <a:gd name="T34" fmla="*/ 460 w 464"/>
                <a:gd name="T35" fmla="*/ 324 h 792"/>
                <a:gd name="T36" fmla="*/ 438 w 464"/>
                <a:gd name="T37" fmla="*/ 359 h 792"/>
                <a:gd name="T38" fmla="*/ 450 w 464"/>
                <a:gd name="T39" fmla="*/ 419 h 792"/>
                <a:gd name="T40" fmla="*/ 449 w 464"/>
                <a:gd name="T41" fmla="*/ 480 h 792"/>
                <a:gd name="T42" fmla="*/ 464 w 464"/>
                <a:gd name="T43" fmla="*/ 498 h 792"/>
                <a:gd name="T44" fmla="*/ 438 w 464"/>
                <a:gd name="T45" fmla="*/ 544 h 792"/>
                <a:gd name="T46" fmla="*/ 351 w 464"/>
                <a:gd name="T47" fmla="*/ 602 h 792"/>
                <a:gd name="T48" fmla="*/ 246 w 464"/>
                <a:gd name="T49" fmla="*/ 615 h 792"/>
                <a:gd name="T50" fmla="*/ 207 w 464"/>
                <a:gd name="T51" fmla="*/ 688 h 792"/>
                <a:gd name="T52" fmla="*/ 256 w 464"/>
                <a:gd name="T53" fmla="*/ 666 h 792"/>
                <a:gd name="T54" fmla="*/ 267 w 464"/>
                <a:gd name="T55" fmla="*/ 686 h 792"/>
                <a:gd name="T56" fmla="*/ 253 w 464"/>
                <a:gd name="T57" fmla="*/ 791 h 792"/>
                <a:gd name="T58" fmla="*/ 229 w 464"/>
                <a:gd name="T59" fmla="*/ 791 h 792"/>
                <a:gd name="T60" fmla="*/ 174 w 464"/>
                <a:gd name="T61" fmla="*/ 774 h 792"/>
                <a:gd name="T62" fmla="*/ 170 w 464"/>
                <a:gd name="T63" fmla="*/ 738 h 792"/>
                <a:gd name="T64" fmla="*/ 200 w 464"/>
                <a:gd name="T65" fmla="*/ 726 h 792"/>
                <a:gd name="T66" fmla="*/ 204 w 464"/>
                <a:gd name="T67" fmla="*/ 675 h 792"/>
                <a:gd name="T68" fmla="*/ 193 w 464"/>
                <a:gd name="T69" fmla="*/ 637 h 792"/>
                <a:gd name="T70" fmla="*/ 184 w 464"/>
                <a:gd name="T71" fmla="*/ 618 h 792"/>
                <a:gd name="T72" fmla="*/ 136 w 464"/>
                <a:gd name="T73" fmla="*/ 576 h 792"/>
                <a:gd name="T74" fmla="*/ 110 w 464"/>
                <a:gd name="T75" fmla="*/ 575 h 792"/>
                <a:gd name="T76" fmla="*/ 75 w 464"/>
                <a:gd name="T77" fmla="*/ 559 h 792"/>
                <a:gd name="T78" fmla="*/ 78 w 464"/>
                <a:gd name="T79" fmla="*/ 530 h 792"/>
                <a:gd name="T80" fmla="*/ 70 w 464"/>
                <a:gd name="T81" fmla="*/ 483 h 792"/>
                <a:gd name="T82" fmla="*/ 103 w 464"/>
                <a:gd name="T83" fmla="*/ 462 h 792"/>
                <a:gd name="T84" fmla="*/ 112 w 464"/>
                <a:gd name="T85" fmla="*/ 446 h 792"/>
                <a:gd name="T86" fmla="*/ 129 w 464"/>
                <a:gd name="T87" fmla="*/ 418 h 792"/>
                <a:gd name="T88" fmla="*/ 148 w 464"/>
                <a:gd name="T89" fmla="*/ 401 h 792"/>
                <a:gd name="T90" fmla="*/ 133 w 464"/>
                <a:gd name="T91" fmla="*/ 361 h 792"/>
                <a:gd name="T92" fmla="*/ 139 w 464"/>
                <a:gd name="T93" fmla="*/ 332 h 792"/>
                <a:gd name="T94" fmla="*/ 14 w 464"/>
                <a:gd name="T95" fmla="*/ 321 h 792"/>
                <a:gd name="T96" fmla="*/ 11 w 464"/>
                <a:gd name="T97" fmla="*/ 295 h 792"/>
                <a:gd name="T98" fmla="*/ 27 w 464"/>
                <a:gd name="T99" fmla="*/ 258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4" h="792">
                  <a:moveTo>
                    <a:pt x="27" y="258"/>
                  </a:moveTo>
                  <a:lnTo>
                    <a:pt x="59" y="232"/>
                  </a:lnTo>
                  <a:lnTo>
                    <a:pt x="44" y="227"/>
                  </a:lnTo>
                  <a:lnTo>
                    <a:pt x="64" y="181"/>
                  </a:lnTo>
                  <a:lnTo>
                    <a:pt x="100" y="128"/>
                  </a:lnTo>
                  <a:lnTo>
                    <a:pt x="80" y="93"/>
                  </a:lnTo>
                  <a:lnTo>
                    <a:pt x="99" y="93"/>
                  </a:lnTo>
                  <a:lnTo>
                    <a:pt x="98" y="50"/>
                  </a:lnTo>
                  <a:lnTo>
                    <a:pt x="137" y="49"/>
                  </a:lnTo>
                  <a:lnTo>
                    <a:pt x="161" y="36"/>
                  </a:lnTo>
                  <a:lnTo>
                    <a:pt x="175" y="52"/>
                  </a:lnTo>
                  <a:lnTo>
                    <a:pt x="195" y="50"/>
                  </a:lnTo>
                  <a:lnTo>
                    <a:pt x="193" y="28"/>
                  </a:lnTo>
                  <a:lnTo>
                    <a:pt x="202" y="27"/>
                  </a:lnTo>
                  <a:lnTo>
                    <a:pt x="213" y="0"/>
                  </a:lnTo>
                  <a:lnTo>
                    <a:pt x="243" y="0"/>
                  </a:lnTo>
                  <a:lnTo>
                    <a:pt x="244" y="15"/>
                  </a:lnTo>
                  <a:lnTo>
                    <a:pt x="253" y="4"/>
                  </a:lnTo>
                  <a:lnTo>
                    <a:pt x="296" y="8"/>
                  </a:lnTo>
                  <a:lnTo>
                    <a:pt x="308" y="39"/>
                  </a:lnTo>
                  <a:lnTo>
                    <a:pt x="294" y="77"/>
                  </a:lnTo>
                  <a:lnTo>
                    <a:pt x="321" y="117"/>
                  </a:lnTo>
                  <a:lnTo>
                    <a:pt x="331" y="114"/>
                  </a:lnTo>
                  <a:lnTo>
                    <a:pt x="354" y="147"/>
                  </a:lnTo>
                  <a:lnTo>
                    <a:pt x="364" y="149"/>
                  </a:lnTo>
                  <a:lnTo>
                    <a:pt x="385" y="177"/>
                  </a:lnTo>
                  <a:lnTo>
                    <a:pt x="379" y="196"/>
                  </a:lnTo>
                  <a:lnTo>
                    <a:pt x="402" y="225"/>
                  </a:lnTo>
                  <a:lnTo>
                    <a:pt x="396" y="250"/>
                  </a:lnTo>
                  <a:lnTo>
                    <a:pt x="386" y="247"/>
                  </a:lnTo>
                  <a:lnTo>
                    <a:pt x="381" y="245"/>
                  </a:lnTo>
                  <a:lnTo>
                    <a:pt x="383" y="301"/>
                  </a:lnTo>
                  <a:lnTo>
                    <a:pt x="444" y="298"/>
                  </a:lnTo>
                  <a:lnTo>
                    <a:pt x="447" y="319"/>
                  </a:lnTo>
                  <a:lnTo>
                    <a:pt x="460" y="324"/>
                  </a:lnTo>
                  <a:lnTo>
                    <a:pt x="460" y="324"/>
                  </a:lnTo>
                  <a:lnTo>
                    <a:pt x="459" y="363"/>
                  </a:lnTo>
                  <a:lnTo>
                    <a:pt x="438" y="359"/>
                  </a:lnTo>
                  <a:lnTo>
                    <a:pt x="433" y="400"/>
                  </a:lnTo>
                  <a:lnTo>
                    <a:pt x="450" y="419"/>
                  </a:lnTo>
                  <a:lnTo>
                    <a:pt x="464" y="468"/>
                  </a:lnTo>
                  <a:lnTo>
                    <a:pt x="449" y="480"/>
                  </a:lnTo>
                  <a:lnTo>
                    <a:pt x="463" y="497"/>
                  </a:lnTo>
                  <a:lnTo>
                    <a:pt x="464" y="498"/>
                  </a:lnTo>
                  <a:lnTo>
                    <a:pt x="452" y="504"/>
                  </a:lnTo>
                  <a:lnTo>
                    <a:pt x="438" y="544"/>
                  </a:lnTo>
                  <a:lnTo>
                    <a:pt x="384" y="564"/>
                  </a:lnTo>
                  <a:lnTo>
                    <a:pt x="351" y="602"/>
                  </a:lnTo>
                  <a:lnTo>
                    <a:pt x="327" y="594"/>
                  </a:lnTo>
                  <a:lnTo>
                    <a:pt x="246" y="615"/>
                  </a:lnTo>
                  <a:lnTo>
                    <a:pt x="245" y="617"/>
                  </a:lnTo>
                  <a:lnTo>
                    <a:pt x="207" y="688"/>
                  </a:lnTo>
                  <a:lnTo>
                    <a:pt x="225" y="688"/>
                  </a:lnTo>
                  <a:lnTo>
                    <a:pt x="256" y="666"/>
                  </a:lnTo>
                  <a:lnTo>
                    <a:pt x="261" y="676"/>
                  </a:lnTo>
                  <a:lnTo>
                    <a:pt x="267" y="686"/>
                  </a:lnTo>
                  <a:lnTo>
                    <a:pt x="282" y="689"/>
                  </a:lnTo>
                  <a:lnTo>
                    <a:pt x="253" y="791"/>
                  </a:lnTo>
                  <a:lnTo>
                    <a:pt x="227" y="767"/>
                  </a:lnTo>
                  <a:lnTo>
                    <a:pt x="229" y="791"/>
                  </a:lnTo>
                  <a:lnTo>
                    <a:pt x="185" y="792"/>
                  </a:lnTo>
                  <a:lnTo>
                    <a:pt x="174" y="774"/>
                  </a:lnTo>
                  <a:lnTo>
                    <a:pt x="157" y="772"/>
                  </a:lnTo>
                  <a:lnTo>
                    <a:pt x="170" y="738"/>
                  </a:lnTo>
                  <a:lnTo>
                    <a:pt x="181" y="740"/>
                  </a:lnTo>
                  <a:lnTo>
                    <a:pt x="200" y="726"/>
                  </a:lnTo>
                  <a:lnTo>
                    <a:pt x="191" y="703"/>
                  </a:lnTo>
                  <a:lnTo>
                    <a:pt x="204" y="675"/>
                  </a:lnTo>
                  <a:lnTo>
                    <a:pt x="219" y="656"/>
                  </a:lnTo>
                  <a:lnTo>
                    <a:pt x="193" y="637"/>
                  </a:lnTo>
                  <a:lnTo>
                    <a:pt x="195" y="624"/>
                  </a:lnTo>
                  <a:lnTo>
                    <a:pt x="184" y="618"/>
                  </a:lnTo>
                  <a:lnTo>
                    <a:pt x="168" y="573"/>
                  </a:lnTo>
                  <a:lnTo>
                    <a:pt x="136" y="576"/>
                  </a:lnTo>
                  <a:lnTo>
                    <a:pt x="126" y="581"/>
                  </a:lnTo>
                  <a:lnTo>
                    <a:pt x="110" y="575"/>
                  </a:lnTo>
                  <a:lnTo>
                    <a:pt x="109" y="558"/>
                  </a:lnTo>
                  <a:lnTo>
                    <a:pt x="75" y="559"/>
                  </a:lnTo>
                  <a:lnTo>
                    <a:pt x="65" y="542"/>
                  </a:lnTo>
                  <a:lnTo>
                    <a:pt x="78" y="530"/>
                  </a:lnTo>
                  <a:lnTo>
                    <a:pt x="70" y="520"/>
                  </a:lnTo>
                  <a:lnTo>
                    <a:pt x="70" y="483"/>
                  </a:lnTo>
                  <a:lnTo>
                    <a:pt x="81" y="482"/>
                  </a:lnTo>
                  <a:lnTo>
                    <a:pt x="103" y="462"/>
                  </a:lnTo>
                  <a:lnTo>
                    <a:pt x="97" y="449"/>
                  </a:lnTo>
                  <a:lnTo>
                    <a:pt x="112" y="446"/>
                  </a:lnTo>
                  <a:lnTo>
                    <a:pt x="108" y="420"/>
                  </a:lnTo>
                  <a:lnTo>
                    <a:pt x="129" y="418"/>
                  </a:lnTo>
                  <a:lnTo>
                    <a:pt x="128" y="402"/>
                  </a:lnTo>
                  <a:lnTo>
                    <a:pt x="148" y="401"/>
                  </a:lnTo>
                  <a:lnTo>
                    <a:pt x="149" y="372"/>
                  </a:lnTo>
                  <a:lnTo>
                    <a:pt x="133" y="361"/>
                  </a:lnTo>
                  <a:lnTo>
                    <a:pt x="129" y="338"/>
                  </a:lnTo>
                  <a:lnTo>
                    <a:pt x="139" y="332"/>
                  </a:lnTo>
                  <a:lnTo>
                    <a:pt x="23" y="330"/>
                  </a:lnTo>
                  <a:lnTo>
                    <a:pt x="14" y="321"/>
                  </a:lnTo>
                  <a:lnTo>
                    <a:pt x="19" y="300"/>
                  </a:lnTo>
                  <a:lnTo>
                    <a:pt x="11" y="295"/>
                  </a:lnTo>
                  <a:lnTo>
                    <a:pt x="0" y="255"/>
                  </a:lnTo>
                  <a:lnTo>
                    <a:pt x="27" y="25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71" name="Freeform 1671"/>
            <p:cNvSpPr>
              <a:spLocks/>
            </p:cNvSpPr>
            <p:nvPr/>
          </p:nvSpPr>
          <p:spPr bwMode="auto">
            <a:xfrm>
              <a:off x="6721" y="1817"/>
              <a:ext cx="76" cy="56"/>
            </a:xfrm>
            <a:custGeom>
              <a:avLst/>
              <a:gdLst>
                <a:gd name="T0" fmla="*/ 11 w 76"/>
                <a:gd name="T1" fmla="*/ 51 h 56"/>
                <a:gd name="T2" fmla="*/ 11 w 76"/>
                <a:gd name="T3" fmla="*/ 56 h 56"/>
                <a:gd name="T4" fmla="*/ 2 w 76"/>
                <a:gd name="T5" fmla="*/ 56 h 56"/>
                <a:gd name="T6" fmla="*/ 0 w 76"/>
                <a:gd name="T7" fmla="*/ 48 h 56"/>
                <a:gd name="T8" fmla="*/ 6 w 76"/>
                <a:gd name="T9" fmla="*/ 35 h 56"/>
                <a:gd name="T10" fmla="*/ 24 w 76"/>
                <a:gd name="T11" fmla="*/ 24 h 56"/>
                <a:gd name="T12" fmla="*/ 25 w 76"/>
                <a:gd name="T13" fmla="*/ 11 h 56"/>
                <a:gd name="T14" fmla="*/ 33 w 76"/>
                <a:gd name="T15" fmla="*/ 10 h 56"/>
                <a:gd name="T16" fmla="*/ 33 w 76"/>
                <a:gd name="T17" fmla="*/ 2 h 56"/>
                <a:gd name="T18" fmla="*/ 49 w 76"/>
                <a:gd name="T19" fmla="*/ 2 h 56"/>
                <a:gd name="T20" fmla="*/ 51 w 76"/>
                <a:gd name="T21" fmla="*/ 8 h 56"/>
                <a:gd name="T22" fmla="*/ 58 w 76"/>
                <a:gd name="T23" fmla="*/ 0 h 56"/>
                <a:gd name="T24" fmla="*/ 64 w 76"/>
                <a:gd name="T25" fmla="*/ 10 h 56"/>
                <a:gd name="T26" fmla="*/ 76 w 76"/>
                <a:gd name="T27" fmla="*/ 10 h 56"/>
                <a:gd name="T28" fmla="*/ 71 w 76"/>
                <a:gd name="T29" fmla="*/ 42 h 56"/>
                <a:gd name="T30" fmla="*/ 51 w 76"/>
                <a:gd name="T31" fmla="*/ 40 h 56"/>
                <a:gd name="T32" fmla="*/ 42 w 76"/>
                <a:gd name="T33" fmla="*/ 54 h 56"/>
                <a:gd name="T34" fmla="*/ 11 w 76"/>
                <a:gd name="T35" fmla="*/ 5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" h="56">
                  <a:moveTo>
                    <a:pt x="11" y="51"/>
                  </a:moveTo>
                  <a:lnTo>
                    <a:pt x="11" y="56"/>
                  </a:lnTo>
                  <a:lnTo>
                    <a:pt x="2" y="56"/>
                  </a:lnTo>
                  <a:lnTo>
                    <a:pt x="0" y="48"/>
                  </a:lnTo>
                  <a:lnTo>
                    <a:pt x="6" y="35"/>
                  </a:lnTo>
                  <a:lnTo>
                    <a:pt x="24" y="24"/>
                  </a:lnTo>
                  <a:lnTo>
                    <a:pt x="25" y="11"/>
                  </a:lnTo>
                  <a:lnTo>
                    <a:pt x="33" y="10"/>
                  </a:lnTo>
                  <a:lnTo>
                    <a:pt x="33" y="2"/>
                  </a:lnTo>
                  <a:lnTo>
                    <a:pt x="49" y="2"/>
                  </a:lnTo>
                  <a:lnTo>
                    <a:pt x="51" y="8"/>
                  </a:lnTo>
                  <a:lnTo>
                    <a:pt x="58" y="0"/>
                  </a:lnTo>
                  <a:lnTo>
                    <a:pt x="64" y="10"/>
                  </a:lnTo>
                  <a:lnTo>
                    <a:pt x="76" y="10"/>
                  </a:lnTo>
                  <a:lnTo>
                    <a:pt x="71" y="42"/>
                  </a:lnTo>
                  <a:lnTo>
                    <a:pt x="51" y="40"/>
                  </a:lnTo>
                  <a:lnTo>
                    <a:pt x="42" y="54"/>
                  </a:lnTo>
                  <a:lnTo>
                    <a:pt x="11" y="5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72" name="Freeform 1672"/>
            <p:cNvSpPr>
              <a:spLocks/>
            </p:cNvSpPr>
            <p:nvPr/>
          </p:nvSpPr>
          <p:spPr bwMode="auto">
            <a:xfrm>
              <a:off x="6721" y="1817"/>
              <a:ext cx="76" cy="56"/>
            </a:xfrm>
            <a:custGeom>
              <a:avLst/>
              <a:gdLst>
                <a:gd name="T0" fmla="*/ 11 w 76"/>
                <a:gd name="T1" fmla="*/ 51 h 56"/>
                <a:gd name="T2" fmla="*/ 11 w 76"/>
                <a:gd name="T3" fmla="*/ 56 h 56"/>
                <a:gd name="T4" fmla="*/ 2 w 76"/>
                <a:gd name="T5" fmla="*/ 56 h 56"/>
                <a:gd name="T6" fmla="*/ 0 w 76"/>
                <a:gd name="T7" fmla="*/ 48 h 56"/>
                <a:gd name="T8" fmla="*/ 6 w 76"/>
                <a:gd name="T9" fmla="*/ 35 h 56"/>
                <a:gd name="T10" fmla="*/ 24 w 76"/>
                <a:gd name="T11" fmla="*/ 24 h 56"/>
                <a:gd name="T12" fmla="*/ 25 w 76"/>
                <a:gd name="T13" fmla="*/ 11 h 56"/>
                <a:gd name="T14" fmla="*/ 33 w 76"/>
                <a:gd name="T15" fmla="*/ 10 h 56"/>
                <a:gd name="T16" fmla="*/ 33 w 76"/>
                <a:gd name="T17" fmla="*/ 2 h 56"/>
                <a:gd name="T18" fmla="*/ 49 w 76"/>
                <a:gd name="T19" fmla="*/ 2 h 56"/>
                <a:gd name="T20" fmla="*/ 51 w 76"/>
                <a:gd name="T21" fmla="*/ 8 h 56"/>
                <a:gd name="T22" fmla="*/ 58 w 76"/>
                <a:gd name="T23" fmla="*/ 0 h 56"/>
                <a:gd name="T24" fmla="*/ 64 w 76"/>
                <a:gd name="T25" fmla="*/ 10 h 56"/>
                <a:gd name="T26" fmla="*/ 76 w 76"/>
                <a:gd name="T27" fmla="*/ 10 h 56"/>
                <a:gd name="T28" fmla="*/ 71 w 76"/>
                <a:gd name="T29" fmla="*/ 42 h 56"/>
                <a:gd name="T30" fmla="*/ 51 w 76"/>
                <a:gd name="T31" fmla="*/ 40 h 56"/>
                <a:gd name="T32" fmla="*/ 42 w 76"/>
                <a:gd name="T33" fmla="*/ 54 h 56"/>
                <a:gd name="T34" fmla="*/ 11 w 76"/>
                <a:gd name="T35" fmla="*/ 5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" h="56">
                  <a:moveTo>
                    <a:pt x="11" y="51"/>
                  </a:moveTo>
                  <a:lnTo>
                    <a:pt x="11" y="56"/>
                  </a:lnTo>
                  <a:lnTo>
                    <a:pt x="2" y="56"/>
                  </a:lnTo>
                  <a:lnTo>
                    <a:pt x="0" y="48"/>
                  </a:lnTo>
                  <a:lnTo>
                    <a:pt x="6" y="35"/>
                  </a:lnTo>
                  <a:lnTo>
                    <a:pt x="24" y="24"/>
                  </a:lnTo>
                  <a:lnTo>
                    <a:pt x="25" y="11"/>
                  </a:lnTo>
                  <a:lnTo>
                    <a:pt x="33" y="10"/>
                  </a:lnTo>
                  <a:lnTo>
                    <a:pt x="33" y="2"/>
                  </a:lnTo>
                  <a:lnTo>
                    <a:pt x="49" y="2"/>
                  </a:lnTo>
                  <a:lnTo>
                    <a:pt x="51" y="8"/>
                  </a:lnTo>
                  <a:lnTo>
                    <a:pt x="58" y="0"/>
                  </a:lnTo>
                  <a:lnTo>
                    <a:pt x="64" y="10"/>
                  </a:lnTo>
                  <a:lnTo>
                    <a:pt x="76" y="10"/>
                  </a:lnTo>
                  <a:lnTo>
                    <a:pt x="71" y="42"/>
                  </a:lnTo>
                  <a:lnTo>
                    <a:pt x="51" y="40"/>
                  </a:lnTo>
                  <a:lnTo>
                    <a:pt x="42" y="54"/>
                  </a:lnTo>
                  <a:lnTo>
                    <a:pt x="11" y="5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73" name="Freeform 1673"/>
            <p:cNvSpPr>
              <a:spLocks/>
            </p:cNvSpPr>
            <p:nvPr/>
          </p:nvSpPr>
          <p:spPr bwMode="auto">
            <a:xfrm>
              <a:off x="5960" y="1943"/>
              <a:ext cx="309" cy="324"/>
            </a:xfrm>
            <a:custGeom>
              <a:avLst/>
              <a:gdLst>
                <a:gd name="T0" fmla="*/ 69 w 309"/>
                <a:gd name="T1" fmla="*/ 257 h 324"/>
                <a:gd name="T2" fmla="*/ 83 w 309"/>
                <a:gd name="T3" fmla="*/ 243 h 324"/>
                <a:gd name="T4" fmla="*/ 85 w 309"/>
                <a:gd name="T5" fmla="*/ 223 h 324"/>
                <a:gd name="T6" fmla="*/ 56 w 309"/>
                <a:gd name="T7" fmla="*/ 199 h 324"/>
                <a:gd name="T8" fmla="*/ 70 w 309"/>
                <a:gd name="T9" fmla="*/ 174 h 324"/>
                <a:gd name="T10" fmla="*/ 82 w 309"/>
                <a:gd name="T11" fmla="*/ 172 h 324"/>
                <a:gd name="T12" fmla="*/ 78 w 309"/>
                <a:gd name="T13" fmla="*/ 152 h 324"/>
                <a:gd name="T14" fmla="*/ 40 w 309"/>
                <a:gd name="T15" fmla="*/ 161 h 324"/>
                <a:gd name="T16" fmla="*/ 39 w 309"/>
                <a:gd name="T17" fmla="*/ 140 h 324"/>
                <a:gd name="T18" fmla="*/ 26 w 309"/>
                <a:gd name="T19" fmla="*/ 129 h 324"/>
                <a:gd name="T20" fmla="*/ 27 w 309"/>
                <a:gd name="T21" fmla="*/ 111 h 324"/>
                <a:gd name="T22" fmla="*/ 0 w 309"/>
                <a:gd name="T23" fmla="*/ 99 h 324"/>
                <a:gd name="T24" fmla="*/ 10 w 309"/>
                <a:gd name="T25" fmla="*/ 84 h 324"/>
                <a:gd name="T26" fmla="*/ 12 w 309"/>
                <a:gd name="T27" fmla="*/ 60 h 324"/>
                <a:gd name="T28" fmla="*/ 42 w 309"/>
                <a:gd name="T29" fmla="*/ 66 h 324"/>
                <a:gd name="T30" fmla="*/ 51 w 309"/>
                <a:gd name="T31" fmla="*/ 19 h 324"/>
                <a:gd name="T32" fmla="*/ 79 w 309"/>
                <a:gd name="T33" fmla="*/ 0 h 324"/>
                <a:gd name="T34" fmla="*/ 137 w 309"/>
                <a:gd name="T35" fmla="*/ 0 h 324"/>
                <a:gd name="T36" fmla="*/ 150 w 309"/>
                <a:gd name="T37" fmla="*/ 12 h 324"/>
                <a:gd name="T38" fmla="*/ 142 w 309"/>
                <a:gd name="T39" fmla="*/ 26 h 324"/>
                <a:gd name="T40" fmla="*/ 154 w 309"/>
                <a:gd name="T41" fmla="*/ 38 h 324"/>
                <a:gd name="T42" fmla="*/ 151 w 309"/>
                <a:gd name="T43" fmla="*/ 54 h 324"/>
                <a:gd name="T44" fmla="*/ 199 w 309"/>
                <a:gd name="T45" fmla="*/ 41 h 324"/>
                <a:gd name="T46" fmla="*/ 199 w 309"/>
                <a:gd name="T47" fmla="*/ 63 h 324"/>
                <a:gd name="T48" fmla="*/ 185 w 309"/>
                <a:gd name="T49" fmla="*/ 81 h 324"/>
                <a:gd name="T50" fmla="*/ 202 w 309"/>
                <a:gd name="T51" fmla="*/ 94 h 324"/>
                <a:gd name="T52" fmla="*/ 228 w 309"/>
                <a:gd name="T53" fmla="*/ 88 h 324"/>
                <a:gd name="T54" fmla="*/ 235 w 309"/>
                <a:gd name="T55" fmla="*/ 138 h 324"/>
                <a:gd name="T56" fmla="*/ 277 w 309"/>
                <a:gd name="T57" fmla="*/ 142 h 324"/>
                <a:gd name="T58" fmla="*/ 275 w 309"/>
                <a:gd name="T59" fmla="*/ 155 h 324"/>
                <a:gd name="T60" fmla="*/ 281 w 309"/>
                <a:gd name="T61" fmla="*/ 156 h 324"/>
                <a:gd name="T62" fmla="*/ 294 w 309"/>
                <a:gd name="T63" fmla="*/ 183 h 324"/>
                <a:gd name="T64" fmla="*/ 289 w 309"/>
                <a:gd name="T65" fmla="*/ 211 h 324"/>
                <a:gd name="T66" fmla="*/ 309 w 309"/>
                <a:gd name="T67" fmla="*/ 215 h 324"/>
                <a:gd name="T68" fmla="*/ 297 w 309"/>
                <a:gd name="T69" fmla="*/ 235 h 324"/>
                <a:gd name="T70" fmla="*/ 274 w 309"/>
                <a:gd name="T71" fmla="*/ 243 h 324"/>
                <a:gd name="T72" fmla="*/ 299 w 309"/>
                <a:gd name="T73" fmla="*/ 248 h 324"/>
                <a:gd name="T74" fmla="*/ 285 w 309"/>
                <a:gd name="T75" fmla="*/ 263 h 324"/>
                <a:gd name="T76" fmla="*/ 290 w 309"/>
                <a:gd name="T77" fmla="*/ 280 h 324"/>
                <a:gd name="T78" fmla="*/ 277 w 309"/>
                <a:gd name="T79" fmla="*/ 295 h 324"/>
                <a:gd name="T80" fmla="*/ 235 w 309"/>
                <a:gd name="T81" fmla="*/ 282 h 324"/>
                <a:gd name="T82" fmla="*/ 220 w 309"/>
                <a:gd name="T83" fmla="*/ 303 h 324"/>
                <a:gd name="T84" fmla="*/ 165 w 309"/>
                <a:gd name="T85" fmla="*/ 307 h 324"/>
                <a:gd name="T86" fmla="*/ 158 w 309"/>
                <a:gd name="T87" fmla="*/ 296 h 324"/>
                <a:gd name="T88" fmla="*/ 123 w 309"/>
                <a:gd name="T89" fmla="*/ 321 h 324"/>
                <a:gd name="T90" fmla="*/ 103 w 309"/>
                <a:gd name="T91" fmla="*/ 306 h 324"/>
                <a:gd name="T92" fmla="*/ 91 w 309"/>
                <a:gd name="T93" fmla="*/ 311 h 324"/>
                <a:gd name="T94" fmla="*/ 98 w 309"/>
                <a:gd name="T95" fmla="*/ 324 h 324"/>
                <a:gd name="T96" fmla="*/ 63 w 309"/>
                <a:gd name="T97" fmla="*/ 310 h 324"/>
                <a:gd name="T98" fmla="*/ 65 w 309"/>
                <a:gd name="T99" fmla="*/ 318 h 324"/>
                <a:gd name="T100" fmla="*/ 53 w 309"/>
                <a:gd name="T101" fmla="*/ 318 h 324"/>
                <a:gd name="T102" fmla="*/ 51 w 309"/>
                <a:gd name="T103" fmla="*/ 308 h 324"/>
                <a:gd name="T104" fmla="*/ 42 w 309"/>
                <a:gd name="T105" fmla="*/ 303 h 324"/>
                <a:gd name="T106" fmla="*/ 69 w 309"/>
                <a:gd name="T107" fmla="*/ 287 h 324"/>
                <a:gd name="T108" fmla="*/ 69 w 309"/>
                <a:gd name="T109" fmla="*/ 257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9" h="324">
                  <a:moveTo>
                    <a:pt x="69" y="257"/>
                  </a:moveTo>
                  <a:lnTo>
                    <a:pt x="83" y="243"/>
                  </a:lnTo>
                  <a:lnTo>
                    <a:pt x="85" y="223"/>
                  </a:lnTo>
                  <a:lnTo>
                    <a:pt x="56" y="199"/>
                  </a:lnTo>
                  <a:lnTo>
                    <a:pt x="70" y="174"/>
                  </a:lnTo>
                  <a:lnTo>
                    <a:pt x="82" y="172"/>
                  </a:lnTo>
                  <a:lnTo>
                    <a:pt x="78" y="152"/>
                  </a:lnTo>
                  <a:lnTo>
                    <a:pt x="40" y="161"/>
                  </a:lnTo>
                  <a:lnTo>
                    <a:pt x="39" y="140"/>
                  </a:lnTo>
                  <a:lnTo>
                    <a:pt x="26" y="129"/>
                  </a:lnTo>
                  <a:lnTo>
                    <a:pt x="27" y="111"/>
                  </a:lnTo>
                  <a:lnTo>
                    <a:pt x="0" y="99"/>
                  </a:lnTo>
                  <a:lnTo>
                    <a:pt x="10" y="84"/>
                  </a:lnTo>
                  <a:lnTo>
                    <a:pt x="12" y="60"/>
                  </a:lnTo>
                  <a:lnTo>
                    <a:pt x="42" y="66"/>
                  </a:lnTo>
                  <a:lnTo>
                    <a:pt x="51" y="19"/>
                  </a:lnTo>
                  <a:lnTo>
                    <a:pt x="79" y="0"/>
                  </a:lnTo>
                  <a:lnTo>
                    <a:pt x="137" y="0"/>
                  </a:lnTo>
                  <a:lnTo>
                    <a:pt x="150" y="12"/>
                  </a:lnTo>
                  <a:lnTo>
                    <a:pt x="142" y="26"/>
                  </a:lnTo>
                  <a:lnTo>
                    <a:pt x="154" y="38"/>
                  </a:lnTo>
                  <a:lnTo>
                    <a:pt x="151" y="54"/>
                  </a:lnTo>
                  <a:lnTo>
                    <a:pt x="199" y="41"/>
                  </a:lnTo>
                  <a:lnTo>
                    <a:pt x="199" y="63"/>
                  </a:lnTo>
                  <a:lnTo>
                    <a:pt x="185" y="81"/>
                  </a:lnTo>
                  <a:lnTo>
                    <a:pt x="202" y="94"/>
                  </a:lnTo>
                  <a:lnTo>
                    <a:pt x="228" y="88"/>
                  </a:lnTo>
                  <a:lnTo>
                    <a:pt x="235" y="138"/>
                  </a:lnTo>
                  <a:lnTo>
                    <a:pt x="277" y="142"/>
                  </a:lnTo>
                  <a:lnTo>
                    <a:pt x="275" y="155"/>
                  </a:lnTo>
                  <a:lnTo>
                    <a:pt x="281" y="156"/>
                  </a:lnTo>
                  <a:lnTo>
                    <a:pt x="294" y="183"/>
                  </a:lnTo>
                  <a:lnTo>
                    <a:pt x="289" y="211"/>
                  </a:lnTo>
                  <a:lnTo>
                    <a:pt x="309" y="215"/>
                  </a:lnTo>
                  <a:lnTo>
                    <a:pt x="297" y="235"/>
                  </a:lnTo>
                  <a:lnTo>
                    <a:pt x="274" y="243"/>
                  </a:lnTo>
                  <a:lnTo>
                    <a:pt x="299" y="248"/>
                  </a:lnTo>
                  <a:lnTo>
                    <a:pt x="285" y="263"/>
                  </a:lnTo>
                  <a:lnTo>
                    <a:pt x="290" y="280"/>
                  </a:lnTo>
                  <a:lnTo>
                    <a:pt x="277" y="295"/>
                  </a:lnTo>
                  <a:lnTo>
                    <a:pt x="235" y="282"/>
                  </a:lnTo>
                  <a:lnTo>
                    <a:pt x="220" y="303"/>
                  </a:lnTo>
                  <a:lnTo>
                    <a:pt x="165" y="307"/>
                  </a:lnTo>
                  <a:lnTo>
                    <a:pt x="158" y="296"/>
                  </a:lnTo>
                  <a:lnTo>
                    <a:pt x="123" y="321"/>
                  </a:lnTo>
                  <a:lnTo>
                    <a:pt x="103" y="306"/>
                  </a:lnTo>
                  <a:lnTo>
                    <a:pt x="91" y="311"/>
                  </a:lnTo>
                  <a:lnTo>
                    <a:pt x="98" y="324"/>
                  </a:lnTo>
                  <a:lnTo>
                    <a:pt x="63" y="310"/>
                  </a:lnTo>
                  <a:lnTo>
                    <a:pt x="65" y="318"/>
                  </a:lnTo>
                  <a:lnTo>
                    <a:pt x="53" y="318"/>
                  </a:lnTo>
                  <a:lnTo>
                    <a:pt x="51" y="308"/>
                  </a:lnTo>
                  <a:lnTo>
                    <a:pt x="42" y="303"/>
                  </a:lnTo>
                  <a:lnTo>
                    <a:pt x="69" y="287"/>
                  </a:lnTo>
                  <a:lnTo>
                    <a:pt x="69" y="2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74" name="Freeform 1674"/>
            <p:cNvSpPr>
              <a:spLocks/>
            </p:cNvSpPr>
            <p:nvPr/>
          </p:nvSpPr>
          <p:spPr bwMode="auto">
            <a:xfrm>
              <a:off x="6234" y="1969"/>
              <a:ext cx="468" cy="508"/>
            </a:xfrm>
            <a:custGeom>
              <a:avLst/>
              <a:gdLst>
                <a:gd name="T0" fmla="*/ 49 w 468"/>
                <a:gd name="T1" fmla="*/ 77 h 508"/>
                <a:gd name="T2" fmla="*/ 73 w 468"/>
                <a:gd name="T3" fmla="*/ 57 h 508"/>
                <a:gd name="T4" fmla="*/ 87 w 468"/>
                <a:gd name="T5" fmla="*/ 27 h 508"/>
                <a:gd name="T6" fmla="*/ 144 w 468"/>
                <a:gd name="T7" fmla="*/ 40 h 508"/>
                <a:gd name="T8" fmla="*/ 163 w 468"/>
                <a:gd name="T9" fmla="*/ 2 h 508"/>
                <a:gd name="T10" fmla="*/ 260 w 468"/>
                <a:gd name="T11" fmla="*/ 0 h 508"/>
                <a:gd name="T12" fmla="*/ 263 w 468"/>
                <a:gd name="T13" fmla="*/ 26 h 508"/>
                <a:gd name="T14" fmla="*/ 388 w 468"/>
                <a:gd name="T15" fmla="*/ 37 h 508"/>
                <a:gd name="T16" fmla="*/ 382 w 468"/>
                <a:gd name="T17" fmla="*/ 66 h 508"/>
                <a:gd name="T18" fmla="*/ 397 w 468"/>
                <a:gd name="T19" fmla="*/ 106 h 508"/>
                <a:gd name="T20" fmla="*/ 378 w 468"/>
                <a:gd name="T21" fmla="*/ 123 h 508"/>
                <a:gd name="T22" fmla="*/ 361 w 468"/>
                <a:gd name="T23" fmla="*/ 151 h 508"/>
                <a:gd name="T24" fmla="*/ 352 w 468"/>
                <a:gd name="T25" fmla="*/ 167 h 508"/>
                <a:gd name="T26" fmla="*/ 319 w 468"/>
                <a:gd name="T27" fmla="*/ 188 h 508"/>
                <a:gd name="T28" fmla="*/ 327 w 468"/>
                <a:gd name="T29" fmla="*/ 235 h 508"/>
                <a:gd name="T30" fmla="*/ 324 w 468"/>
                <a:gd name="T31" fmla="*/ 264 h 508"/>
                <a:gd name="T32" fmla="*/ 359 w 468"/>
                <a:gd name="T33" fmla="*/ 280 h 508"/>
                <a:gd name="T34" fmla="*/ 385 w 468"/>
                <a:gd name="T35" fmla="*/ 281 h 508"/>
                <a:gd name="T36" fmla="*/ 433 w 468"/>
                <a:gd name="T37" fmla="*/ 323 h 508"/>
                <a:gd name="T38" fmla="*/ 442 w 468"/>
                <a:gd name="T39" fmla="*/ 342 h 508"/>
                <a:gd name="T40" fmla="*/ 453 w 468"/>
                <a:gd name="T41" fmla="*/ 380 h 508"/>
                <a:gd name="T42" fmla="*/ 449 w 468"/>
                <a:gd name="T43" fmla="*/ 431 h 508"/>
                <a:gd name="T44" fmla="*/ 419 w 468"/>
                <a:gd name="T45" fmla="*/ 443 h 508"/>
                <a:gd name="T46" fmla="*/ 399 w 468"/>
                <a:gd name="T47" fmla="*/ 476 h 508"/>
                <a:gd name="T48" fmla="*/ 384 w 468"/>
                <a:gd name="T49" fmla="*/ 499 h 508"/>
                <a:gd name="T50" fmla="*/ 350 w 468"/>
                <a:gd name="T51" fmla="*/ 440 h 508"/>
                <a:gd name="T52" fmla="*/ 334 w 468"/>
                <a:gd name="T53" fmla="*/ 423 h 508"/>
                <a:gd name="T54" fmla="*/ 243 w 468"/>
                <a:gd name="T55" fmla="*/ 374 h 508"/>
                <a:gd name="T56" fmla="*/ 188 w 468"/>
                <a:gd name="T57" fmla="*/ 360 h 508"/>
                <a:gd name="T58" fmla="*/ 155 w 468"/>
                <a:gd name="T59" fmla="*/ 368 h 508"/>
                <a:gd name="T60" fmla="*/ 134 w 468"/>
                <a:gd name="T61" fmla="*/ 348 h 508"/>
                <a:gd name="T62" fmla="*/ 49 w 468"/>
                <a:gd name="T63" fmla="*/ 332 h 508"/>
                <a:gd name="T64" fmla="*/ 57 w 468"/>
                <a:gd name="T65" fmla="*/ 262 h 508"/>
                <a:gd name="T66" fmla="*/ 16 w 468"/>
                <a:gd name="T67" fmla="*/ 254 h 508"/>
                <a:gd name="T68" fmla="*/ 25 w 468"/>
                <a:gd name="T69" fmla="*/ 222 h 508"/>
                <a:gd name="T70" fmla="*/ 23 w 468"/>
                <a:gd name="T71" fmla="*/ 209 h 508"/>
                <a:gd name="T72" fmla="*/ 15 w 468"/>
                <a:gd name="T73" fmla="*/ 185 h 508"/>
                <a:gd name="T74" fmla="*/ 7 w 468"/>
                <a:gd name="T75" fmla="*/ 130 h 508"/>
                <a:gd name="T76" fmla="*/ 50 w 468"/>
                <a:gd name="T77" fmla="*/ 11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68" h="508">
                  <a:moveTo>
                    <a:pt x="50" y="116"/>
                  </a:moveTo>
                  <a:lnTo>
                    <a:pt x="49" y="77"/>
                  </a:lnTo>
                  <a:lnTo>
                    <a:pt x="84" y="79"/>
                  </a:lnTo>
                  <a:lnTo>
                    <a:pt x="73" y="57"/>
                  </a:lnTo>
                  <a:lnTo>
                    <a:pt x="82" y="50"/>
                  </a:lnTo>
                  <a:lnTo>
                    <a:pt x="87" y="27"/>
                  </a:lnTo>
                  <a:lnTo>
                    <a:pt x="137" y="29"/>
                  </a:lnTo>
                  <a:lnTo>
                    <a:pt x="144" y="40"/>
                  </a:lnTo>
                  <a:lnTo>
                    <a:pt x="159" y="29"/>
                  </a:lnTo>
                  <a:lnTo>
                    <a:pt x="163" y="2"/>
                  </a:lnTo>
                  <a:lnTo>
                    <a:pt x="209" y="7"/>
                  </a:lnTo>
                  <a:lnTo>
                    <a:pt x="260" y="0"/>
                  </a:lnTo>
                  <a:lnTo>
                    <a:pt x="268" y="5"/>
                  </a:lnTo>
                  <a:lnTo>
                    <a:pt x="263" y="26"/>
                  </a:lnTo>
                  <a:lnTo>
                    <a:pt x="272" y="35"/>
                  </a:lnTo>
                  <a:lnTo>
                    <a:pt x="388" y="37"/>
                  </a:lnTo>
                  <a:lnTo>
                    <a:pt x="378" y="43"/>
                  </a:lnTo>
                  <a:lnTo>
                    <a:pt x="382" y="66"/>
                  </a:lnTo>
                  <a:lnTo>
                    <a:pt x="398" y="77"/>
                  </a:lnTo>
                  <a:lnTo>
                    <a:pt x="397" y="106"/>
                  </a:lnTo>
                  <a:lnTo>
                    <a:pt x="377" y="107"/>
                  </a:lnTo>
                  <a:lnTo>
                    <a:pt x="378" y="123"/>
                  </a:lnTo>
                  <a:lnTo>
                    <a:pt x="357" y="125"/>
                  </a:lnTo>
                  <a:lnTo>
                    <a:pt x="361" y="151"/>
                  </a:lnTo>
                  <a:lnTo>
                    <a:pt x="346" y="154"/>
                  </a:lnTo>
                  <a:lnTo>
                    <a:pt x="352" y="167"/>
                  </a:lnTo>
                  <a:lnTo>
                    <a:pt x="330" y="187"/>
                  </a:lnTo>
                  <a:lnTo>
                    <a:pt x="319" y="188"/>
                  </a:lnTo>
                  <a:lnTo>
                    <a:pt x="319" y="225"/>
                  </a:lnTo>
                  <a:lnTo>
                    <a:pt x="327" y="235"/>
                  </a:lnTo>
                  <a:lnTo>
                    <a:pt x="314" y="247"/>
                  </a:lnTo>
                  <a:lnTo>
                    <a:pt x="324" y="264"/>
                  </a:lnTo>
                  <a:lnTo>
                    <a:pt x="358" y="263"/>
                  </a:lnTo>
                  <a:lnTo>
                    <a:pt x="359" y="280"/>
                  </a:lnTo>
                  <a:lnTo>
                    <a:pt x="375" y="286"/>
                  </a:lnTo>
                  <a:lnTo>
                    <a:pt x="385" y="281"/>
                  </a:lnTo>
                  <a:lnTo>
                    <a:pt x="417" y="278"/>
                  </a:lnTo>
                  <a:lnTo>
                    <a:pt x="433" y="323"/>
                  </a:lnTo>
                  <a:lnTo>
                    <a:pt x="444" y="329"/>
                  </a:lnTo>
                  <a:lnTo>
                    <a:pt x="442" y="342"/>
                  </a:lnTo>
                  <a:lnTo>
                    <a:pt x="468" y="361"/>
                  </a:lnTo>
                  <a:lnTo>
                    <a:pt x="453" y="380"/>
                  </a:lnTo>
                  <a:lnTo>
                    <a:pt x="440" y="408"/>
                  </a:lnTo>
                  <a:lnTo>
                    <a:pt x="449" y="431"/>
                  </a:lnTo>
                  <a:lnTo>
                    <a:pt x="430" y="445"/>
                  </a:lnTo>
                  <a:lnTo>
                    <a:pt x="419" y="443"/>
                  </a:lnTo>
                  <a:lnTo>
                    <a:pt x="406" y="477"/>
                  </a:lnTo>
                  <a:lnTo>
                    <a:pt x="399" y="476"/>
                  </a:lnTo>
                  <a:lnTo>
                    <a:pt x="397" y="508"/>
                  </a:lnTo>
                  <a:lnTo>
                    <a:pt x="384" y="499"/>
                  </a:lnTo>
                  <a:lnTo>
                    <a:pt x="350" y="471"/>
                  </a:lnTo>
                  <a:lnTo>
                    <a:pt x="350" y="440"/>
                  </a:lnTo>
                  <a:lnTo>
                    <a:pt x="334" y="439"/>
                  </a:lnTo>
                  <a:lnTo>
                    <a:pt x="334" y="423"/>
                  </a:lnTo>
                  <a:lnTo>
                    <a:pt x="312" y="376"/>
                  </a:lnTo>
                  <a:lnTo>
                    <a:pt x="243" y="374"/>
                  </a:lnTo>
                  <a:lnTo>
                    <a:pt x="213" y="372"/>
                  </a:lnTo>
                  <a:lnTo>
                    <a:pt x="188" y="360"/>
                  </a:lnTo>
                  <a:lnTo>
                    <a:pt x="178" y="374"/>
                  </a:lnTo>
                  <a:lnTo>
                    <a:pt x="155" y="368"/>
                  </a:lnTo>
                  <a:lnTo>
                    <a:pt x="158" y="353"/>
                  </a:lnTo>
                  <a:lnTo>
                    <a:pt x="134" y="348"/>
                  </a:lnTo>
                  <a:lnTo>
                    <a:pt x="121" y="307"/>
                  </a:lnTo>
                  <a:lnTo>
                    <a:pt x="49" y="332"/>
                  </a:lnTo>
                  <a:lnTo>
                    <a:pt x="28" y="284"/>
                  </a:lnTo>
                  <a:lnTo>
                    <a:pt x="57" y="262"/>
                  </a:lnTo>
                  <a:lnTo>
                    <a:pt x="30" y="267"/>
                  </a:lnTo>
                  <a:lnTo>
                    <a:pt x="16" y="254"/>
                  </a:lnTo>
                  <a:lnTo>
                    <a:pt x="11" y="237"/>
                  </a:lnTo>
                  <a:lnTo>
                    <a:pt x="25" y="222"/>
                  </a:lnTo>
                  <a:lnTo>
                    <a:pt x="0" y="217"/>
                  </a:lnTo>
                  <a:lnTo>
                    <a:pt x="23" y="209"/>
                  </a:lnTo>
                  <a:lnTo>
                    <a:pt x="35" y="189"/>
                  </a:lnTo>
                  <a:lnTo>
                    <a:pt x="15" y="185"/>
                  </a:lnTo>
                  <a:lnTo>
                    <a:pt x="20" y="157"/>
                  </a:lnTo>
                  <a:lnTo>
                    <a:pt x="7" y="130"/>
                  </a:lnTo>
                  <a:lnTo>
                    <a:pt x="25" y="131"/>
                  </a:lnTo>
                  <a:lnTo>
                    <a:pt x="50" y="11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75" name="Freeform 1675"/>
            <p:cNvSpPr>
              <a:spLocks/>
            </p:cNvSpPr>
            <p:nvPr/>
          </p:nvSpPr>
          <p:spPr bwMode="auto">
            <a:xfrm>
              <a:off x="5975" y="2223"/>
              <a:ext cx="502" cy="309"/>
            </a:xfrm>
            <a:custGeom>
              <a:avLst/>
              <a:gdLst>
                <a:gd name="T0" fmla="*/ 23 w 502"/>
                <a:gd name="T1" fmla="*/ 180 h 309"/>
                <a:gd name="T2" fmla="*/ 34 w 502"/>
                <a:gd name="T3" fmla="*/ 160 h 309"/>
                <a:gd name="T4" fmla="*/ 21 w 502"/>
                <a:gd name="T5" fmla="*/ 150 h 309"/>
                <a:gd name="T6" fmla="*/ 25 w 502"/>
                <a:gd name="T7" fmla="*/ 132 h 309"/>
                <a:gd name="T8" fmla="*/ 12 w 502"/>
                <a:gd name="T9" fmla="*/ 134 h 309"/>
                <a:gd name="T10" fmla="*/ 20 w 502"/>
                <a:gd name="T11" fmla="*/ 99 h 309"/>
                <a:gd name="T12" fmla="*/ 38 w 502"/>
                <a:gd name="T13" fmla="*/ 91 h 309"/>
                <a:gd name="T14" fmla="*/ 15 w 502"/>
                <a:gd name="T15" fmla="*/ 68 h 309"/>
                <a:gd name="T16" fmla="*/ 34 w 502"/>
                <a:gd name="T17" fmla="*/ 54 h 309"/>
                <a:gd name="T18" fmla="*/ 50 w 502"/>
                <a:gd name="T19" fmla="*/ 38 h 309"/>
                <a:gd name="T20" fmla="*/ 83 w 502"/>
                <a:gd name="T21" fmla="*/ 44 h 309"/>
                <a:gd name="T22" fmla="*/ 88 w 502"/>
                <a:gd name="T23" fmla="*/ 26 h 309"/>
                <a:gd name="T24" fmla="*/ 143 w 502"/>
                <a:gd name="T25" fmla="*/ 16 h 309"/>
                <a:gd name="T26" fmla="*/ 205 w 502"/>
                <a:gd name="T27" fmla="*/ 23 h 309"/>
                <a:gd name="T28" fmla="*/ 262 w 502"/>
                <a:gd name="T29" fmla="*/ 15 h 309"/>
                <a:gd name="T30" fmla="*/ 289 w 502"/>
                <a:gd name="T31" fmla="*/ 13 h 309"/>
                <a:gd name="T32" fmla="*/ 287 w 502"/>
                <a:gd name="T33" fmla="*/ 30 h 309"/>
                <a:gd name="T34" fmla="*/ 380 w 502"/>
                <a:gd name="T35" fmla="*/ 53 h 309"/>
                <a:gd name="T36" fmla="*/ 417 w 502"/>
                <a:gd name="T37" fmla="*/ 99 h 309"/>
                <a:gd name="T38" fmla="*/ 437 w 502"/>
                <a:gd name="T39" fmla="*/ 120 h 309"/>
                <a:gd name="T40" fmla="*/ 472 w 502"/>
                <a:gd name="T41" fmla="*/ 118 h 309"/>
                <a:gd name="T42" fmla="*/ 452 w 502"/>
                <a:gd name="T43" fmla="*/ 160 h 309"/>
                <a:gd name="T44" fmla="*/ 357 w 502"/>
                <a:gd name="T45" fmla="*/ 189 h 309"/>
                <a:gd name="T46" fmla="*/ 358 w 502"/>
                <a:gd name="T47" fmla="*/ 228 h 309"/>
                <a:gd name="T48" fmla="*/ 276 w 502"/>
                <a:gd name="T49" fmla="*/ 187 h 309"/>
                <a:gd name="T50" fmla="*/ 244 w 502"/>
                <a:gd name="T51" fmla="*/ 180 h 309"/>
                <a:gd name="T52" fmla="*/ 198 w 502"/>
                <a:gd name="T53" fmla="*/ 148 h 309"/>
                <a:gd name="T54" fmla="*/ 165 w 502"/>
                <a:gd name="T55" fmla="*/ 123 h 309"/>
                <a:gd name="T56" fmla="*/ 160 w 502"/>
                <a:gd name="T57" fmla="*/ 142 h 309"/>
                <a:gd name="T58" fmla="*/ 219 w 502"/>
                <a:gd name="T59" fmla="*/ 188 h 309"/>
                <a:gd name="T60" fmla="*/ 246 w 502"/>
                <a:gd name="T61" fmla="*/ 221 h 309"/>
                <a:gd name="T62" fmla="*/ 270 w 502"/>
                <a:gd name="T63" fmla="*/ 210 h 309"/>
                <a:gd name="T64" fmla="*/ 302 w 502"/>
                <a:gd name="T65" fmla="*/ 271 h 309"/>
                <a:gd name="T66" fmla="*/ 213 w 502"/>
                <a:gd name="T67" fmla="*/ 234 h 309"/>
                <a:gd name="T68" fmla="*/ 205 w 502"/>
                <a:gd name="T69" fmla="*/ 280 h 309"/>
                <a:gd name="T70" fmla="*/ 178 w 502"/>
                <a:gd name="T71" fmla="*/ 298 h 309"/>
                <a:gd name="T72" fmla="*/ 146 w 502"/>
                <a:gd name="T73" fmla="*/ 284 h 309"/>
                <a:gd name="T74" fmla="*/ 107 w 502"/>
                <a:gd name="T75" fmla="*/ 255 h 309"/>
                <a:gd name="T76" fmla="*/ 61 w 502"/>
                <a:gd name="T77" fmla="*/ 246 h 309"/>
                <a:gd name="T78" fmla="*/ 14 w 502"/>
                <a:gd name="T79" fmla="*/ 231 h 309"/>
                <a:gd name="T80" fmla="*/ 12 w 502"/>
                <a:gd name="T81" fmla="*/ 20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2" h="309">
                  <a:moveTo>
                    <a:pt x="12" y="200"/>
                  </a:moveTo>
                  <a:lnTo>
                    <a:pt x="23" y="180"/>
                  </a:lnTo>
                  <a:lnTo>
                    <a:pt x="31" y="185"/>
                  </a:lnTo>
                  <a:lnTo>
                    <a:pt x="34" y="160"/>
                  </a:lnTo>
                  <a:lnTo>
                    <a:pt x="24" y="166"/>
                  </a:lnTo>
                  <a:lnTo>
                    <a:pt x="21" y="150"/>
                  </a:lnTo>
                  <a:lnTo>
                    <a:pt x="11" y="152"/>
                  </a:lnTo>
                  <a:lnTo>
                    <a:pt x="25" y="132"/>
                  </a:lnTo>
                  <a:lnTo>
                    <a:pt x="17" y="122"/>
                  </a:lnTo>
                  <a:lnTo>
                    <a:pt x="12" y="134"/>
                  </a:lnTo>
                  <a:lnTo>
                    <a:pt x="0" y="124"/>
                  </a:lnTo>
                  <a:lnTo>
                    <a:pt x="20" y="99"/>
                  </a:lnTo>
                  <a:lnTo>
                    <a:pt x="36" y="104"/>
                  </a:lnTo>
                  <a:lnTo>
                    <a:pt x="38" y="91"/>
                  </a:lnTo>
                  <a:lnTo>
                    <a:pt x="25" y="71"/>
                  </a:lnTo>
                  <a:lnTo>
                    <a:pt x="15" y="68"/>
                  </a:lnTo>
                  <a:lnTo>
                    <a:pt x="17" y="49"/>
                  </a:lnTo>
                  <a:lnTo>
                    <a:pt x="34" y="54"/>
                  </a:lnTo>
                  <a:lnTo>
                    <a:pt x="38" y="38"/>
                  </a:lnTo>
                  <a:lnTo>
                    <a:pt x="50" y="38"/>
                  </a:lnTo>
                  <a:lnTo>
                    <a:pt x="48" y="30"/>
                  </a:lnTo>
                  <a:lnTo>
                    <a:pt x="83" y="44"/>
                  </a:lnTo>
                  <a:lnTo>
                    <a:pt x="76" y="31"/>
                  </a:lnTo>
                  <a:lnTo>
                    <a:pt x="88" y="26"/>
                  </a:lnTo>
                  <a:lnTo>
                    <a:pt x="108" y="41"/>
                  </a:lnTo>
                  <a:lnTo>
                    <a:pt x="143" y="16"/>
                  </a:lnTo>
                  <a:lnTo>
                    <a:pt x="150" y="27"/>
                  </a:lnTo>
                  <a:lnTo>
                    <a:pt x="205" y="23"/>
                  </a:lnTo>
                  <a:lnTo>
                    <a:pt x="220" y="2"/>
                  </a:lnTo>
                  <a:lnTo>
                    <a:pt x="262" y="15"/>
                  </a:lnTo>
                  <a:lnTo>
                    <a:pt x="275" y="0"/>
                  </a:lnTo>
                  <a:lnTo>
                    <a:pt x="289" y="13"/>
                  </a:lnTo>
                  <a:lnTo>
                    <a:pt x="316" y="8"/>
                  </a:lnTo>
                  <a:lnTo>
                    <a:pt x="287" y="30"/>
                  </a:lnTo>
                  <a:lnTo>
                    <a:pt x="308" y="78"/>
                  </a:lnTo>
                  <a:lnTo>
                    <a:pt x="380" y="53"/>
                  </a:lnTo>
                  <a:lnTo>
                    <a:pt x="393" y="94"/>
                  </a:lnTo>
                  <a:lnTo>
                    <a:pt x="417" y="99"/>
                  </a:lnTo>
                  <a:lnTo>
                    <a:pt x="414" y="114"/>
                  </a:lnTo>
                  <a:lnTo>
                    <a:pt x="437" y="120"/>
                  </a:lnTo>
                  <a:lnTo>
                    <a:pt x="447" y="106"/>
                  </a:lnTo>
                  <a:lnTo>
                    <a:pt x="472" y="118"/>
                  </a:lnTo>
                  <a:lnTo>
                    <a:pt x="502" y="120"/>
                  </a:lnTo>
                  <a:lnTo>
                    <a:pt x="452" y="160"/>
                  </a:lnTo>
                  <a:lnTo>
                    <a:pt x="396" y="138"/>
                  </a:lnTo>
                  <a:lnTo>
                    <a:pt x="357" y="189"/>
                  </a:lnTo>
                  <a:lnTo>
                    <a:pt x="369" y="202"/>
                  </a:lnTo>
                  <a:lnTo>
                    <a:pt x="358" y="228"/>
                  </a:lnTo>
                  <a:lnTo>
                    <a:pt x="310" y="216"/>
                  </a:lnTo>
                  <a:lnTo>
                    <a:pt x="276" y="187"/>
                  </a:lnTo>
                  <a:lnTo>
                    <a:pt x="276" y="171"/>
                  </a:lnTo>
                  <a:lnTo>
                    <a:pt x="244" y="180"/>
                  </a:lnTo>
                  <a:lnTo>
                    <a:pt x="213" y="148"/>
                  </a:lnTo>
                  <a:lnTo>
                    <a:pt x="198" y="148"/>
                  </a:lnTo>
                  <a:lnTo>
                    <a:pt x="184" y="126"/>
                  </a:lnTo>
                  <a:lnTo>
                    <a:pt x="165" y="123"/>
                  </a:lnTo>
                  <a:lnTo>
                    <a:pt x="168" y="136"/>
                  </a:lnTo>
                  <a:lnTo>
                    <a:pt x="160" y="142"/>
                  </a:lnTo>
                  <a:lnTo>
                    <a:pt x="189" y="214"/>
                  </a:lnTo>
                  <a:lnTo>
                    <a:pt x="219" y="188"/>
                  </a:lnTo>
                  <a:lnTo>
                    <a:pt x="227" y="212"/>
                  </a:lnTo>
                  <a:lnTo>
                    <a:pt x="246" y="221"/>
                  </a:lnTo>
                  <a:lnTo>
                    <a:pt x="250" y="202"/>
                  </a:lnTo>
                  <a:lnTo>
                    <a:pt x="270" y="210"/>
                  </a:lnTo>
                  <a:lnTo>
                    <a:pt x="304" y="249"/>
                  </a:lnTo>
                  <a:lnTo>
                    <a:pt x="302" y="271"/>
                  </a:lnTo>
                  <a:lnTo>
                    <a:pt x="247" y="273"/>
                  </a:lnTo>
                  <a:lnTo>
                    <a:pt x="213" y="234"/>
                  </a:lnTo>
                  <a:lnTo>
                    <a:pt x="198" y="233"/>
                  </a:lnTo>
                  <a:lnTo>
                    <a:pt x="205" y="280"/>
                  </a:lnTo>
                  <a:lnTo>
                    <a:pt x="198" y="309"/>
                  </a:lnTo>
                  <a:lnTo>
                    <a:pt x="178" y="298"/>
                  </a:lnTo>
                  <a:lnTo>
                    <a:pt x="135" y="300"/>
                  </a:lnTo>
                  <a:lnTo>
                    <a:pt x="146" y="284"/>
                  </a:lnTo>
                  <a:lnTo>
                    <a:pt x="119" y="280"/>
                  </a:lnTo>
                  <a:lnTo>
                    <a:pt x="107" y="255"/>
                  </a:lnTo>
                  <a:lnTo>
                    <a:pt x="96" y="262"/>
                  </a:lnTo>
                  <a:lnTo>
                    <a:pt x="61" y="246"/>
                  </a:lnTo>
                  <a:lnTo>
                    <a:pt x="28" y="248"/>
                  </a:lnTo>
                  <a:lnTo>
                    <a:pt x="14" y="231"/>
                  </a:lnTo>
                  <a:lnTo>
                    <a:pt x="20" y="207"/>
                  </a:lnTo>
                  <a:lnTo>
                    <a:pt x="12" y="20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76" name="Freeform 1676"/>
            <p:cNvSpPr>
              <a:spLocks/>
            </p:cNvSpPr>
            <p:nvPr/>
          </p:nvSpPr>
          <p:spPr bwMode="auto">
            <a:xfrm>
              <a:off x="4834" y="1409"/>
              <a:ext cx="491" cy="343"/>
            </a:xfrm>
            <a:custGeom>
              <a:avLst/>
              <a:gdLst>
                <a:gd name="T0" fmla="*/ 16 w 491"/>
                <a:gd name="T1" fmla="*/ 94 h 343"/>
                <a:gd name="T2" fmla="*/ 0 w 491"/>
                <a:gd name="T3" fmla="*/ 51 h 343"/>
                <a:gd name="T4" fmla="*/ 32 w 491"/>
                <a:gd name="T5" fmla="*/ 63 h 343"/>
                <a:gd name="T6" fmla="*/ 102 w 491"/>
                <a:gd name="T7" fmla="*/ 50 h 343"/>
                <a:gd name="T8" fmla="*/ 126 w 491"/>
                <a:gd name="T9" fmla="*/ 47 h 343"/>
                <a:gd name="T10" fmla="*/ 192 w 491"/>
                <a:gd name="T11" fmla="*/ 40 h 343"/>
                <a:gd name="T12" fmla="*/ 211 w 491"/>
                <a:gd name="T13" fmla="*/ 35 h 343"/>
                <a:gd name="T14" fmla="*/ 232 w 491"/>
                <a:gd name="T15" fmla="*/ 21 h 343"/>
                <a:gd name="T16" fmla="*/ 227 w 491"/>
                <a:gd name="T17" fmla="*/ 6 h 343"/>
                <a:gd name="T18" fmla="*/ 242 w 491"/>
                <a:gd name="T19" fmla="*/ 7 h 343"/>
                <a:gd name="T20" fmla="*/ 266 w 491"/>
                <a:gd name="T21" fmla="*/ 31 h 343"/>
                <a:gd name="T22" fmla="*/ 310 w 491"/>
                <a:gd name="T23" fmla="*/ 71 h 343"/>
                <a:gd name="T24" fmla="*/ 391 w 491"/>
                <a:gd name="T25" fmla="*/ 100 h 343"/>
                <a:gd name="T26" fmla="*/ 432 w 491"/>
                <a:gd name="T27" fmla="*/ 124 h 343"/>
                <a:gd name="T28" fmla="*/ 443 w 491"/>
                <a:gd name="T29" fmla="*/ 167 h 343"/>
                <a:gd name="T30" fmla="*/ 458 w 491"/>
                <a:gd name="T31" fmla="*/ 186 h 343"/>
                <a:gd name="T32" fmla="*/ 463 w 491"/>
                <a:gd name="T33" fmla="*/ 192 h 343"/>
                <a:gd name="T34" fmla="*/ 463 w 491"/>
                <a:gd name="T35" fmla="*/ 211 h 343"/>
                <a:gd name="T36" fmla="*/ 487 w 491"/>
                <a:gd name="T37" fmla="*/ 227 h 343"/>
                <a:gd name="T38" fmla="*/ 473 w 491"/>
                <a:gd name="T39" fmla="*/ 267 h 343"/>
                <a:gd name="T40" fmla="*/ 479 w 491"/>
                <a:gd name="T41" fmla="*/ 298 h 343"/>
                <a:gd name="T42" fmla="*/ 465 w 491"/>
                <a:gd name="T43" fmla="*/ 319 h 343"/>
                <a:gd name="T44" fmla="*/ 447 w 491"/>
                <a:gd name="T45" fmla="*/ 340 h 343"/>
                <a:gd name="T46" fmla="*/ 412 w 491"/>
                <a:gd name="T47" fmla="*/ 343 h 343"/>
                <a:gd name="T48" fmla="*/ 359 w 491"/>
                <a:gd name="T49" fmla="*/ 298 h 343"/>
                <a:gd name="T50" fmla="*/ 321 w 491"/>
                <a:gd name="T51" fmla="*/ 286 h 343"/>
                <a:gd name="T52" fmla="*/ 270 w 491"/>
                <a:gd name="T53" fmla="*/ 278 h 343"/>
                <a:gd name="T54" fmla="*/ 199 w 491"/>
                <a:gd name="T55" fmla="*/ 309 h 343"/>
                <a:gd name="T56" fmla="*/ 186 w 491"/>
                <a:gd name="T57" fmla="*/ 326 h 343"/>
                <a:gd name="T58" fmla="*/ 144 w 491"/>
                <a:gd name="T59" fmla="*/ 329 h 343"/>
                <a:gd name="T60" fmla="*/ 132 w 491"/>
                <a:gd name="T61" fmla="*/ 334 h 343"/>
                <a:gd name="T62" fmla="*/ 118 w 491"/>
                <a:gd name="T63" fmla="*/ 310 h 343"/>
                <a:gd name="T64" fmla="*/ 99 w 491"/>
                <a:gd name="T65" fmla="*/ 288 h 343"/>
                <a:gd name="T66" fmla="*/ 127 w 491"/>
                <a:gd name="T67" fmla="*/ 273 h 343"/>
                <a:gd name="T68" fmla="*/ 149 w 491"/>
                <a:gd name="T69" fmla="*/ 250 h 343"/>
                <a:gd name="T70" fmla="*/ 101 w 491"/>
                <a:gd name="T71" fmla="*/ 198 h 343"/>
                <a:gd name="T72" fmla="*/ 127 w 491"/>
                <a:gd name="T73" fmla="*/ 182 h 343"/>
                <a:gd name="T74" fmla="*/ 118 w 491"/>
                <a:gd name="T75" fmla="*/ 150 h 343"/>
                <a:gd name="T76" fmla="*/ 104 w 491"/>
                <a:gd name="T77" fmla="*/ 133 h 343"/>
                <a:gd name="T78" fmla="*/ 99 w 491"/>
                <a:gd name="T79" fmla="*/ 148 h 343"/>
                <a:gd name="T80" fmla="*/ 90 w 491"/>
                <a:gd name="T81" fmla="*/ 154 h 343"/>
                <a:gd name="T82" fmla="*/ 52 w 491"/>
                <a:gd name="T83" fmla="*/ 133 h 343"/>
                <a:gd name="T84" fmla="*/ 40 w 491"/>
                <a:gd name="T85" fmla="*/ 160 h 343"/>
                <a:gd name="T86" fmla="*/ 28 w 491"/>
                <a:gd name="T87" fmla="*/ 118 h 343"/>
                <a:gd name="T88" fmla="*/ 16 w 491"/>
                <a:gd name="T89" fmla="*/ 109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1" h="343">
                  <a:moveTo>
                    <a:pt x="16" y="109"/>
                  </a:moveTo>
                  <a:lnTo>
                    <a:pt x="16" y="94"/>
                  </a:lnTo>
                  <a:lnTo>
                    <a:pt x="3" y="86"/>
                  </a:lnTo>
                  <a:lnTo>
                    <a:pt x="0" y="51"/>
                  </a:lnTo>
                  <a:lnTo>
                    <a:pt x="19" y="43"/>
                  </a:lnTo>
                  <a:lnTo>
                    <a:pt x="32" y="63"/>
                  </a:lnTo>
                  <a:lnTo>
                    <a:pt x="45" y="52"/>
                  </a:lnTo>
                  <a:lnTo>
                    <a:pt x="102" y="50"/>
                  </a:lnTo>
                  <a:lnTo>
                    <a:pt x="110" y="38"/>
                  </a:lnTo>
                  <a:lnTo>
                    <a:pt x="126" y="47"/>
                  </a:lnTo>
                  <a:lnTo>
                    <a:pt x="172" y="34"/>
                  </a:lnTo>
                  <a:lnTo>
                    <a:pt x="192" y="40"/>
                  </a:lnTo>
                  <a:lnTo>
                    <a:pt x="197" y="32"/>
                  </a:lnTo>
                  <a:lnTo>
                    <a:pt x="211" y="35"/>
                  </a:lnTo>
                  <a:lnTo>
                    <a:pt x="205" y="11"/>
                  </a:lnTo>
                  <a:lnTo>
                    <a:pt x="232" y="21"/>
                  </a:lnTo>
                  <a:lnTo>
                    <a:pt x="236" y="11"/>
                  </a:lnTo>
                  <a:lnTo>
                    <a:pt x="227" y="6"/>
                  </a:lnTo>
                  <a:lnTo>
                    <a:pt x="235" y="0"/>
                  </a:lnTo>
                  <a:lnTo>
                    <a:pt x="242" y="7"/>
                  </a:lnTo>
                  <a:lnTo>
                    <a:pt x="246" y="16"/>
                  </a:lnTo>
                  <a:lnTo>
                    <a:pt x="266" y="31"/>
                  </a:lnTo>
                  <a:lnTo>
                    <a:pt x="283" y="29"/>
                  </a:lnTo>
                  <a:lnTo>
                    <a:pt x="310" y="71"/>
                  </a:lnTo>
                  <a:lnTo>
                    <a:pt x="310" y="85"/>
                  </a:lnTo>
                  <a:lnTo>
                    <a:pt x="391" y="100"/>
                  </a:lnTo>
                  <a:lnTo>
                    <a:pt x="400" y="132"/>
                  </a:lnTo>
                  <a:lnTo>
                    <a:pt x="432" y="124"/>
                  </a:lnTo>
                  <a:lnTo>
                    <a:pt x="429" y="163"/>
                  </a:lnTo>
                  <a:lnTo>
                    <a:pt x="443" y="167"/>
                  </a:lnTo>
                  <a:lnTo>
                    <a:pt x="450" y="188"/>
                  </a:lnTo>
                  <a:lnTo>
                    <a:pt x="458" y="186"/>
                  </a:lnTo>
                  <a:lnTo>
                    <a:pt x="452" y="198"/>
                  </a:lnTo>
                  <a:lnTo>
                    <a:pt x="463" y="192"/>
                  </a:lnTo>
                  <a:lnTo>
                    <a:pt x="472" y="206"/>
                  </a:lnTo>
                  <a:lnTo>
                    <a:pt x="463" y="211"/>
                  </a:lnTo>
                  <a:lnTo>
                    <a:pt x="472" y="222"/>
                  </a:lnTo>
                  <a:lnTo>
                    <a:pt x="487" y="227"/>
                  </a:lnTo>
                  <a:lnTo>
                    <a:pt x="491" y="244"/>
                  </a:lnTo>
                  <a:lnTo>
                    <a:pt x="473" y="267"/>
                  </a:lnTo>
                  <a:lnTo>
                    <a:pt x="483" y="279"/>
                  </a:lnTo>
                  <a:lnTo>
                    <a:pt x="479" y="298"/>
                  </a:lnTo>
                  <a:lnTo>
                    <a:pt x="467" y="299"/>
                  </a:lnTo>
                  <a:lnTo>
                    <a:pt x="465" y="319"/>
                  </a:lnTo>
                  <a:lnTo>
                    <a:pt x="439" y="332"/>
                  </a:lnTo>
                  <a:lnTo>
                    <a:pt x="447" y="340"/>
                  </a:lnTo>
                  <a:lnTo>
                    <a:pt x="445" y="343"/>
                  </a:lnTo>
                  <a:lnTo>
                    <a:pt x="412" y="343"/>
                  </a:lnTo>
                  <a:lnTo>
                    <a:pt x="376" y="327"/>
                  </a:lnTo>
                  <a:lnTo>
                    <a:pt x="359" y="298"/>
                  </a:lnTo>
                  <a:lnTo>
                    <a:pt x="334" y="305"/>
                  </a:lnTo>
                  <a:lnTo>
                    <a:pt x="321" y="286"/>
                  </a:lnTo>
                  <a:lnTo>
                    <a:pt x="280" y="290"/>
                  </a:lnTo>
                  <a:lnTo>
                    <a:pt x="270" y="278"/>
                  </a:lnTo>
                  <a:lnTo>
                    <a:pt x="224" y="274"/>
                  </a:lnTo>
                  <a:lnTo>
                    <a:pt x="199" y="309"/>
                  </a:lnTo>
                  <a:lnTo>
                    <a:pt x="187" y="306"/>
                  </a:lnTo>
                  <a:lnTo>
                    <a:pt x="186" y="326"/>
                  </a:lnTo>
                  <a:lnTo>
                    <a:pt x="157" y="313"/>
                  </a:lnTo>
                  <a:lnTo>
                    <a:pt x="144" y="329"/>
                  </a:lnTo>
                  <a:lnTo>
                    <a:pt x="134" y="324"/>
                  </a:lnTo>
                  <a:lnTo>
                    <a:pt x="132" y="334"/>
                  </a:lnTo>
                  <a:lnTo>
                    <a:pt x="120" y="326"/>
                  </a:lnTo>
                  <a:lnTo>
                    <a:pt x="118" y="310"/>
                  </a:lnTo>
                  <a:lnTo>
                    <a:pt x="100" y="319"/>
                  </a:lnTo>
                  <a:lnTo>
                    <a:pt x="99" y="288"/>
                  </a:lnTo>
                  <a:lnTo>
                    <a:pt x="113" y="289"/>
                  </a:lnTo>
                  <a:lnTo>
                    <a:pt x="127" y="273"/>
                  </a:lnTo>
                  <a:lnTo>
                    <a:pt x="113" y="262"/>
                  </a:lnTo>
                  <a:lnTo>
                    <a:pt x="149" y="250"/>
                  </a:lnTo>
                  <a:lnTo>
                    <a:pt x="117" y="197"/>
                  </a:lnTo>
                  <a:lnTo>
                    <a:pt x="101" y="198"/>
                  </a:lnTo>
                  <a:lnTo>
                    <a:pt x="102" y="181"/>
                  </a:lnTo>
                  <a:lnTo>
                    <a:pt x="127" y="182"/>
                  </a:lnTo>
                  <a:lnTo>
                    <a:pt x="127" y="152"/>
                  </a:lnTo>
                  <a:lnTo>
                    <a:pt x="118" y="150"/>
                  </a:lnTo>
                  <a:lnTo>
                    <a:pt x="114" y="138"/>
                  </a:lnTo>
                  <a:lnTo>
                    <a:pt x="104" y="133"/>
                  </a:lnTo>
                  <a:lnTo>
                    <a:pt x="98" y="142"/>
                  </a:lnTo>
                  <a:lnTo>
                    <a:pt x="99" y="148"/>
                  </a:lnTo>
                  <a:lnTo>
                    <a:pt x="96" y="154"/>
                  </a:lnTo>
                  <a:lnTo>
                    <a:pt x="90" y="154"/>
                  </a:lnTo>
                  <a:lnTo>
                    <a:pt x="94" y="139"/>
                  </a:lnTo>
                  <a:lnTo>
                    <a:pt x="52" y="133"/>
                  </a:lnTo>
                  <a:lnTo>
                    <a:pt x="56" y="150"/>
                  </a:lnTo>
                  <a:lnTo>
                    <a:pt x="40" y="160"/>
                  </a:lnTo>
                  <a:lnTo>
                    <a:pt x="37" y="119"/>
                  </a:lnTo>
                  <a:lnTo>
                    <a:pt x="28" y="118"/>
                  </a:lnTo>
                  <a:lnTo>
                    <a:pt x="23" y="105"/>
                  </a:lnTo>
                  <a:lnTo>
                    <a:pt x="16" y="10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77" name="Freeform 1677"/>
            <p:cNvSpPr>
              <a:spLocks/>
            </p:cNvSpPr>
            <p:nvPr/>
          </p:nvSpPr>
          <p:spPr bwMode="auto">
            <a:xfrm>
              <a:off x="6173" y="2343"/>
              <a:ext cx="454" cy="411"/>
            </a:xfrm>
            <a:custGeom>
              <a:avLst/>
              <a:gdLst>
                <a:gd name="T0" fmla="*/ 49 w 454"/>
                <a:gd name="T1" fmla="*/ 153 h 411"/>
                <a:gd name="T2" fmla="*/ 106 w 454"/>
                <a:gd name="T3" fmla="*/ 129 h 411"/>
                <a:gd name="T4" fmla="*/ 78 w 454"/>
                <a:gd name="T5" fmla="*/ 67 h 411"/>
                <a:gd name="T6" fmla="*/ 160 w 454"/>
                <a:gd name="T7" fmla="*/ 108 h 411"/>
                <a:gd name="T8" fmla="*/ 159 w 454"/>
                <a:gd name="T9" fmla="*/ 69 h 411"/>
                <a:gd name="T10" fmla="*/ 254 w 454"/>
                <a:gd name="T11" fmla="*/ 40 h 411"/>
                <a:gd name="T12" fmla="*/ 373 w 454"/>
                <a:gd name="T13" fmla="*/ 2 h 411"/>
                <a:gd name="T14" fmla="*/ 395 w 454"/>
                <a:gd name="T15" fmla="*/ 65 h 411"/>
                <a:gd name="T16" fmla="*/ 411 w 454"/>
                <a:gd name="T17" fmla="*/ 97 h 411"/>
                <a:gd name="T18" fmla="*/ 454 w 454"/>
                <a:gd name="T19" fmla="*/ 142 h 411"/>
                <a:gd name="T20" fmla="*/ 407 w 454"/>
                <a:gd name="T21" fmla="*/ 148 h 411"/>
                <a:gd name="T22" fmla="*/ 371 w 454"/>
                <a:gd name="T23" fmla="*/ 198 h 411"/>
                <a:gd name="T24" fmla="*/ 338 w 454"/>
                <a:gd name="T25" fmla="*/ 265 h 411"/>
                <a:gd name="T26" fmla="*/ 338 w 454"/>
                <a:gd name="T27" fmla="*/ 293 h 411"/>
                <a:gd name="T28" fmla="*/ 320 w 454"/>
                <a:gd name="T29" fmla="*/ 330 h 411"/>
                <a:gd name="T30" fmla="*/ 307 w 454"/>
                <a:gd name="T31" fmla="*/ 345 h 411"/>
                <a:gd name="T32" fmla="*/ 299 w 454"/>
                <a:gd name="T33" fmla="*/ 363 h 411"/>
                <a:gd name="T34" fmla="*/ 307 w 454"/>
                <a:gd name="T35" fmla="*/ 387 h 411"/>
                <a:gd name="T36" fmla="*/ 292 w 454"/>
                <a:gd name="T37" fmla="*/ 390 h 411"/>
                <a:gd name="T38" fmla="*/ 260 w 454"/>
                <a:gd name="T39" fmla="*/ 386 h 411"/>
                <a:gd name="T40" fmla="*/ 247 w 454"/>
                <a:gd name="T41" fmla="*/ 411 h 411"/>
                <a:gd name="T42" fmla="*/ 246 w 454"/>
                <a:gd name="T43" fmla="*/ 402 h 411"/>
                <a:gd name="T44" fmla="*/ 238 w 454"/>
                <a:gd name="T45" fmla="*/ 373 h 411"/>
                <a:gd name="T46" fmla="*/ 248 w 454"/>
                <a:gd name="T47" fmla="*/ 357 h 411"/>
                <a:gd name="T48" fmla="*/ 232 w 454"/>
                <a:gd name="T49" fmla="*/ 329 h 411"/>
                <a:gd name="T50" fmla="*/ 206 w 454"/>
                <a:gd name="T51" fmla="*/ 291 h 411"/>
                <a:gd name="T52" fmla="*/ 154 w 454"/>
                <a:gd name="T53" fmla="*/ 278 h 411"/>
                <a:gd name="T54" fmla="*/ 75 w 454"/>
                <a:gd name="T55" fmla="*/ 246 h 411"/>
                <a:gd name="T56" fmla="*/ 60 w 454"/>
                <a:gd name="T57" fmla="*/ 228 h 411"/>
                <a:gd name="T58" fmla="*/ 24 w 454"/>
                <a:gd name="T59" fmla="*/ 222 h 411"/>
                <a:gd name="T60" fmla="*/ 20 w 454"/>
                <a:gd name="T61" fmla="*/ 202 h 411"/>
                <a:gd name="T62" fmla="*/ 14 w 454"/>
                <a:gd name="T63" fmla="*/ 178 h 411"/>
                <a:gd name="T64" fmla="*/ 0 w 454"/>
                <a:gd name="T65" fmla="*/ 113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4" h="411">
                  <a:moveTo>
                    <a:pt x="15" y="114"/>
                  </a:moveTo>
                  <a:lnTo>
                    <a:pt x="49" y="153"/>
                  </a:lnTo>
                  <a:lnTo>
                    <a:pt x="104" y="151"/>
                  </a:lnTo>
                  <a:lnTo>
                    <a:pt x="106" y="129"/>
                  </a:lnTo>
                  <a:lnTo>
                    <a:pt x="72" y="90"/>
                  </a:lnTo>
                  <a:lnTo>
                    <a:pt x="78" y="67"/>
                  </a:lnTo>
                  <a:lnTo>
                    <a:pt x="112" y="96"/>
                  </a:lnTo>
                  <a:lnTo>
                    <a:pt x="160" y="108"/>
                  </a:lnTo>
                  <a:lnTo>
                    <a:pt x="171" y="82"/>
                  </a:lnTo>
                  <a:lnTo>
                    <a:pt x="159" y="69"/>
                  </a:lnTo>
                  <a:lnTo>
                    <a:pt x="198" y="18"/>
                  </a:lnTo>
                  <a:lnTo>
                    <a:pt x="254" y="40"/>
                  </a:lnTo>
                  <a:lnTo>
                    <a:pt x="304" y="0"/>
                  </a:lnTo>
                  <a:lnTo>
                    <a:pt x="373" y="2"/>
                  </a:lnTo>
                  <a:lnTo>
                    <a:pt x="395" y="49"/>
                  </a:lnTo>
                  <a:lnTo>
                    <a:pt x="395" y="65"/>
                  </a:lnTo>
                  <a:lnTo>
                    <a:pt x="411" y="66"/>
                  </a:lnTo>
                  <a:lnTo>
                    <a:pt x="411" y="97"/>
                  </a:lnTo>
                  <a:lnTo>
                    <a:pt x="445" y="125"/>
                  </a:lnTo>
                  <a:lnTo>
                    <a:pt x="454" y="142"/>
                  </a:lnTo>
                  <a:lnTo>
                    <a:pt x="451" y="148"/>
                  </a:lnTo>
                  <a:lnTo>
                    <a:pt x="407" y="148"/>
                  </a:lnTo>
                  <a:lnTo>
                    <a:pt x="405" y="162"/>
                  </a:lnTo>
                  <a:lnTo>
                    <a:pt x="371" y="198"/>
                  </a:lnTo>
                  <a:lnTo>
                    <a:pt x="372" y="234"/>
                  </a:lnTo>
                  <a:lnTo>
                    <a:pt x="338" y="265"/>
                  </a:lnTo>
                  <a:lnTo>
                    <a:pt x="352" y="282"/>
                  </a:lnTo>
                  <a:lnTo>
                    <a:pt x="338" y="293"/>
                  </a:lnTo>
                  <a:lnTo>
                    <a:pt x="330" y="309"/>
                  </a:lnTo>
                  <a:lnTo>
                    <a:pt x="320" y="330"/>
                  </a:lnTo>
                  <a:lnTo>
                    <a:pt x="323" y="336"/>
                  </a:lnTo>
                  <a:lnTo>
                    <a:pt x="307" y="345"/>
                  </a:lnTo>
                  <a:lnTo>
                    <a:pt x="309" y="355"/>
                  </a:lnTo>
                  <a:lnTo>
                    <a:pt x="299" y="363"/>
                  </a:lnTo>
                  <a:lnTo>
                    <a:pt x="331" y="368"/>
                  </a:lnTo>
                  <a:lnTo>
                    <a:pt x="307" y="387"/>
                  </a:lnTo>
                  <a:lnTo>
                    <a:pt x="313" y="397"/>
                  </a:lnTo>
                  <a:lnTo>
                    <a:pt x="292" y="390"/>
                  </a:lnTo>
                  <a:lnTo>
                    <a:pt x="291" y="382"/>
                  </a:lnTo>
                  <a:lnTo>
                    <a:pt x="260" y="386"/>
                  </a:lnTo>
                  <a:lnTo>
                    <a:pt x="255" y="404"/>
                  </a:lnTo>
                  <a:lnTo>
                    <a:pt x="247" y="411"/>
                  </a:lnTo>
                  <a:lnTo>
                    <a:pt x="232" y="405"/>
                  </a:lnTo>
                  <a:lnTo>
                    <a:pt x="246" y="402"/>
                  </a:lnTo>
                  <a:lnTo>
                    <a:pt x="261" y="371"/>
                  </a:lnTo>
                  <a:lnTo>
                    <a:pt x="238" y="373"/>
                  </a:lnTo>
                  <a:lnTo>
                    <a:pt x="235" y="364"/>
                  </a:lnTo>
                  <a:lnTo>
                    <a:pt x="248" y="357"/>
                  </a:lnTo>
                  <a:lnTo>
                    <a:pt x="243" y="323"/>
                  </a:lnTo>
                  <a:lnTo>
                    <a:pt x="232" y="329"/>
                  </a:lnTo>
                  <a:lnTo>
                    <a:pt x="214" y="313"/>
                  </a:lnTo>
                  <a:lnTo>
                    <a:pt x="206" y="291"/>
                  </a:lnTo>
                  <a:lnTo>
                    <a:pt x="174" y="302"/>
                  </a:lnTo>
                  <a:lnTo>
                    <a:pt x="154" y="278"/>
                  </a:lnTo>
                  <a:lnTo>
                    <a:pt x="90" y="274"/>
                  </a:lnTo>
                  <a:lnTo>
                    <a:pt x="75" y="246"/>
                  </a:lnTo>
                  <a:lnTo>
                    <a:pt x="51" y="258"/>
                  </a:lnTo>
                  <a:lnTo>
                    <a:pt x="60" y="228"/>
                  </a:lnTo>
                  <a:lnTo>
                    <a:pt x="28" y="233"/>
                  </a:lnTo>
                  <a:lnTo>
                    <a:pt x="24" y="222"/>
                  </a:lnTo>
                  <a:lnTo>
                    <a:pt x="10" y="210"/>
                  </a:lnTo>
                  <a:lnTo>
                    <a:pt x="20" y="202"/>
                  </a:lnTo>
                  <a:lnTo>
                    <a:pt x="2" y="201"/>
                  </a:lnTo>
                  <a:lnTo>
                    <a:pt x="14" y="178"/>
                  </a:lnTo>
                  <a:lnTo>
                    <a:pt x="7" y="160"/>
                  </a:lnTo>
                  <a:lnTo>
                    <a:pt x="0" y="113"/>
                  </a:lnTo>
                  <a:lnTo>
                    <a:pt x="15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78" name="Freeform 1678"/>
            <p:cNvSpPr>
              <a:spLocks/>
            </p:cNvSpPr>
            <p:nvPr/>
          </p:nvSpPr>
          <p:spPr bwMode="auto">
            <a:xfrm>
              <a:off x="6135" y="2346"/>
              <a:ext cx="116" cy="98"/>
            </a:xfrm>
            <a:custGeom>
              <a:avLst/>
              <a:gdLst>
                <a:gd name="T0" fmla="*/ 8 w 116"/>
                <a:gd name="T1" fmla="*/ 13 h 98"/>
                <a:gd name="T2" fmla="*/ 5 w 116"/>
                <a:gd name="T3" fmla="*/ 0 h 98"/>
                <a:gd name="T4" fmla="*/ 24 w 116"/>
                <a:gd name="T5" fmla="*/ 3 h 98"/>
                <a:gd name="T6" fmla="*/ 38 w 116"/>
                <a:gd name="T7" fmla="*/ 25 h 98"/>
                <a:gd name="T8" fmla="*/ 53 w 116"/>
                <a:gd name="T9" fmla="*/ 25 h 98"/>
                <a:gd name="T10" fmla="*/ 84 w 116"/>
                <a:gd name="T11" fmla="*/ 57 h 98"/>
                <a:gd name="T12" fmla="*/ 116 w 116"/>
                <a:gd name="T13" fmla="*/ 48 h 98"/>
                <a:gd name="T14" fmla="*/ 116 w 116"/>
                <a:gd name="T15" fmla="*/ 64 h 98"/>
                <a:gd name="T16" fmla="*/ 110 w 116"/>
                <a:gd name="T17" fmla="*/ 87 h 98"/>
                <a:gd name="T18" fmla="*/ 90 w 116"/>
                <a:gd name="T19" fmla="*/ 79 h 98"/>
                <a:gd name="T20" fmla="*/ 86 w 116"/>
                <a:gd name="T21" fmla="*/ 98 h 98"/>
                <a:gd name="T22" fmla="*/ 67 w 116"/>
                <a:gd name="T23" fmla="*/ 89 h 98"/>
                <a:gd name="T24" fmla="*/ 59 w 116"/>
                <a:gd name="T25" fmla="*/ 65 h 98"/>
                <a:gd name="T26" fmla="*/ 29 w 116"/>
                <a:gd name="T27" fmla="*/ 91 h 98"/>
                <a:gd name="T28" fmla="*/ 0 w 116"/>
                <a:gd name="T29" fmla="*/ 19 h 98"/>
                <a:gd name="T30" fmla="*/ 8 w 116"/>
                <a:gd name="T31" fmla="*/ 1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6" h="98">
                  <a:moveTo>
                    <a:pt x="8" y="13"/>
                  </a:moveTo>
                  <a:lnTo>
                    <a:pt x="5" y="0"/>
                  </a:lnTo>
                  <a:lnTo>
                    <a:pt x="24" y="3"/>
                  </a:lnTo>
                  <a:lnTo>
                    <a:pt x="38" y="25"/>
                  </a:lnTo>
                  <a:lnTo>
                    <a:pt x="53" y="25"/>
                  </a:lnTo>
                  <a:lnTo>
                    <a:pt x="84" y="57"/>
                  </a:lnTo>
                  <a:lnTo>
                    <a:pt x="116" y="48"/>
                  </a:lnTo>
                  <a:lnTo>
                    <a:pt x="116" y="64"/>
                  </a:lnTo>
                  <a:lnTo>
                    <a:pt x="110" y="87"/>
                  </a:lnTo>
                  <a:lnTo>
                    <a:pt x="90" y="79"/>
                  </a:lnTo>
                  <a:lnTo>
                    <a:pt x="86" y="98"/>
                  </a:lnTo>
                  <a:lnTo>
                    <a:pt x="67" y="89"/>
                  </a:lnTo>
                  <a:lnTo>
                    <a:pt x="59" y="65"/>
                  </a:lnTo>
                  <a:lnTo>
                    <a:pt x="29" y="91"/>
                  </a:lnTo>
                  <a:lnTo>
                    <a:pt x="0" y="19"/>
                  </a:lnTo>
                  <a:lnTo>
                    <a:pt x="8" y="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79" name="Freeform 1679"/>
            <p:cNvSpPr>
              <a:spLocks/>
            </p:cNvSpPr>
            <p:nvPr/>
          </p:nvSpPr>
          <p:spPr bwMode="auto">
            <a:xfrm>
              <a:off x="5324" y="613"/>
              <a:ext cx="478" cy="431"/>
            </a:xfrm>
            <a:custGeom>
              <a:avLst/>
              <a:gdLst>
                <a:gd name="T0" fmla="*/ 33 w 478"/>
                <a:gd name="T1" fmla="*/ 216 h 431"/>
                <a:gd name="T2" fmla="*/ 43 w 478"/>
                <a:gd name="T3" fmla="*/ 215 h 431"/>
                <a:gd name="T4" fmla="*/ 40 w 478"/>
                <a:gd name="T5" fmla="*/ 203 h 431"/>
                <a:gd name="T6" fmla="*/ 59 w 478"/>
                <a:gd name="T7" fmla="*/ 177 h 431"/>
                <a:gd name="T8" fmla="*/ 89 w 478"/>
                <a:gd name="T9" fmla="*/ 189 h 431"/>
                <a:gd name="T10" fmla="*/ 93 w 478"/>
                <a:gd name="T11" fmla="*/ 172 h 431"/>
                <a:gd name="T12" fmla="*/ 147 w 478"/>
                <a:gd name="T13" fmla="*/ 156 h 431"/>
                <a:gd name="T14" fmla="*/ 159 w 478"/>
                <a:gd name="T15" fmla="*/ 178 h 431"/>
                <a:gd name="T16" fmla="*/ 183 w 478"/>
                <a:gd name="T17" fmla="*/ 130 h 431"/>
                <a:gd name="T18" fmla="*/ 203 w 478"/>
                <a:gd name="T19" fmla="*/ 117 h 431"/>
                <a:gd name="T20" fmla="*/ 194 w 478"/>
                <a:gd name="T21" fmla="*/ 95 h 431"/>
                <a:gd name="T22" fmla="*/ 217 w 478"/>
                <a:gd name="T23" fmla="*/ 87 h 431"/>
                <a:gd name="T24" fmla="*/ 191 w 478"/>
                <a:gd name="T25" fmla="*/ 70 h 431"/>
                <a:gd name="T26" fmla="*/ 200 w 478"/>
                <a:gd name="T27" fmla="*/ 45 h 431"/>
                <a:gd name="T28" fmla="*/ 254 w 478"/>
                <a:gd name="T29" fmla="*/ 24 h 431"/>
                <a:gd name="T30" fmla="*/ 256 w 478"/>
                <a:gd name="T31" fmla="*/ 14 h 431"/>
                <a:gd name="T32" fmla="*/ 271 w 478"/>
                <a:gd name="T33" fmla="*/ 19 h 431"/>
                <a:gd name="T34" fmla="*/ 285 w 478"/>
                <a:gd name="T35" fmla="*/ 0 h 431"/>
                <a:gd name="T36" fmla="*/ 313 w 478"/>
                <a:gd name="T37" fmla="*/ 10 h 431"/>
                <a:gd name="T38" fmla="*/ 310 w 478"/>
                <a:gd name="T39" fmla="*/ 28 h 431"/>
                <a:gd name="T40" fmla="*/ 327 w 478"/>
                <a:gd name="T41" fmla="*/ 28 h 431"/>
                <a:gd name="T42" fmla="*/ 335 w 478"/>
                <a:gd name="T43" fmla="*/ 49 h 431"/>
                <a:gd name="T44" fmla="*/ 350 w 478"/>
                <a:gd name="T45" fmla="*/ 46 h 431"/>
                <a:gd name="T46" fmla="*/ 354 w 478"/>
                <a:gd name="T47" fmla="*/ 54 h 431"/>
                <a:gd name="T48" fmla="*/ 368 w 478"/>
                <a:gd name="T49" fmla="*/ 51 h 431"/>
                <a:gd name="T50" fmla="*/ 384 w 478"/>
                <a:gd name="T51" fmla="*/ 79 h 431"/>
                <a:gd name="T52" fmla="*/ 401 w 478"/>
                <a:gd name="T53" fmla="*/ 69 h 431"/>
                <a:gd name="T54" fmla="*/ 433 w 478"/>
                <a:gd name="T55" fmla="*/ 90 h 431"/>
                <a:gd name="T56" fmla="*/ 441 w 478"/>
                <a:gd name="T57" fmla="*/ 182 h 431"/>
                <a:gd name="T58" fmla="*/ 471 w 478"/>
                <a:gd name="T59" fmla="*/ 182 h 431"/>
                <a:gd name="T60" fmla="*/ 470 w 478"/>
                <a:gd name="T61" fmla="*/ 198 h 431"/>
                <a:gd name="T62" fmla="*/ 478 w 478"/>
                <a:gd name="T63" fmla="*/ 199 h 431"/>
                <a:gd name="T64" fmla="*/ 476 w 478"/>
                <a:gd name="T65" fmla="*/ 208 h 431"/>
                <a:gd name="T66" fmla="*/ 459 w 478"/>
                <a:gd name="T67" fmla="*/ 225 h 431"/>
                <a:gd name="T68" fmla="*/ 471 w 478"/>
                <a:gd name="T69" fmla="*/ 252 h 431"/>
                <a:gd name="T70" fmla="*/ 452 w 478"/>
                <a:gd name="T71" fmla="*/ 270 h 431"/>
                <a:gd name="T72" fmla="*/ 430 w 478"/>
                <a:gd name="T73" fmla="*/ 245 h 431"/>
                <a:gd name="T74" fmla="*/ 397 w 478"/>
                <a:gd name="T75" fmla="*/ 262 h 431"/>
                <a:gd name="T76" fmla="*/ 381 w 478"/>
                <a:gd name="T77" fmla="*/ 264 h 431"/>
                <a:gd name="T78" fmla="*/ 359 w 478"/>
                <a:gd name="T79" fmla="*/ 287 h 431"/>
                <a:gd name="T80" fmla="*/ 334 w 478"/>
                <a:gd name="T81" fmla="*/ 283 h 431"/>
                <a:gd name="T82" fmla="*/ 307 w 478"/>
                <a:gd name="T83" fmla="*/ 298 h 431"/>
                <a:gd name="T84" fmla="*/ 304 w 478"/>
                <a:gd name="T85" fmla="*/ 319 h 431"/>
                <a:gd name="T86" fmla="*/ 325 w 478"/>
                <a:gd name="T87" fmla="*/ 351 h 431"/>
                <a:gd name="T88" fmla="*/ 314 w 478"/>
                <a:gd name="T89" fmla="*/ 372 h 431"/>
                <a:gd name="T90" fmla="*/ 285 w 478"/>
                <a:gd name="T91" fmla="*/ 390 h 431"/>
                <a:gd name="T92" fmla="*/ 257 w 478"/>
                <a:gd name="T93" fmla="*/ 431 h 431"/>
                <a:gd name="T94" fmla="*/ 228 w 478"/>
                <a:gd name="T95" fmla="*/ 423 h 431"/>
                <a:gd name="T96" fmla="*/ 208 w 478"/>
                <a:gd name="T97" fmla="*/ 407 h 431"/>
                <a:gd name="T98" fmla="*/ 204 w 478"/>
                <a:gd name="T99" fmla="*/ 394 h 431"/>
                <a:gd name="T100" fmla="*/ 128 w 478"/>
                <a:gd name="T101" fmla="*/ 422 h 431"/>
                <a:gd name="T102" fmla="*/ 113 w 478"/>
                <a:gd name="T103" fmla="*/ 376 h 431"/>
                <a:gd name="T104" fmla="*/ 33 w 478"/>
                <a:gd name="T105" fmla="*/ 274 h 431"/>
                <a:gd name="T106" fmla="*/ 0 w 478"/>
                <a:gd name="T107" fmla="*/ 250 h 431"/>
                <a:gd name="T108" fmla="*/ 30 w 478"/>
                <a:gd name="T109" fmla="*/ 232 h 431"/>
                <a:gd name="T110" fmla="*/ 33 w 478"/>
                <a:gd name="T111" fmla="*/ 21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78" h="431">
                  <a:moveTo>
                    <a:pt x="33" y="216"/>
                  </a:moveTo>
                  <a:lnTo>
                    <a:pt x="43" y="215"/>
                  </a:lnTo>
                  <a:lnTo>
                    <a:pt x="40" y="203"/>
                  </a:lnTo>
                  <a:lnTo>
                    <a:pt x="59" y="177"/>
                  </a:lnTo>
                  <a:lnTo>
                    <a:pt x="89" y="189"/>
                  </a:lnTo>
                  <a:lnTo>
                    <a:pt x="93" y="172"/>
                  </a:lnTo>
                  <a:lnTo>
                    <a:pt x="147" y="156"/>
                  </a:lnTo>
                  <a:lnTo>
                    <a:pt x="159" y="178"/>
                  </a:lnTo>
                  <a:lnTo>
                    <a:pt x="183" y="130"/>
                  </a:lnTo>
                  <a:lnTo>
                    <a:pt x="203" y="117"/>
                  </a:lnTo>
                  <a:lnTo>
                    <a:pt x="194" y="95"/>
                  </a:lnTo>
                  <a:lnTo>
                    <a:pt x="217" y="87"/>
                  </a:lnTo>
                  <a:lnTo>
                    <a:pt x="191" y="70"/>
                  </a:lnTo>
                  <a:lnTo>
                    <a:pt x="200" y="45"/>
                  </a:lnTo>
                  <a:lnTo>
                    <a:pt x="254" y="24"/>
                  </a:lnTo>
                  <a:lnTo>
                    <a:pt x="256" y="14"/>
                  </a:lnTo>
                  <a:lnTo>
                    <a:pt x="271" y="19"/>
                  </a:lnTo>
                  <a:lnTo>
                    <a:pt x="285" y="0"/>
                  </a:lnTo>
                  <a:lnTo>
                    <a:pt x="313" y="10"/>
                  </a:lnTo>
                  <a:lnTo>
                    <a:pt x="310" y="28"/>
                  </a:lnTo>
                  <a:lnTo>
                    <a:pt x="327" y="28"/>
                  </a:lnTo>
                  <a:lnTo>
                    <a:pt x="335" y="49"/>
                  </a:lnTo>
                  <a:lnTo>
                    <a:pt x="350" y="46"/>
                  </a:lnTo>
                  <a:lnTo>
                    <a:pt x="354" y="54"/>
                  </a:lnTo>
                  <a:lnTo>
                    <a:pt x="368" y="51"/>
                  </a:lnTo>
                  <a:lnTo>
                    <a:pt x="384" y="79"/>
                  </a:lnTo>
                  <a:lnTo>
                    <a:pt x="401" y="69"/>
                  </a:lnTo>
                  <a:lnTo>
                    <a:pt x="433" y="90"/>
                  </a:lnTo>
                  <a:lnTo>
                    <a:pt x="441" y="182"/>
                  </a:lnTo>
                  <a:lnTo>
                    <a:pt x="471" y="182"/>
                  </a:lnTo>
                  <a:lnTo>
                    <a:pt x="470" y="198"/>
                  </a:lnTo>
                  <a:lnTo>
                    <a:pt x="478" y="199"/>
                  </a:lnTo>
                  <a:lnTo>
                    <a:pt x="476" y="208"/>
                  </a:lnTo>
                  <a:lnTo>
                    <a:pt x="459" y="225"/>
                  </a:lnTo>
                  <a:lnTo>
                    <a:pt x="471" y="252"/>
                  </a:lnTo>
                  <a:lnTo>
                    <a:pt x="452" y="270"/>
                  </a:lnTo>
                  <a:lnTo>
                    <a:pt x="430" y="245"/>
                  </a:lnTo>
                  <a:lnTo>
                    <a:pt x="397" y="262"/>
                  </a:lnTo>
                  <a:lnTo>
                    <a:pt x="381" y="264"/>
                  </a:lnTo>
                  <a:lnTo>
                    <a:pt x="359" y="287"/>
                  </a:lnTo>
                  <a:lnTo>
                    <a:pt x="334" y="283"/>
                  </a:lnTo>
                  <a:lnTo>
                    <a:pt x="307" y="298"/>
                  </a:lnTo>
                  <a:lnTo>
                    <a:pt x="304" y="319"/>
                  </a:lnTo>
                  <a:lnTo>
                    <a:pt x="325" y="351"/>
                  </a:lnTo>
                  <a:lnTo>
                    <a:pt x="314" y="372"/>
                  </a:lnTo>
                  <a:lnTo>
                    <a:pt x="285" y="390"/>
                  </a:lnTo>
                  <a:lnTo>
                    <a:pt x="257" y="431"/>
                  </a:lnTo>
                  <a:lnTo>
                    <a:pt x="228" y="423"/>
                  </a:lnTo>
                  <a:lnTo>
                    <a:pt x="208" y="407"/>
                  </a:lnTo>
                  <a:lnTo>
                    <a:pt x="204" y="394"/>
                  </a:lnTo>
                  <a:lnTo>
                    <a:pt x="128" y="422"/>
                  </a:lnTo>
                  <a:lnTo>
                    <a:pt x="113" y="376"/>
                  </a:lnTo>
                  <a:lnTo>
                    <a:pt x="33" y="274"/>
                  </a:lnTo>
                  <a:lnTo>
                    <a:pt x="0" y="250"/>
                  </a:lnTo>
                  <a:lnTo>
                    <a:pt x="30" y="232"/>
                  </a:lnTo>
                  <a:lnTo>
                    <a:pt x="33" y="21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80" name="Freeform 1680"/>
            <p:cNvSpPr>
              <a:spLocks/>
            </p:cNvSpPr>
            <p:nvPr/>
          </p:nvSpPr>
          <p:spPr bwMode="auto">
            <a:xfrm>
              <a:off x="5267" y="778"/>
              <a:ext cx="100" cy="85"/>
            </a:xfrm>
            <a:custGeom>
              <a:avLst/>
              <a:gdLst>
                <a:gd name="T0" fmla="*/ 20 w 100"/>
                <a:gd name="T1" fmla="*/ 25 h 85"/>
                <a:gd name="T2" fmla="*/ 17 w 100"/>
                <a:gd name="T3" fmla="*/ 17 h 85"/>
                <a:gd name="T4" fmla="*/ 52 w 100"/>
                <a:gd name="T5" fmla="*/ 6 h 85"/>
                <a:gd name="T6" fmla="*/ 57 w 100"/>
                <a:gd name="T7" fmla="*/ 16 h 85"/>
                <a:gd name="T8" fmla="*/ 77 w 100"/>
                <a:gd name="T9" fmla="*/ 15 h 85"/>
                <a:gd name="T10" fmla="*/ 79 w 100"/>
                <a:gd name="T11" fmla="*/ 2 h 85"/>
                <a:gd name="T12" fmla="*/ 94 w 100"/>
                <a:gd name="T13" fmla="*/ 0 h 85"/>
                <a:gd name="T14" fmla="*/ 92 w 100"/>
                <a:gd name="T15" fmla="*/ 13 h 85"/>
                <a:gd name="T16" fmla="*/ 88 w 100"/>
                <a:gd name="T17" fmla="*/ 13 h 85"/>
                <a:gd name="T18" fmla="*/ 84 w 100"/>
                <a:gd name="T19" fmla="*/ 16 h 85"/>
                <a:gd name="T20" fmla="*/ 93 w 100"/>
                <a:gd name="T21" fmla="*/ 37 h 85"/>
                <a:gd name="T22" fmla="*/ 97 w 100"/>
                <a:gd name="T23" fmla="*/ 38 h 85"/>
                <a:gd name="T24" fmla="*/ 100 w 100"/>
                <a:gd name="T25" fmla="*/ 50 h 85"/>
                <a:gd name="T26" fmla="*/ 90 w 100"/>
                <a:gd name="T27" fmla="*/ 51 h 85"/>
                <a:gd name="T28" fmla="*/ 87 w 100"/>
                <a:gd name="T29" fmla="*/ 67 h 85"/>
                <a:gd name="T30" fmla="*/ 57 w 100"/>
                <a:gd name="T31" fmla="*/ 85 h 85"/>
                <a:gd name="T32" fmla="*/ 0 w 100"/>
                <a:gd name="T33" fmla="*/ 31 h 85"/>
                <a:gd name="T34" fmla="*/ 20 w 100"/>
                <a:gd name="T35" fmla="*/ 2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85">
                  <a:moveTo>
                    <a:pt x="20" y="25"/>
                  </a:moveTo>
                  <a:lnTo>
                    <a:pt x="17" y="17"/>
                  </a:lnTo>
                  <a:lnTo>
                    <a:pt x="52" y="6"/>
                  </a:lnTo>
                  <a:lnTo>
                    <a:pt x="57" y="16"/>
                  </a:lnTo>
                  <a:lnTo>
                    <a:pt x="77" y="15"/>
                  </a:lnTo>
                  <a:lnTo>
                    <a:pt x="79" y="2"/>
                  </a:lnTo>
                  <a:lnTo>
                    <a:pt x="94" y="0"/>
                  </a:lnTo>
                  <a:lnTo>
                    <a:pt x="92" y="13"/>
                  </a:lnTo>
                  <a:lnTo>
                    <a:pt x="88" y="13"/>
                  </a:lnTo>
                  <a:lnTo>
                    <a:pt x="84" y="16"/>
                  </a:lnTo>
                  <a:lnTo>
                    <a:pt x="93" y="37"/>
                  </a:lnTo>
                  <a:lnTo>
                    <a:pt x="97" y="38"/>
                  </a:lnTo>
                  <a:lnTo>
                    <a:pt x="100" y="50"/>
                  </a:lnTo>
                  <a:lnTo>
                    <a:pt x="90" y="51"/>
                  </a:lnTo>
                  <a:lnTo>
                    <a:pt x="87" y="67"/>
                  </a:lnTo>
                  <a:lnTo>
                    <a:pt x="57" y="85"/>
                  </a:lnTo>
                  <a:lnTo>
                    <a:pt x="0" y="31"/>
                  </a:lnTo>
                  <a:lnTo>
                    <a:pt x="20" y="2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81" name="Freeform 1681"/>
            <p:cNvSpPr>
              <a:spLocks/>
            </p:cNvSpPr>
            <p:nvPr/>
          </p:nvSpPr>
          <p:spPr bwMode="auto">
            <a:xfrm>
              <a:off x="5927" y="2454"/>
              <a:ext cx="270" cy="259"/>
            </a:xfrm>
            <a:custGeom>
              <a:avLst/>
              <a:gdLst>
                <a:gd name="T0" fmla="*/ 48 w 270"/>
                <a:gd name="T1" fmla="*/ 120 h 259"/>
                <a:gd name="T2" fmla="*/ 49 w 270"/>
                <a:gd name="T3" fmla="*/ 98 h 259"/>
                <a:gd name="T4" fmla="*/ 6 w 270"/>
                <a:gd name="T5" fmla="*/ 81 h 259"/>
                <a:gd name="T6" fmla="*/ 0 w 270"/>
                <a:gd name="T7" fmla="*/ 42 h 259"/>
                <a:gd name="T8" fmla="*/ 12 w 270"/>
                <a:gd name="T9" fmla="*/ 40 h 259"/>
                <a:gd name="T10" fmla="*/ 18 w 270"/>
                <a:gd name="T11" fmla="*/ 14 h 259"/>
                <a:gd name="T12" fmla="*/ 43 w 270"/>
                <a:gd name="T13" fmla="*/ 15 h 259"/>
                <a:gd name="T14" fmla="*/ 47 w 270"/>
                <a:gd name="T15" fmla="*/ 5 h 259"/>
                <a:gd name="T16" fmla="*/ 62 w 270"/>
                <a:gd name="T17" fmla="*/ 0 h 259"/>
                <a:gd name="T18" fmla="*/ 76 w 270"/>
                <a:gd name="T19" fmla="*/ 17 h 259"/>
                <a:gd name="T20" fmla="*/ 109 w 270"/>
                <a:gd name="T21" fmla="*/ 15 h 259"/>
                <a:gd name="T22" fmla="*/ 144 w 270"/>
                <a:gd name="T23" fmla="*/ 31 h 259"/>
                <a:gd name="T24" fmla="*/ 155 w 270"/>
                <a:gd name="T25" fmla="*/ 24 h 259"/>
                <a:gd name="T26" fmla="*/ 167 w 270"/>
                <a:gd name="T27" fmla="*/ 49 h 259"/>
                <a:gd name="T28" fmla="*/ 194 w 270"/>
                <a:gd name="T29" fmla="*/ 53 h 259"/>
                <a:gd name="T30" fmla="*/ 183 w 270"/>
                <a:gd name="T31" fmla="*/ 69 h 259"/>
                <a:gd name="T32" fmla="*/ 226 w 270"/>
                <a:gd name="T33" fmla="*/ 67 h 259"/>
                <a:gd name="T34" fmla="*/ 246 w 270"/>
                <a:gd name="T35" fmla="*/ 78 h 259"/>
                <a:gd name="T36" fmla="*/ 253 w 270"/>
                <a:gd name="T37" fmla="*/ 49 h 259"/>
                <a:gd name="T38" fmla="*/ 260 w 270"/>
                <a:gd name="T39" fmla="*/ 67 h 259"/>
                <a:gd name="T40" fmla="*/ 248 w 270"/>
                <a:gd name="T41" fmla="*/ 90 h 259"/>
                <a:gd name="T42" fmla="*/ 266 w 270"/>
                <a:gd name="T43" fmla="*/ 91 h 259"/>
                <a:gd name="T44" fmla="*/ 256 w 270"/>
                <a:gd name="T45" fmla="*/ 99 h 259"/>
                <a:gd name="T46" fmla="*/ 270 w 270"/>
                <a:gd name="T47" fmla="*/ 111 h 259"/>
                <a:gd name="T48" fmla="*/ 243 w 270"/>
                <a:gd name="T49" fmla="*/ 114 h 259"/>
                <a:gd name="T50" fmla="*/ 269 w 270"/>
                <a:gd name="T51" fmla="*/ 128 h 259"/>
                <a:gd name="T52" fmla="*/ 268 w 270"/>
                <a:gd name="T53" fmla="*/ 152 h 259"/>
                <a:gd name="T54" fmla="*/ 241 w 270"/>
                <a:gd name="T55" fmla="*/ 150 h 259"/>
                <a:gd name="T56" fmla="*/ 251 w 270"/>
                <a:gd name="T57" fmla="*/ 196 h 259"/>
                <a:gd name="T58" fmla="*/ 228 w 270"/>
                <a:gd name="T59" fmla="*/ 188 h 259"/>
                <a:gd name="T60" fmla="*/ 228 w 270"/>
                <a:gd name="T61" fmla="*/ 217 h 259"/>
                <a:gd name="T62" fmla="*/ 191 w 270"/>
                <a:gd name="T63" fmla="*/ 199 h 259"/>
                <a:gd name="T64" fmla="*/ 125 w 270"/>
                <a:gd name="T65" fmla="*/ 259 h 259"/>
                <a:gd name="T66" fmla="*/ 98 w 270"/>
                <a:gd name="T67" fmla="*/ 258 h 259"/>
                <a:gd name="T68" fmla="*/ 110 w 270"/>
                <a:gd name="T69" fmla="*/ 221 h 259"/>
                <a:gd name="T70" fmla="*/ 75 w 270"/>
                <a:gd name="T71" fmla="*/ 220 h 259"/>
                <a:gd name="T72" fmla="*/ 88 w 270"/>
                <a:gd name="T73" fmla="*/ 207 h 259"/>
                <a:gd name="T74" fmla="*/ 67 w 270"/>
                <a:gd name="T75" fmla="*/ 167 h 259"/>
                <a:gd name="T76" fmla="*/ 77 w 270"/>
                <a:gd name="T77" fmla="*/ 150 h 259"/>
                <a:gd name="T78" fmla="*/ 39 w 270"/>
                <a:gd name="T79" fmla="*/ 146 h 259"/>
                <a:gd name="T80" fmla="*/ 15 w 270"/>
                <a:gd name="T81" fmla="*/ 155 h 259"/>
                <a:gd name="T82" fmla="*/ 5 w 270"/>
                <a:gd name="T83" fmla="*/ 151 h 259"/>
                <a:gd name="T84" fmla="*/ 22 w 270"/>
                <a:gd name="T85" fmla="*/ 127 h 259"/>
                <a:gd name="T86" fmla="*/ 48 w 270"/>
                <a:gd name="T87" fmla="*/ 12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70" h="259">
                  <a:moveTo>
                    <a:pt x="48" y="120"/>
                  </a:moveTo>
                  <a:lnTo>
                    <a:pt x="49" y="98"/>
                  </a:lnTo>
                  <a:lnTo>
                    <a:pt x="6" y="81"/>
                  </a:lnTo>
                  <a:lnTo>
                    <a:pt x="0" y="42"/>
                  </a:lnTo>
                  <a:lnTo>
                    <a:pt x="12" y="40"/>
                  </a:lnTo>
                  <a:lnTo>
                    <a:pt x="18" y="14"/>
                  </a:lnTo>
                  <a:lnTo>
                    <a:pt x="43" y="15"/>
                  </a:lnTo>
                  <a:lnTo>
                    <a:pt x="47" y="5"/>
                  </a:lnTo>
                  <a:lnTo>
                    <a:pt x="62" y="0"/>
                  </a:lnTo>
                  <a:lnTo>
                    <a:pt x="76" y="17"/>
                  </a:lnTo>
                  <a:lnTo>
                    <a:pt x="109" y="15"/>
                  </a:lnTo>
                  <a:lnTo>
                    <a:pt x="144" y="31"/>
                  </a:lnTo>
                  <a:lnTo>
                    <a:pt x="155" y="24"/>
                  </a:lnTo>
                  <a:lnTo>
                    <a:pt x="167" y="49"/>
                  </a:lnTo>
                  <a:lnTo>
                    <a:pt x="194" y="53"/>
                  </a:lnTo>
                  <a:lnTo>
                    <a:pt x="183" y="69"/>
                  </a:lnTo>
                  <a:lnTo>
                    <a:pt x="226" y="67"/>
                  </a:lnTo>
                  <a:lnTo>
                    <a:pt x="246" y="78"/>
                  </a:lnTo>
                  <a:lnTo>
                    <a:pt x="253" y="49"/>
                  </a:lnTo>
                  <a:lnTo>
                    <a:pt x="260" y="67"/>
                  </a:lnTo>
                  <a:lnTo>
                    <a:pt x="248" y="90"/>
                  </a:lnTo>
                  <a:lnTo>
                    <a:pt x="266" y="91"/>
                  </a:lnTo>
                  <a:lnTo>
                    <a:pt x="256" y="99"/>
                  </a:lnTo>
                  <a:lnTo>
                    <a:pt x="270" y="111"/>
                  </a:lnTo>
                  <a:lnTo>
                    <a:pt x="243" y="114"/>
                  </a:lnTo>
                  <a:lnTo>
                    <a:pt x="269" y="128"/>
                  </a:lnTo>
                  <a:lnTo>
                    <a:pt x="268" y="152"/>
                  </a:lnTo>
                  <a:lnTo>
                    <a:pt x="241" y="150"/>
                  </a:lnTo>
                  <a:lnTo>
                    <a:pt x="251" y="196"/>
                  </a:lnTo>
                  <a:lnTo>
                    <a:pt x="228" y="188"/>
                  </a:lnTo>
                  <a:lnTo>
                    <a:pt x="228" y="217"/>
                  </a:lnTo>
                  <a:lnTo>
                    <a:pt x="191" y="199"/>
                  </a:lnTo>
                  <a:lnTo>
                    <a:pt x="125" y="259"/>
                  </a:lnTo>
                  <a:lnTo>
                    <a:pt x="98" y="258"/>
                  </a:lnTo>
                  <a:lnTo>
                    <a:pt x="110" y="221"/>
                  </a:lnTo>
                  <a:lnTo>
                    <a:pt x="75" y="220"/>
                  </a:lnTo>
                  <a:lnTo>
                    <a:pt x="88" y="207"/>
                  </a:lnTo>
                  <a:lnTo>
                    <a:pt x="67" y="167"/>
                  </a:lnTo>
                  <a:lnTo>
                    <a:pt x="77" y="150"/>
                  </a:lnTo>
                  <a:lnTo>
                    <a:pt x="39" y="146"/>
                  </a:lnTo>
                  <a:lnTo>
                    <a:pt x="15" y="155"/>
                  </a:lnTo>
                  <a:lnTo>
                    <a:pt x="5" y="151"/>
                  </a:lnTo>
                  <a:lnTo>
                    <a:pt x="22" y="127"/>
                  </a:lnTo>
                  <a:lnTo>
                    <a:pt x="48" y="12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82" name="Freeform 1682"/>
            <p:cNvSpPr>
              <a:spLocks/>
            </p:cNvSpPr>
            <p:nvPr/>
          </p:nvSpPr>
          <p:spPr bwMode="auto">
            <a:xfrm>
              <a:off x="5582" y="2208"/>
              <a:ext cx="431" cy="432"/>
            </a:xfrm>
            <a:custGeom>
              <a:avLst/>
              <a:gdLst>
                <a:gd name="T0" fmla="*/ 0 w 431"/>
                <a:gd name="T1" fmla="*/ 196 h 432"/>
                <a:gd name="T2" fmla="*/ 30 w 431"/>
                <a:gd name="T3" fmla="*/ 161 h 432"/>
                <a:gd name="T4" fmla="*/ 28 w 431"/>
                <a:gd name="T5" fmla="*/ 125 h 432"/>
                <a:gd name="T6" fmla="*/ 65 w 431"/>
                <a:gd name="T7" fmla="*/ 124 h 432"/>
                <a:gd name="T8" fmla="*/ 94 w 431"/>
                <a:gd name="T9" fmla="*/ 147 h 432"/>
                <a:gd name="T10" fmla="*/ 92 w 431"/>
                <a:gd name="T11" fmla="*/ 119 h 432"/>
                <a:gd name="T12" fmla="*/ 108 w 431"/>
                <a:gd name="T13" fmla="*/ 106 h 432"/>
                <a:gd name="T14" fmla="*/ 136 w 431"/>
                <a:gd name="T15" fmla="*/ 118 h 432"/>
                <a:gd name="T16" fmla="*/ 145 w 431"/>
                <a:gd name="T17" fmla="*/ 85 h 432"/>
                <a:gd name="T18" fmla="*/ 132 w 431"/>
                <a:gd name="T19" fmla="*/ 69 h 432"/>
                <a:gd name="T20" fmla="*/ 131 w 431"/>
                <a:gd name="T21" fmla="*/ 52 h 432"/>
                <a:gd name="T22" fmla="*/ 156 w 431"/>
                <a:gd name="T23" fmla="*/ 44 h 432"/>
                <a:gd name="T24" fmla="*/ 160 w 431"/>
                <a:gd name="T25" fmla="*/ 70 h 432"/>
                <a:gd name="T26" fmla="*/ 209 w 431"/>
                <a:gd name="T27" fmla="*/ 46 h 432"/>
                <a:gd name="T28" fmla="*/ 242 w 431"/>
                <a:gd name="T29" fmla="*/ 23 h 432"/>
                <a:gd name="T30" fmla="*/ 257 w 431"/>
                <a:gd name="T31" fmla="*/ 4 h 432"/>
                <a:gd name="T32" fmla="*/ 309 w 431"/>
                <a:gd name="T33" fmla="*/ 1 h 432"/>
                <a:gd name="T34" fmla="*/ 335 w 431"/>
                <a:gd name="T35" fmla="*/ 0 h 432"/>
                <a:gd name="T36" fmla="*/ 342 w 431"/>
                <a:gd name="T37" fmla="*/ 25 h 432"/>
                <a:gd name="T38" fmla="*/ 399 w 431"/>
                <a:gd name="T39" fmla="*/ 12 h 432"/>
                <a:gd name="T40" fmla="*/ 420 w 431"/>
                <a:gd name="T41" fmla="*/ 38 h 432"/>
                <a:gd name="T42" fmla="*/ 431 w 431"/>
                <a:gd name="T43" fmla="*/ 53 h 432"/>
                <a:gd name="T44" fmla="*/ 410 w 431"/>
                <a:gd name="T45" fmla="*/ 64 h 432"/>
                <a:gd name="T46" fmla="*/ 418 w 431"/>
                <a:gd name="T47" fmla="*/ 86 h 432"/>
                <a:gd name="T48" fmla="*/ 429 w 431"/>
                <a:gd name="T49" fmla="*/ 119 h 432"/>
                <a:gd name="T50" fmla="*/ 393 w 431"/>
                <a:gd name="T51" fmla="*/ 139 h 432"/>
                <a:gd name="T52" fmla="*/ 410 w 431"/>
                <a:gd name="T53" fmla="*/ 137 h 432"/>
                <a:gd name="T54" fmla="*/ 404 w 431"/>
                <a:gd name="T55" fmla="*/ 167 h 432"/>
                <a:gd name="T56" fmla="*/ 417 w 431"/>
                <a:gd name="T57" fmla="*/ 181 h 432"/>
                <a:gd name="T58" fmla="*/ 424 w 431"/>
                <a:gd name="T59" fmla="*/ 200 h 432"/>
                <a:gd name="T60" fmla="*/ 405 w 431"/>
                <a:gd name="T61" fmla="*/ 215 h 432"/>
                <a:gd name="T62" fmla="*/ 407 w 431"/>
                <a:gd name="T63" fmla="*/ 246 h 432"/>
                <a:gd name="T64" fmla="*/ 388 w 431"/>
                <a:gd name="T65" fmla="*/ 261 h 432"/>
                <a:gd name="T66" fmla="*/ 357 w 431"/>
                <a:gd name="T67" fmla="*/ 286 h 432"/>
                <a:gd name="T68" fmla="*/ 351 w 431"/>
                <a:gd name="T69" fmla="*/ 327 h 432"/>
                <a:gd name="T70" fmla="*/ 393 w 431"/>
                <a:gd name="T71" fmla="*/ 366 h 432"/>
                <a:gd name="T72" fmla="*/ 350 w 431"/>
                <a:gd name="T73" fmla="*/ 397 h 432"/>
                <a:gd name="T74" fmla="*/ 323 w 431"/>
                <a:gd name="T75" fmla="*/ 398 h 432"/>
                <a:gd name="T76" fmla="*/ 276 w 431"/>
                <a:gd name="T77" fmla="*/ 393 h 432"/>
                <a:gd name="T78" fmla="*/ 239 w 431"/>
                <a:gd name="T79" fmla="*/ 432 h 432"/>
                <a:gd name="T80" fmla="*/ 200 w 431"/>
                <a:gd name="T81" fmla="*/ 415 h 432"/>
                <a:gd name="T82" fmla="*/ 161 w 431"/>
                <a:gd name="T83" fmla="*/ 415 h 432"/>
                <a:gd name="T84" fmla="*/ 135 w 431"/>
                <a:gd name="T85" fmla="*/ 407 h 432"/>
                <a:gd name="T86" fmla="*/ 85 w 431"/>
                <a:gd name="T87" fmla="*/ 364 h 432"/>
                <a:gd name="T88" fmla="*/ 82 w 431"/>
                <a:gd name="T89" fmla="*/ 315 h 432"/>
                <a:gd name="T90" fmla="*/ 67 w 431"/>
                <a:gd name="T91" fmla="*/ 286 h 432"/>
                <a:gd name="T92" fmla="*/ 46 w 431"/>
                <a:gd name="T93" fmla="*/ 266 h 432"/>
                <a:gd name="T94" fmla="*/ 20 w 431"/>
                <a:gd name="T95" fmla="*/ 236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1" h="432">
                  <a:moveTo>
                    <a:pt x="48" y="230"/>
                  </a:moveTo>
                  <a:lnTo>
                    <a:pt x="0" y="196"/>
                  </a:lnTo>
                  <a:lnTo>
                    <a:pt x="41" y="194"/>
                  </a:lnTo>
                  <a:lnTo>
                    <a:pt x="30" y="161"/>
                  </a:lnTo>
                  <a:lnTo>
                    <a:pt x="29" y="140"/>
                  </a:lnTo>
                  <a:lnTo>
                    <a:pt x="28" y="125"/>
                  </a:lnTo>
                  <a:lnTo>
                    <a:pt x="34" y="112"/>
                  </a:lnTo>
                  <a:lnTo>
                    <a:pt x="65" y="124"/>
                  </a:lnTo>
                  <a:lnTo>
                    <a:pt x="64" y="131"/>
                  </a:lnTo>
                  <a:lnTo>
                    <a:pt x="94" y="147"/>
                  </a:lnTo>
                  <a:lnTo>
                    <a:pt x="99" y="135"/>
                  </a:lnTo>
                  <a:lnTo>
                    <a:pt x="92" y="119"/>
                  </a:lnTo>
                  <a:lnTo>
                    <a:pt x="106" y="117"/>
                  </a:lnTo>
                  <a:lnTo>
                    <a:pt x="108" y="106"/>
                  </a:lnTo>
                  <a:lnTo>
                    <a:pt x="121" y="121"/>
                  </a:lnTo>
                  <a:lnTo>
                    <a:pt x="136" y="118"/>
                  </a:lnTo>
                  <a:lnTo>
                    <a:pt x="151" y="107"/>
                  </a:lnTo>
                  <a:lnTo>
                    <a:pt x="145" y="85"/>
                  </a:lnTo>
                  <a:lnTo>
                    <a:pt x="136" y="89"/>
                  </a:lnTo>
                  <a:lnTo>
                    <a:pt x="132" y="69"/>
                  </a:lnTo>
                  <a:lnTo>
                    <a:pt x="139" y="58"/>
                  </a:lnTo>
                  <a:lnTo>
                    <a:pt x="131" y="52"/>
                  </a:lnTo>
                  <a:lnTo>
                    <a:pt x="137" y="35"/>
                  </a:lnTo>
                  <a:lnTo>
                    <a:pt x="156" y="44"/>
                  </a:lnTo>
                  <a:lnTo>
                    <a:pt x="148" y="51"/>
                  </a:lnTo>
                  <a:lnTo>
                    <a:pt x="160" y="70"/>
                  </a:lnTo>
                  <a:lnTo>
                    <a:pt x="194" y="43"/>
                  </a:lnTo>
                  <a:lnTo>
                    <a:pt x="209" y="46"/>
                  </a:lnTo>
                  <a:lnTo>
                    <a:pt x="230" y="26"/>
                  </a:lnTo>
                  <a:lnTo>
                    <a:pt x="242" y="23"/>
                  </a:lnTo>
                  <a:lnTo>
                    <a:pt x="244" y="11"/>
                  </a:lnTo>
                  <a:lnTo>
                    <a:pt x="257" y="4"/>
                  </a:lnTo>
                  <a:lnTo>
                    <a:pt x="283" y="7"/>
                  </a:lnTo>
                  <a:lnTo>
                    <a:pt x="309" y="1"/>
                  </a:lnTo>
                  <a:lnTo>
                    <a:pt x="315" y="6"/>
                  </a:lnTo>
                  <a:lnTo>
                    <a:pt x="335" y="0"/>
                  </a:lnTo>
                  <a:lnTo>
                    <a:pt x="334" y="20"/>
                  </a:lnTo>
                  <a:lnTo>
                    <a:pt x="342" y="25"/>
                  </a:lnTo>
                  <a:lnTo>
                    <a:pt x="374" y="9"/>
                  </a:lnTo>
                  <a:lnTo>
                    <a:pt x="399" y="12"/>
                  </a:lnTo>
                  <a:lnTo>
                    <a:pt x="405" y="36"/>
                  </a:lnTo>
                  <a:lnTo>
                    <a:pt x="420" y="38"/>
                  </a:lnTo>
                  <a:lnTo>
                    <a:pt x="429" y="43"/>
                  </a:lnTo>
                  <a:lnTo>
                    <a:pt x="431" y="53"/>
                  </a:lnTo>
                  <a:lnTo>
                    <a:pt x="427" y="69"/>
                  </a:lnTo>
                  <a:lnTo>
                    <a:pt x="410" y="64"/>
                  </a:lnTo>
                  <a:lnTo>
                    <a:pt x="408" y="83"/>
                  </a:lnTo>
                  <a:lnTo>
                    <a:pt x="418" y="86"/>
                  </a:lnTo>
                  <a:lnTo>
                    <a:pt x="431" y="106"/>
                  </a:lnTo>
                  <a:lnTo>
                    <a:pt x="429" y="119"/>
                  </a:lnTo>
                  <a:lnTo>
                    <a:pt x="413" y="114"/>
                  </a:lnTo>
                  <a:lnTo>
                    <a:pt x="393" y="139"/>
                  </a:lnTo>
                  <a:lnTo>
                    <a:pt x="405" y="149"/>
                  </a:lnTo>
                  <a:lnTo>
                    <a:pt x="410" y="137"/>
                  </a:lnTo>
                  <a:lnTo>
                    <a:pt x="418" y="147"/>
                  </a:lnTo>
                  <a:lnTo>
                    <a:pt x="404" y="167"/>
                  </a:lnTo>
                  <a:lnTo>
                    <a:pt x="414" y="165"/>
                  </a:lnTo>
                  <a:lnTo>
                    <a:pt x="417" y="181"/>
                  </a:lnTo>
                  <a:lnTo>
                    <a:pt x="427" y="175"/>
                  </a:lnTo>
                  <a:lnTo>
                    <a:pt x="424" y="200"/>
                  </a:lnTo>
                  <a:lnTo>
                    <a:pt x="416" y="195"/>
                  </a:lnTo>
                  <a:lnTo>
                    <a:pt x="405" y="215"/>
                  </a:lnTo>
                  <a:lnTo>
                    <a:pt x="413" y="222"/>
                  </a:lnTo>
                  <a:lnTo>
                    <a:pt x="407" y="246"/>
                  </a:lnTo>
                  <a:lnTo>
                    <a:pt x="392" y="251"/>
                  </a:lnTo>
                  <a:lnTo>
                    <a:pt x="388" y="261"/>
                  </a:lnTo>
                  <a:lnTo>
                    <a:pt x="363" y="260"/>
                  </a:lnTo>
                  <a:lnTo>
                    <a:pt x="357" y="286"/>
                  </a:lnTo>
                  <a:lnTo>
                    <a:pt x="345" y="288"/>
                  </a:lnTo>
                  <a:lnTo>
                    <a:pt x="351" y="327"/>
                  </a:lnTo>
                  <a:lnTo>
                    <a:pt x="394" y="344"/>
                  </a:lnTo>
                  <a:lnTo>
                    <a:pt x="393" y="366"/>
                  </a:lnTo>
                  <a:lnTo>
                    <a:pt x="367" y="373"/>
                  </a:lnTo>
                  <a:lnTo>
                    <a:pt x="350" y="397"/>
                  </a:lnTo>
                  <a:lnTo>
                    <a:pt x="335" y="387"/>
                  </a:lnTo>
                  <a:lnTo>
                    <a:pt x="323" y="398"/>
                  </a:lnTo>
                  <a:lnTo>
                    <a:pt x="299" y="385"/>
                  </a:lnTo>
                  <a:lnTo>
                    <a:pt x="276" y="393"/>
                  </a:lnTo>
                  <a:lnTo>
                    <a:pt x="267" y="409"/>
                  </a:lnTo>
                  <a:lnTo>
                    <a:pt x="239" y="432"/>
                  </a:lnTo>
                  <a:lnTo>
                    <a:pt x="219" y="419"/>
                  </a:lnTo>
                  <a:lnTo>
                    <a:pt x="200" y="415"/>
                  </a:lnTo>
                  <a:lnTo>
                    <a:pt x="171" y="417"/>
                  </a:lnTo>
                  <a:lnTo>
                    <a:pt x="161" y="415"/>
                  </a:lnTo>
                  <a:lnTo>
                    <a:pt x="149" y="406"/>
                  </a:lnTo>
                  <a:lnTo>
                    <a:pt x="135" y="407"/>
                  </a:lnTo>
                  <a:lnTo>
                    <a:pt x="131" y="383"/>
                  </a:lnTo>
                  <a:lnTo>
                    <a:pt x="85" y="364"/>
                  </a:lnTo>
                  <a:lnTo>
                    <a:pt x="70" y="332"/>
                  </a:lnTo>
                  <a:lnTo>
                    <a:pt x="82" y="315"/>
                  </a:lnTo>
                  <a:lnTo>
                    <a:pt x="64" y="310"/>
                  </a:lnTo>
                  <a:lnTo>
                    <a:pt x="67" y="286"/>
                  </a:lnTo>
                  <a:lnTo>
                    <a:pt x="42" y="283"/>
                  </a:lnTo>
                  <a:lnTo>
                    <a:pt x="46" y="266"/>
                  </a:lnTo>
                  <a:lnTo>
                    <a:pt x="23" y="257"/>
                  </a:lnTo>
                  <a:lnTo>
                    <a:pt x="20" y="236"/>
                  </a:lnTo>
                  <a:lnTo>
                    <a:pt x="48" y="23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83" name="Freeform 1683"/>
            <p:cNvSpPr>
              <a:spLocks/>
            </p:cNvSpPr>
            <p:nvPr/>
          </p:nvSpPr>
          <p:spPr bwMode="auto">
            <a:xfrm>
              <a:off x="6052" y="2565"/>
              <a:ext cx="389" cy="298"/>
            </a:xfrm>
            <a:custGeom>
              <a:avLst/>
              <a:gdLst>
                <a:gd name="T0" fmla="*/ 103 w 389"/>
                <a:gd name="T1" fmla="*/ 106 h 298"/>
                <a:gd name="T2" fmla="*/ 103 w 389"/>
                <a:gd name="T3" fmla="*/ 77 h 298"/>
                <a:gd name="T4" fmla="*/ 126 w 389"/>
                <a:gd name="T5" fmla="*/ 85 h 298"/>
                <a:gd name="T6" fmla="*/ 116 w 389"/>
                <a:gd name="T7" fmla="*/ 39 h 298"/>
                <a:gd name="T8" fmla="*/ 143 w 389"/>
                <a:gd name="T9" fmla="*/ 41 h 298"/>
                <a:gd name="T10" fmla="*/ 144 w 389"/>
                <a:gd name="T11" fmla="*/ 17 h 298"/>
                <a:gd name="T12" fmla="*/ 118 w 389"/>
                <a:gd name="T13" fmla="*/ 3 h 298"/>
                <a:gd name="T14" fmla="*/ 145 w 389"/>
                <a:gd name="T15" fmla="*/ 0 h 298"/>
                <a:gd name="T16" fmla="*/ 149 w 389"/>
                <a:gd name="T17" fmla="*/ 11 h 298"/>
                <a:gd name="T18" fmla="*/ 181 w 389"/>
                <a:gd name="T19" fmla="*/ 6 h 298"/>
                <a:gd name="T20" fmla="*/ 172 w 389"/>
                <a:gd name="T21" fmla="*/ 36 h 298"/>
                <a:gd name="T22" fmla="*/ 196 w 389"/>
                <a:gd name="T23" fmla="*/ 24 h 298"/>
                <a:gd name="T24" fmla="*/ 211 w 389"/>
                <a:gd name="T25" fmla="*/ 52 h 298"/>
                <a:gd name="T26" fmla="*/ 275 w 389"/>
                <a:gd name="T27" fmla="*/ 56 h 298"/>
                <a:gd name="T28" fmla="*/ 295 w 389"/>
                <a:gd name="T29" fmla="*/ 80 h 298"/>
                <a:gd name="T30" fmla="*/ 327 w 389"/>
                <a:gd name="T31" fmla="*/ 69 h 298"/>
                <a:gd name="T32" fmla="*/ 335 w 389"/>
                <a:gd name="T33" fmla="*/ 91 h 298"/>
                <a:gd name="T34" fmla="*/ 353 w 389"/>
                <a:gd name="T35" fmla="*/ 107 h 298"/>
                <a:gd name="T36" fmla="*/ 364 w 389"/>
                <a:gd name="T37" fmla="*/ 101 h 298"/>
                <a:gd name="T38" fmla="*/ 369 w 389"/>
                <a:gd name="T39" fmla="*/ 135 h 298"/>
                <a:gd name="T40" fmla="*/ 356 w 389"/>
                <a:gd name="T41" fmla="*/ 142 h 298"/>
                <a:gd name="T42" fmla="*/ 359 w 389"/>
                <a:gd name="T43" fmla="*/ 151 h 298"/>
                <a:gd name="T44" fmla="*/ 382 w 389"/>
                <a:gd name="T45" fmla="*/ 149 h 298"/>
                <a:gd name="T46" fmla="*/ 367 w 389"/>
                <a:gd name="T47" fmla="*/ 180 h 298"/>
                <a:gd name="T48" fmla="*/ 353 w 389"/>
                <a:gd name="T49" fmla="*/ 183 h 298"/>
                <a:gd name="T50" fmla="*/ 368 w 389"/>
                <a:gd name="T51" fmla="*/ 189 h 298"/>
                <a:gd name="T52" fmla="*/ 376 w 389"/>
                <a:gd name="T53" fmla="*/ 182 h 298"/>
                <a:gd name="T54" fmla="*/ 380 w 389"/>
                <a:gd name="T55" fmla="*/ 199 h 298"/>
                <a:gd name="T56" fmla="*/ 374 w 389"/>
                <a:gd name="T57" fmla="*/ 206 h 298"/>
                <a:gd name="T58" fmla="*/ 389 w 389"/>
                <a:gd name="T59" fmla="*/ 215 h 298"/>
                <a:gd name="T60" fmla="*/ 377 w 389"/>
                <a:gd name="T61" fmla="*/ 248 h 298"/>
                <a:gd name="T62" fmla="*/ 350 w 389"/>
                <a:gd name="T63" fmla="*/ 251 h 298"/>
                <a:gd name="T64" fmla="*/ 335 w 389"/>
                <a:gd name="T65" fmla="*/ 230 h 298"/>
                <a:gd name="T66" fmla="*/ 331 w 389"/>
                <a:gd name="T67" fmla="*/ 247 h 298"/>
                <a:gd name="T68" fmla="*/ 320 w 389"/>
                <a:gd name="T69" fmla="*/ 245 h 298"/>
                <a:gd name="T70" fmla="*/ 315 w 389"/>
                <a:gd name="T71" fmla="*/ 261 h 298"/>
                <a:gd name="T72" fmla="*/ 302 w 389"/>
                <a:gd name="T73" fmla="*/ 243 h 298"/>
                <a:gd name="T74" fmla="*/ 292 w 389"/>
                <a:gd name="T75" fmla="*/ 255 h 298"/>
                <a:gd name="T76" fmla="*/ 256 w 389"/>
                <a:gd name="T77" fmla="*/ 252 h 298"/>
                <a:gd name="T78" fmla="*/ 237 w 389"/>
                <a:gd name="T79" fmla="*/ 286 h 298"/>
                <a:gd name="T80" fmla="*/ 226 w 389"/>
                <a:gd name="T81" fmla="*/ 277 h 298"/>
                <a:gd name="T82" fmla="*/ 221 w 389"/>
                <a:gd name="T83" fmla="*/ 256 h 298"/>
                <a:gd name="T84" fmla="*/ 178 w 389"/>
                <a:gd name="T85" fmla="*/ 275 h 298"/>
                <a:gd name="T86" fmla="*/ 172 w 389"/>
                <a:gd name="T87" fmla="*/ 262 h 298"/>
                <a:gd name="T88" fmla="*/ 158 w 389"/>
                <a:gd name="T89" fmla="*/ 278 h 298"/>
                <a:gd name="T90" fmla="*/ 160 w 389"/>
                <a:gd name="T91" fmla="*/ 289 h 298"/>
                <a:gd name="T92" fmla="*/ 128 w 389"/>
                <a:gd name="T93" fmla="*/ 298 h 298"/>
                <a:gd name="T94" fmla="*/ 125 w 389"/>
                <a:gd name="T95" fmla="*/ 270 h 298"/>
                <a:gd name="T96" fmla="*/ 92 w 389"/>
                <a:gd name="T97" fmla="*/ 245 h 298"/>
                <a:gd name="T98" fmla="*/ 67 w 389"/>
                <a:gd name="T99" fmla="*/ 253 h 298"/>
                <a:gd name="T100" fmla="*/ 58 w 389"/>
                <a:gd name="T101" fmla="*/ 239 h 298"/>
                <a:gd name="T102" fmla="*/ 29 w 389"/>
                <a:gd name="T103" fmla="*/ 250 h 298"/>
                <a:gd name="T104" fmla="*/ 10 w 389"/>
                <a:gd name="T105" fmla="*/ 231 h 298"/>
                <a:gd name="T106" fmla="*/ 30 w 389"/>
                <a:gd name="T107" fmla="*/ 193 h 298"/>
                <a:gd name="T108" fmla="*/ 7 w 389"/>
                <a:gd name="T109" fmla="*/ 179 h 298"/>
                <a:gd name="T110" fmla="*/ 0 w 389"/>
                <a:gd name="T111" fmla="*/ 148 h 298"/>
                <a:gd name="T112" fmla="*/ 66 w 389"/>
                <a:gd name="T113" fmla="*/ 88 h 298"/>
                <a:gd name="T114" fmla="*/ 103 w 389"/>
                <a:gd name="T115" fmla="*/ 106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9" h="298">
                  <a:moveTo>
                    <a:pt x="103" y="106"/>
                  </a:moveTo>
                  <a:lnTo>
                    <a:pt x="103" y="77"/>
                  </a:lnTo>
                  <a:lnTo>
                    <a:pt x="126" y="85"/>
                  </a:lnTo>
                  <a:lnTo>
                    <a:pt x="116" y="39"/>
                  </a:lnTo>
                  <a:lnTo>
                    <a:pt x="143" y="41"/>
                  </a:lnTo>
                  <a:lnTo>
                    <a:pt x="144" y="17"/>
                  </a:lnTo>
                  <a:lnTo>
                    <a:pt x="118" y="3"/>
                  </a:lnTo>
                  <a:lnTo>
                    <a:pt x="145" y="0"/>
                  </a:lnTo>
                  <a:lnTo>
                    <a:pt x="149" y="11"/>
                  </a:lnTo>
                  <a:lnTo>
                    <a:pt x="181" y="6"/>
                  </a:lnTo>
                  <a:lnTo>
                    <a:pt x="172" y="36"/>
                  </a:lnTo>
                  <a:lnTo>
                    <a:pt x="196" y="24"/>
                  </a:lnTo>
                  <a:lnTo>
                    <a:pt x="211" y="52"/>
                  </a:lnTo>
                  <a:lnTo>
                    <a:pt x="275" y="56"/>
                  </a:lnTo>
                  <a:lnTo>
                    <a:pt x="295" y="80"/>
                  </a:lnTo>
                  <a:lnTo>
                    <a:pt x="327" y="69"/>
                  </a:lnTo>
                  <a:lnTo>
                    <a:pt x="335" y="91"/>
                  </a:lnTo>
                  <a:lnTo>
                    <a:pt x="353" y="107"/>
                  </a:lnTo>
                  <a:lnTo>
                    <a:pt x="364" y="101"/>
                  </a:lnTo>
                  <a:lnTo>
                    <a:pt x="369" y="135"/>
                  </a:lnTo>
                  <a:lnTo>
                    <a:pt x="356" y="142"/>
                  </a:lnTo>
                  <a:lnTo>
                    <a:pt x="359" y="151"/>
                  </a:lnTo>
                  <a:lnTo>
                    <a:pt x="382" y="149"/>
                  </a:lnTo>
                  <a:lnTo>
                    <a:pt x="367" y="180"/>
                  </a:lnTo>
                  <a:lnTo>
                    <a:pt x="353" y="183"/>
                  </a:lnTo>
                  <a:lnTo>
                    <a:pt x="368" y="189"/>
                  </a:lnTo>
                  <a:lnTo>
                    <a:pt x="376" y="182"/>
                  </a:lnTo>
                  <a:lnTo>
                    <a:pt x="380" y="199"/>
                  </a:lnTo>
                  <a:lnTo>
                    <a:pt x="374" y="206"/>
                  </a:lnTo>
                  <a:lnTo>
                    <a:pt x="389" y="215"/>
                  </a:lnTo>
                  <a:lnTo>
                    <a:pt x="377" y="248"/>
                  </a:lnTo>
                  <a:lnTo>
                    <a:pt x="350" y="251"/>
                  </a:lnTo>
                  <a:lnTo>
                    <a:pt x="335" y="230"/>
                  </a:lnTo>
                  <a:lnTo>
                    <a:pt x="331" y="247"/>
                  </a:lnTo>
                  <a:lnTo>
                    <a:pt x="320" y="245"/>
                  </a:lnTo>
                  <a:lnTo>
                    <a:pt x="315" y="261"/>
                  </a:lnTo>
                  <a:lnTo>
                    <a:pt x="302" y="243"/>
                  </a:lnTo>
                  <a:lnTo>
                    <a:pt x="292" y="255"/>
                  </a:lnTo>
                  <a:lnTo>
                    <a:pt x="256" y="252"/>
                  </a:lnTo>
                  <a:lnTo>
                    <a:pt x="237" y="286"/>
                  </a:lnTo>
                  <a:lnTo>
                    <a:pt x="226" y="277"/>
                  </a:lnTo>
                  <a:lnTo>
                    <a:pt x="221" y="256"/>
                  </a:lnTo>
                  <a:lnTo>
                    <a:pt x="178" y="275"/>
                  </a:lnTo>
                  <a:lnTo>
                    <a:pt x="172" y="262"/>
                  </a:lnTo>
                  <a:lnTo>
                    <a:pt x="158" y="278"/>
                  </a:lnTo>
                  <a:lnTo>
                    <a:pt x="160" y="289"/>
                  </a:lnTo>
                  <a:lnTo>
                    <a:pt x="128" y="298"/>
                  </a:lnTo>
                  <a:lnTo>
                    <a:pt x="125" y="270"/>
                  </a:lnTo>
                  <a:lnTo>
                    <a:pt x="92" y="245"/>
                  </a:lnTo>
                  <a:lnTo>
                    <a:pt x="67" y="253"/>
                  </a:lnTo>
                  <a:lnTo>
                    <a:pt x="58" y="239"/>
                  </a:lnTo>
                  <a:lnTo>
                    <a:pt x="29" y="250"/>
                  </a:lnTo>
                  <a:lnTo>
                    <a:pt x="10" y="231"/>
                  </a:lnTo>
                  <a:lnTo>
                    <a:pt x="30" y="193"/>
                  </a:lnTo>
                  <a:lnTo>
                    <a:pt x="7" y="179"/>
                  </a:lnTo>
                  <a:lnTo>
                    <a:pt x="0" y="148"/>
                  </a:lnTo>
                  <a:lnTo>
                    <a:pt x="66" y="88"/>
                  </a:lnTo>
                  <a:lnTo>
                    <a:pt x="103" y="10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84" name="Freeform 1684"/>
            <p:cNvSpPr>
              <a:spLocks/>
            </p:cNvSpPr>
            <p:nvPr/>
          </p:nvSpPr>
          <p:spPr bwMode="auto">
            <a:xfrm>
              <a:off x="5969" y="2796"/>
              <a:ext cx="303" cy="383"/>
            </a:xfrm>
            <a:custGeom>
              <a:avLst/>
              <a:gdLst>
                <a:gd name="T0" fmla="*/ 29 w 303"/>
                <a:gd name="T1" fmla="*/ 207 h 383"/>
                <a:gd name="T2" fmla="*/ 24 w 303"/>
                <a:gd name="T3" fmla="*/ 193 h 383"/>
                <a:gd name="T4" fmla="*/ 7 w 303"/>
                <a:gd name="T5" fmla="*/ 184 h 383"/>
                <a:gd name="T6" fmla="*/ 14 w 303"/>
                <a:gd name="T7" fmla="*/ 152 h 383"/>
                <a:gd name="T8" fmla="*/ 0 w 303"/>
                <a:gd name="T9" fmla="*/ 126 h 383"/>
                <a:gd name="T10" fmla="*/ 21 w 303"/>
                <a:gd name="T11" fmla="*/ 110 h 383"/>
                <a:gd name="T12" fmla="*/ 39 w 303"/>
                <a:gd name="T13" fmla="*/ 118 h 383"/>
                <a:gd name="T14" fmla="*/ 31 w 303"/>
                <a:gd name="T15" fmla="*/ 101 h 383"/>
                <a:gd name="T16" fmla="*/ 42 w 303"/>
                <a:gd name="T17" fmla="*/ 107 h 383"/>
                <a:gd name="T18" fmla="*/ 41 w 303"/>
                <a:gd name="T19" fmla="*/ 88 h 383"/>
                <a:gd name="T20" fmla="*/ 73 w 303"/>
                <a:gd name="T21" fmla="*/ 67 h 383"/>
                <a:gd name="T22" fmla="*/ 54 w 303"/>
                <a:gd name="T23" fmla="*/ 27 h 383"/>
                <a:gd name="T24" fmla="*/ 80 w 303"/>
                <a:gd name="T25" fmla="*/ 19 h 383"/>
                <a:gd name="T26" fmla="*/ 84 w 303"/>
                <a:gd name="T27" fmla="*/ 3 h 383"/>
                <a:gd name="T28" fmla="*/ 93 w 303"/>
                <a:gd name="T29" fmla="*/ 0 h 383"/>
                <a:gd name="T30" fmla="*/ 112 w 303"/>
                <a:gd name="T31" fmla="*/ 19 h 383"/>
                <a:gd name="T32" fmla="*/ 141 w 303"/>
                <a:gd name="T33" fmla="*/ 8 h 383"/>
                <a:gd name="T34" fmla="*/ 150 w 303"/>
                <a:gd name="T35" fmla="*/ 22 h 383"/>
                <a:gd name="T36" fmla="*/ 175 w 303"/>
                <a:gd name="T37" fmla="*/ 14 h 383"/>
                <a:gd name="T38" fmla="*/ 208 w 303"/>
                <a:gd name="T39" fmla="*/ 39 h 383"/>
                <a:gd name="T40" fmla="*/ 211 w 303"/>
                <a:gd name="T41" fmla="*/ 67 h 383"/>
                <a:gd name="T42" fmla="*/ 243 w 303"/>
                <a:gd name="T43" fmla="*/ 58 h 383"/>
                <a:gd name="T44" fmla="*/ 247 w 303"/>
                <a:gd name="T45" fmla="*/ 69 h 383"/>
                <a:gd name="T46" fmla="*/ 236 w 303"/>
                <a:gd name="T47" fmla="*/ 73 h 383"/>
                <a:gd name="T48" fmla="*/ 246 w 303"/>
                <a:gd name="T49" fmla="*/ 87 h 383"/>
                <a:gd name="T50" fmla="*/ 225 w 303"/>
                <a:gd name="T51" fmla="*/ 96 h 383"/>
                <a:gd name="T52" fmla="*/ 227 w 303"/>
                <a:gd name="T53" fmla="*/ 116 h 383"/>
                <a:gd name="T54" fmla="*/ 252 w 303"/>
                <a:gd name="T55" fmla="*/ 109 h 383"/>
                <a:gd name="T56" fmla="*/ 255 w 303"/>
                <a:gd name="T57" fmla="*/ 121 h 383"/>
                <a:gd name="T58" fmla="*/ 234 w 303"/>
                <a:gd name="T59" fmla="*/ 125 h 383"/>
                <a:gd name="T60" fmla="*/ 226 w 303"/>
                <a:gd name="T61" fmla="*/ 136 h 383"/>
                <a:gd name="T62" fmla="*/ 230 w 303"/>
                <a:gd name="T63" fmla="*/ 152 h 383"/>
                <a:gd name="T64" fmla="*/ 220 w 303"/>
                <a:gd name="T65" fmla="*/ 158 h 383"/>
                <a:gd name="T66" fmla="*/ 226 w 303"/>
                <a:gd name="T67" fmla="*/ 195 h 383"/>
                <a:gd name="T68" fmla="*/ 250 w 303"/>
                <a:gd name="T69" fmla="*/ 191 h 383"/>
                <a:gd name="T70" fmla="*/ 271 w 303"/>
                <a:gd name="T71" fmla="*/ 209 h 383"/>
                <a:gd name="T72" fmla="*/ 285 w 303"/>
                <a:gd name="T73" fmla="*/ 208 h 383"/>
                <a:gd name="T74" fmla="*/ 297 w 303"/>
                <a:gd name="T75" fmla="*/ 207 h 383"/>
                <a:gd name="T76" fmla="*/ 303 w 303"/>
                <a:gd name="T77" fmla="*/ 238 h 383"/>
                <a:gd name="T78" fmla="*/ 266 w 303"/>
                <a:gd name="T79" fmla="*/ 254 h 383"/>
                <a:gd name="T80" fmla="*/ 265 w 303"/>
                <a:gd name="T81" fmla="*/ 257 h 383"/>
                <a:gd name="T82" fmla="*/ 264 w 303"/>
                <a:gd name="T83" fmla="*/ 275 h 383"/>
                <a:gd name="T84" fmla="*/ 244 w 303"/>
                <a:gd name="T85" fmla="*/ 252 h 383"/>
                <a:gd name="T86" fmla="*/ 236 w 303"/>
                <a:gd name="T87" fmla="*/ 271 h 383"/>
                <a:gd name="T88" fmla="*/ 212 w 303"/>
                <a:gd name="T89" fmla="*/ 270 h 383"/>
                <a:gd name="T90" fmla="*/ 214 w 303"/>
                <a:gd name="T91" fmla="*/ 281 h 383"/>
                <a:gd name="T92" fmla="*/ 178 w 303"/>
                <a:gd name="T93" fmla="*/ 294 h 383"/>
                <a:gd name="T94" fmla="*/ 175 w 303"/>
                <a:gd name="T95" fmla="*/ 350 h 383"/>
                <a:gd name="T96" fmla="*/ 184 w 303"/>
                <a:gd name="T97" fmla="*/ 353 h 383"/>
                <a:gd name="T98" fmla="*/ 180 w 303"/>
                <a:gd name="T99" fmla="*/ 369 h 383"/>
                <a:gd name="T100" fmla="*/ 153 w 303"/>
                <a:gd name="T101" fmla="*/ 383 h 383"/>
                <a:gd name="T102" fmla="*/ 143 w 303"/>
                <a:gd name="T103" fmla="*/ 378 h 383"/>
                <a:gd name="T104" fmla="*/ 136 w 303"/>
                <a:gd name="T105" fmla="*/ 364 h 383"/>
                <a:gd name="T106" fmla="*/ 75 w 303"/>
                <a:gd name="T107" fmla="*/ 347 h 383"/>
                <a:gd name="T108" fmla="*/ 69 w 303"/>
                <a:gd name="T109" fmla="*/ 300 h 383"/>
                <a:gd name="T110" fmla="*/ 81 w 303"/>
                <a:gd name="T111" fmla="*/ 250 h 383"/>
                <a:gd name="T112" fmla="*/ 58 w 303"/>
                <a:gd name="T113" fmla="*/ 250 h 383"/>
                <a:gd name="T114" fmla="*/ 40 w 303"/>
                <a:gd name="T115" fmla="*/ 233 h 383"/>
                <a:gd name="T116" fmla="*/ 50 w 303"/>
                <a:gd name="T117" fmla="*/ 226 h 383"/>
                <a:gd name="T118" fmla="*/ 47 w 303"/>
                <a:gd name="T119" fmla="*/ 220 h 383"/>
                <a:gd name="T120" fmla="*/ 40 w 303"/>
                <a:gd name="T121" fmla="*/ 208 h 383"/>
                <a:gd name="T122" fmla="*/ 29 w 303"/>
                <a:gd name="T123" fmla="*/ 20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3" h="383">
                  <a:moveTo>
                    <a:pt x="29" y="207"/>
                  </a:moveTo>
                  <a:lnTo>
                    <a:pt x="24" y="193"/>
                  </a:lnTo>
                  <a:lnTo>
                    <a:pt x="7" y="184"/>
                  </a:lnTo>
                  <a:lnTo>
                    <a:pt x="14" y="152"/>
                  </a:lnTo>
                  <a:lnTo>
                    <a:pt x="0" y="126"/>
                  </a:lnTo>
                  <a:lnTo>
                    <a:pt x="21" y="110"/>
                  </a:lnTo>
                  <a:lnTo>
                    <a:pt x="39" y="118"/>
                  </a:lnTo>
                  <a:lnTo>
                    <a:pt x="31" y="101"/>
                  </a:lnTo>
                  <a:lnTo>
                    <a:pt x="42" y="107"/>
                  </a:lnTo>
                  <a:lnTo>
                    <a:pt x="41" y="88"/>
                  </a:lnTo>
                  <a:lnTo>
                    <a:pt x="73" y="67"/>
                  </a:lnTo>
                  <a:lnTo>
                    <a:pt x="54" y="27"/>
                  </a:lnTo>
                  <a:lnTo>
                    <a:pt x="80" y="19"/>
                  </a:lnTo>
                  <a:lnTo>
                    <a:pt x="84" y="3"/>
                  </a:lnTo>
                  <a:lnTo>
                    <a:pt x="93" y="0"/>
                  </a:lnTo>
                  <a:lnTo>
                    <a:pt x="112" y="19"/>
                  </a:lnTo>
                  <a:lnTo>
                    <a:pt x="141" y="8"/>
                  </a:lnTo>
                  <a:lnTo>
                    <a:pt x="150" y="22"/>
                  </a:lnTo>
                  <a:lnTo>
                    <a:pt x="175" y="14"/>
                  </a:lnTo>
                  <a:lnTo>
                    <a:pt x="208" y="39"/>
                  </a:lnTo>
                  <a:lnTo>
                    <a:pt x="211" y="67"/>
                  </a:lnTo>
                  <a:lnTo>
                    <a:pt x="243" y="58"/>
                  </a:lnTo>
                  <a:lnTo>
                    <a:pt x="247" y="69"/>
                  </a:lnTo>
                  <a:lnTo>
                    <a:pt x="236" y="73"/>
                  </a:lnTo>
                  <a:lnTo>
                    <a:pt x="246" y="87"/>
                  </a:lnTo>
                  <a:lnTo>
                    <a:pt x="225" y="96"/>
                  </a:lnTo>
                  <a:lnTo>
                    <a:pt x="227" y="116"/>
                  </a:lnTo>
                  <a:lnTo>
                    <a:pt x="252" y="109"/>
                  </a:lnTo>
                  <a:lnTo>
                    <a:pt x="255" y="121"/>
                  </a:lnTo>
                  <a:lnTo>
                    <a:pt x="234" y="125"/>
                  </a:lnTo>
                  <a:lnTo>
                    <a:pt x="226" y="136"/>
                  </a:lnTo>
                  <a:lnTo>
                    <a:pt x="230" y="152"/>
                  </a:lnTo>
                  <a:lnTo>
                    <a:pt x="220" y="158"/>
                  </a:lnTo>
                  <a:lnTo>
                    <a:pt x="226" y="195"/>
                  </a:lnTo>
                  <a:lnTo>
                    <a:pt x="250" y="191"/>
                  </a:lnTo>
                  <a:lnTo>
                    <a:pt x="271" y="209"/>
                  </a:lnTo>
                  <a:lnTo>
                    <a:pt x="285" y="208"/>
                  </a:lnTo>
                  <a:lnTo>
                    <a:pt x="297" y="207"/>
                  </a:lnTo>
                  <a:lnTo>
                    <a:pt x="303" y="238"/>
                  </a:lnTo>
                  <a:lnTo>
                    <a:pt x="266" y="254"/>
                  </a:lnTo>
                  <a:lnTo>
                    <a:pt x="265" y="257"/>
                  </a:lnTo>
                  <a:lnTo>
                    <a:pt x="264" y="275"/>
                  </a:lnTo>
                  <a:lnTo>
                    <a:pt x="244" y="252"/>
                  </a:lnTo>
                  <a:lnTo>
                    <a:pt x="236" y="271"/>
                  </a:lnTo>
                  <a:lnTo>
                    <a:pt x="212" y="270"/>
                  </a:lnTo>
                  <a:lnTo>
                    <a:pt x="214" y="281"/>
                  </a:lnTo>
                  <a:lnTo>
                    <a:pt x="178" y="294"/>
                  </a:lnTo>
                  <a:lnTo>
                    <a:pt x="175" y="350"/>
                  </a:lnTo>
                  <a:lnTo>
                    <a:pt x="184" y="353"/>
                  </a:lnTo>
                  <a:lnTo>
                    <a:pt x="180" y="369"/>
                  </a:lnTo>
                  <a:lnTo>
                    <a:pt x="153" y="383"/>
                  </a:lnTo>
                  <a:lnTo>
                    <a:pt x="143" y="378"/>
                  </a:lnTo>
                  <a:lnTo>
                    <a:pt x="136" y="364"/>
                  </a:lnTo>
                  <a:lnTo>
                    <a:pt x="75" y="347"/>
                  </a:lnTo>
                  <a:lnTo>
                    <a:pt x="69" y="300"/>
                  </a:lnTo>
                  <a:lnTo>
                    <a:pt x="81" y="250"/>
                  </a:lnTo>
                  <a:lnTo>
                    <a:pt x="58" y="250"/>
                  </a:lnTo>
                  <a:lnTo>
                    <a:pt x="40" y="233"/>
                  </a:lnTo>
                  <a:lnTo>
                    <a:pt x="50" y="226"/>
                  </a:lnTo>
                  <a:lnTo>
                    <a:pt x="47" y="220"/>
                  </a:lnTo>
                  <a:lnTo>
                    <a:pt x="40" y="208"/>
                  </a:lnTo>
                  <a:lnTo>
                    <a:pt x="29" y="2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85" name="Freeform 1685"/>
            <p:cNvSpPr>
              <a:spLocks/>
            </p:cNvSpPr>
            <p:nvPr/>
          </p:nvSpPr>
          <p:spPr bwMode="auto">
            <a:xfrm>
              <a:off x="5753" y="2593"/>
              <a:ext cx="329" cy="230"/>
            </a:xfrm>
            <a:custGeom>
              <a:avLst/>
              <a:gdLst>
                <a:gd name="T0" fmla="*/ 48 w 329"/>
                <a:gd name="T1" fmla="*/ 34 h 230"/>
                <a:gd name="T2" fmla="*/ 68 w 329"/>
                <a:gd name="T3" fmla="*/ 47 h 230"/>
                <a:gd name="T4" fmla="*/ 96 w 329"/>
                <a:gd name="T5" fmla="*/ 24 h 230"/>
                <a:gd name="T6" fmla="*/ 105 w 329"/>
                <a:gd name="T7" fmla="*/ 8 h 230"/>
                <a:gd name="T8" fmla="*/ 128 w 329"/>
                <a:gd name="T9" fmla="*/ 0 h 230"/>
                <a:gd name="T10" fmla="*/ 152 w 329"/>
                <a:gd name="T11" fmla="*/ 13 h 230"/>
                <a:gd name="T12" fmla="*/ 164 w 329"/>
                <a:gd name="T13" fmla="*/ 2 h 230"/>
                <a:gd name="T14" fmla="*/ 179 w 329"/>
                <a:gd name="T15" fmla="*/ 12 h 230"/>
                <a:gd name="T16" fmla="*/ 189 w 329"/>
                <a:gd name="T17" fmla="*/ 16 h 230"/>
                <a:gd name="T18" fmla="*/ 213 w 329"/>
                <a:gd name="T19" fmla="*/ 7 h 230"/>
                <a:gd name="T20" fmla="*/ 251 w 329"/>
                <a:gd name="T21" fmla="*/ 11 h 230"/>
                <a:gd name="T22" fmla="*/ 241 w 329"/>
                <a:gd name="T23" fmla="*/ 28 h 230"/>
                <a:gd name="T24" fmla="*/ 262 w 329"/>
                <a:gd name="T25" fmla="*/ 68 h 230"/>
                <a:gd name="T26" fmla="*/ 249 w 329"/>
                <a:gd name="T27" fmla="*/ 81 h 230"/>
                <a:gd name="T28" fmla="*/ 284 w 329"/>
                <a:gd name="T29" fmla="*/ 82 h 230"/>
                <a:gd name="T30" fmla="*/ 272 w 329"/>
                <a:gd name="T31" fmla="*/ 119 h 230"/>
                <a:gd name="T32" fmla="*/ 299 w 329"/>
                <a:gd name="T33" fmla="*/ 120 h 230"/>
                <a:gd name="T34" fmla="*/ 306 w 329"/>
                <a:gd name="T35" fmla="*/ 151 h 230"/>
                <a:gd name="T36" fmla="*/ 329 w 329"/>
                <a:gd name="T37" fmla="*/ 165 h 230"/>
                <a:gd name="T38" fmla="*/ 309 w 329"/>
                <a:gd name="T39" fmla="*/ 203 h 230"/>
                <a:gd name="T40" fmla="*/ 300 w 329"/>
                <a:gd name="T41" fmla="*/ 206 h 230"/>
                <a:gd name="T42" fmla="*/ 296 w 329"/>
                <a:gd name="T43" fmla="*/ 222 h 230"/>
                <a:gd name="T44" fmla="*/ 270 w 329"/>
                <a:gd name="T45" fmla="*/ 230 h 230"/>
                <a:gd name="T46" fmla="*/ 262 w 329"/>
                <a:gd name="T47" fmla="*/ 211 h 230"/>
                <a:gd name="T48" fmla="*/ 239 w 329"/>
                <a:gd name="T49" fmla="*/ 211 h 230"/>
                <a:gd name="T50" fmla="*/ 223 w 329"/>
                <a:gd name="T51" fmla="*/ 225 h 230"/>
                <a:gd name="T52" fmla="*/ 206 w 329"/>
                <a:gd name="T53" fmla="*/ 210 h 230"/>
                <a:gd name="T54" fmla="*/ 202 w 329"/>
                <a:gd name="T55" fmla="*/ 206 h 230"/>
                <a:gd name="T56" fmla="*/ 187 w 329"/>
                <a:gd name="T57" fmla="*/ 212 h 230"/>
                <a:gd name="T58" fmla="*/ 169 w 329"/>
                <a:gd name="T59" fmla="*/ 185 h 230"/>
                <a:gd name="T60" fmla="*/ 151 w 329"/>
                <a:gd name="T61" fmla="*/ 201 h 230"/>
                <a:gd name="T62" fmla="*/ 131 w 329"/>
                <a:gd name="T63" fmla="*/ 185 h 230"/>
                <a:gd name="T64" fmla="*/ 128 w 329"/>
                <a:gd name="T65" fmla="*/ 169 h 230"/>
                <a:gd name="T66" fmla="*/ 105 w 329"/>
                <a:gd name="T67" fmla="*/ 168 h 230"/>
                <a:gd name="T68" fmla="*/ 88 w 329"/>
                <a:gd name="T69" fmla="*/ 182 h 230"/>
                <a:gd name="T70" fmla="*/ 77 w 329"/>
                <a:gd name="T71" fmla="*/ 151 h 230"/>
                <a:gd name="T72" fmla="*/ 56 w 329"/>
                <a:gd name="T73" fmla="*/ 159 h 230"/>
                <a:gd name="T74" fmla="*/ 30 w 329"/>
                <a:gd name="T75" fmla="*/ 142 h 230"/>
                <a:gd name="T76" fmla="*/ 28 w 329"/>
                <a:gd name="T77" fmla="*/ 132 h 230"/>
                <a:gd name="T78" fmla="*/ 38 w 329"/>
                <a:gd name="T79" fmla="*/ 133 h 230"/>
                <a:gd name="T80" fmla="*/ 36 w 329"/>
                <a:gd name="T81" fmla="*/ 105 h 230"/>
                <a:gd name="T82" fmla="*/ 21 w 329"/>
                <a:gd name="T83" fmla="*/ 93 h 230"/>
                <a:gd name="T84" fmla="*/ 23 w 329"/>
                <a:gd name="T85" fmla="*/ 88 h 230"/>
                <a:gd name="T86" fmla="*/ 3 w 329"/>
                <a:gd name="T87" fmla="*/ 76 h 230"/>
                <a:gd name="T88" fmla="*/ 8 w 329"/>
                <a:gd name="T89" fmla="*/ 46 h 230"/>
                <a:gd name="T90" fmla="*/ 1 w 329"/>
                <a:gd name="T91" fmla="*/ 40 h 230"/>
                <a:gd name="T92" fmla="*/ 0 w 329"/>
                <a:gd name="T93" fmla="*/ 32 h 230"/>
                <a:gd name="T94" fmla="*/ 29 w 329"/>
                <a:gd name="T95" fmla="*/ 30 h 230"/>
                <a:gd name="T96" fmla="*/ 48 w 329"/>
                <a:gd name="T97" fmla="*/ 34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230">
                  <a:moveTo>
                    <a:pt x="48" y="34"/>
                  </a:moveTo>
                  <a:lnTo>
                    <a:pt x="68" y="47"/>
                  </a:lnTo>
                  <a:lnTo>
                    <a:pt x="96" y="24"/>
                  </a:lnTo>
                  <a:lnTo>
                    <a:pt x="105" y="8"/>
                  </a:lnTo>
                  <a:lnTo>
                    <a:pt x="128" y="0"/>
                  </a:lnTo>
                  <a:lnTo>
                    <a:pt x="152" y="13"/>
                  </a:lnTo>
                  <a:lnTo>
                    <a:pt x="164" y="2"/>
                  </a:lnTo>
                  <a:lnTo>
                    <a:pt x="179" y="12"/>
                  </a:lnTo>
                  <a:lnTo>
                    <a:pt x="189" y="16"/>
                  </a:lnTo>
                  <a:lnTo>
                    <a:pt x="213" y="7"/>
                  </a:lnTo>
                  <a:lnTo>
                    <a:pt x="251" y="11"/>
                  </a:lnTo>
                  <a:lnTo>
                    <a:pt x="241" y="28"/>
                  </a:lnTo>
                  <a:lnTo>
                    <a:pt x="262" y="68"/>
                  </a:lnTo>
                  <a:lnTo>
                    <a:pt x="249" y="81"/>
                  </a:lnTo>
                  <a:lnTo>
                    <a:pt x="284" y="82"/>
                  </a:lnTo>
                  <a:lnTo>
                    <a:pt x="272" y="119"/>
                  </a:lnTo>
                  <a:lnTo>
                    <a:pt x="299" y="120"/>
                  </a:lnTo>
                  <a:lnTo>
                    <a:pt x="306" y="151"/>
                  </a:lnTo>
                  <a:lnTo>
                    <a:pt x="329" y="165"/>
                  </a:lnTo>
                  <a:lnTo>
                    <a:pt x="309" y="203"/>
                  </a:lnTo>
                  <a:lnTo>
                    <a:pt x="300" y="206"/>
                  </a:lnTo>
                  <a:lnTo>
                    <a:pt x="296" y="222"/>
                  </a:lnTo>
                  <a:lnTo>
                    <a:pt x="270" y="230"/>
                  </a:lnTo>
                  <a:lnTo>
                    <a:pt x="262" y="211"/>
                  </a:lnTo>
                  <a:lnTo>
                    <a:pt x="239" y="211"/>
                  </a:lnTo>
                  <a:lnTo>
                    <a:pt x="223" y="225"/>
                  </a:lnTo>
                  <a:lnTo>
                    <a:pt x="206" y="210"/>
                  </a:lnTo>
                  <a:lnTo>
                    <a:pt x="202" y="206"/>
                  </a:lnTo>
                  <a:lnTo>
                    <a:pt x="187" y="212"/>
                  </a:lnTo>
                  <a:lnTo>
                    <a:pt x="169" y="185"/>
                  </a:lnTo>
                  <a:lnTo>
                    <a:pt x="151" y="201"/>
                  </a:lnTo>
                  <a:lnTo>
                    <a:pt x="131" y="185"/>
                  </a:lnTo>
                  <a:lnTo>
                    <a:pt x="128" y="169"/>
                  </a:lnTo>
                  <a:lnTo>
                    <a:pt x="105" y="168"/>
                  </a:lnTo>
                  <a:lnTo>
                    <a:pt x="88" y="182"/>
                  </a:lnTo>
                  <a:lnTo>
                    <a:pt x="77" y="151"/>
                  </a:lnTo>
                  <a:lnTo>
                    <a:pt x="56" y="159"/>
                  </a:lnTo>
                  <a:lnTo>
                    <a:pt x="30" y="142"/>
                  </a:lnTo>
                  <a:lnTo>
                    <a:pt x="28" y="132"/>
                  </a:lnTo>
                  <a:lnTo>
                    <a:pt x="38" y="133"/>
                  </a:lnTo>
                  <a:lnTo>
                    <a:pt x="36" y="105"/>
                  </a:lnTo>
                  <a:lnTo>
                    <a:pt x="21" y="93"/>
                  </a:lnTo>
                  <a:lnTo>
                    <a:pt x="23" y="88"/>
                  </a:lnTo>
                  <a:lnTo>
                    <a:pt x="3" y="76"/>
                  </a:lnTo>
                  <a:lnTo>
                    <a:pt x="8" y="46"/>
                  </a:lnTo>
                  <a:lnTo>
                    <a:pt x="1" y="40"/>
                  </a:lnTo>
                  <a:lnTo>
                    <a:pt x="0" y="32"/>
                  </a:lnTo>
                  <a:lnTo>
                    <a:pt x="29" y="30"/>
                  </a:lnTo>
                  <a:lnTo>
                    <a:pt x="48" y="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86" name="Freeform 1686"/>
            <p:cNvSpPr>
              <a:spLocks/>
            </p:cNvSpPr>
            <p:nvPr/>
          </p:nvSpPr>
          <p:spPr bwMode="auto">
            <a:xfrm>
              <a:off x="5273" y="2403"/>
              <a:ext cx="444" cy="340"/>
            </a:xfrm>
            <a:custGeom>
              <a:avLst/>
              <a:gdLst>
                <a:gd name="T0" fmla="*/ 97 w 444"/>
                <a:gd name="T1" fmla="*/ 8 h 340"/>
                <a:gd name="T2" fmla="*/ 150 w 444"/>
                <a:gd name="T3" fmla="*/ 8 h 340"/>
                <a:gd name="T4" fmla="*/ 184 w 444"/>
                <a:gd name="T5" fmla="*/ 0 h 340"/>
                <a:gd name="T6" fmla="*/ 228 w 444"/>
                <a:gd name="T7" fmla="*/ 22 h 340"/>
                <a:gd name="T8" fmla="*/ 258 w 444"/>
                <a:gd name="T9" fmla="*/ 46 h 340"/>
                <a:gd name="T10" fmla="*/ 287 w 444"/>
                <a:gd name="T11" fmla="*/ 48 h 340"/>
                <a:gd name="T12" fmla="*/ 322 w 444"/>
                <a:gd name="T13" fmla="*/ 60 h 340"/>
                <a:gd name="T14" fmla="*/ 355 w 444"/>
                <a:gd name="T15" fmla="*/ 71 h 340"/>
                <a:gd name="T16" fmla="*/ 376 w 444"/>
                <a:gd name="T17" fmla="*/ 91 h 340"/>
                <a:gd name="T18" fmla="*/ 391 w 444"/>
                <a:gd name="T19" fmla="*/ 120 h 340"/>
                <a:gd name="T20" fmla="*/ 394 w 444"/>
                <a:gd name="T21" fmla="*/ 169 h 340"/>
                <a:gd name="T22" fmla="*/ 444 w 444"/>
                <a:gd name="T23" fmla="*/ 212 h 340"/>
                <a:gd name="T24" fmla="*/ 359 w 444"/>
                <a:gd name="T25" fmla="*/ 230 h 340"/>
                <a:gd name="T26" fmla="*/ 378 w 444"/>
                <a:gd name="T27" fmla="*/ 251 h 340"/>
                <a:gd name="T28" fmla="*/ 369 w 444"/>
                <a:gd name="T29" fmla="*/ 273 h 340"/>
                <a:gd name="T30" fmla="*/ 375 w 444"/>
                <a:gd name="T31" fmla="*/ 288 h 340"/>
                <a:gd name="T32" fmla="*/ 364 w 444"/>
                <a:gd name="T33" fmla="*/ 304 h 340"/>
                <a:gd name="T34" fmla="*/ 344 w 444"/>
                <a:gd name="T35" fmla="*/ 334 h 340"/>
                <a:gd name="T36" fmla="*/ 324 w 444"/>
                <a:gd name="T37" fmla="*/ 340 h 340"/>
                <a:gd name="T38" fmla="*/ 264 w 444"/>
                <a:gd name="T39" fmla="*/ 311 h 340"/>
                <a:gd name="T40" fmla="*/ 252 w 444"/>
                <a:gd name="T41" fmla="*/ 320 h 340"/>
                <a:gd name="T42" fmla="*/ 254 w 444"/>
                <a:gd name="T43" fmla="*/ 306 h 340"/>
                <a:gd name="T44" fmla="*/ 250 w 444"/>
                <a:gd name="T45" fmla="*/ 279 h 340"/>
                <a:gd name="T46" fmla="*/ 233 w 444"/>
                <a:gd name="T47" fmla="*/ 270 h 340"/>
                <a:gd name="T48" fmla="*/ 227 w 444"/>
                <a:gd name="T49" fmla="*/ 254 h 340"/>
                <a:gd name="T50" fmla="*/ 211 w 444"/>
                <a:gd name="T51" fmla="*/ 243 h 340"/>
                <a:gd name="T52" fmla="*/ 198 w 444"/>
                <a:gd name="T53" fmla="*/ 226 h 340"/>
                <a:gd name="T54" fmla="*/ 181 w 444"/>
                <a:gd name="T55" fmla="*/ 224 h 340"/>
                <a:gd name="T56" fmla="*/ 161 w 444"/>
                <a:gd name="T57" fmla="*/ 226 h 340"/>
                <a:gd name="T58" fmla="*/ 150 w 444"/>
                <a:gd name="T59" fmla="*/ 213 h 340"/>
                <a:gd name="T60" fmla="*/ 137 w 444"/>
                <a:gd name="T61" fmla="*/ 216 h 340"/>
                <a:gd name="T62" fmla="*/ 118 w 444"/>
                <a:gd name="T63" fmla="*/ 213 h 340"/>
                <a:gd name="T64" fmla="*/ 117 w 444"/>
                <a:gd name="T65" fmla="*/ 235 h 340"/>
                <a:gd name="T66" fmla="*/ 106 w 444"/>
                <a:gd name="T67" fmla="*/ 216 h 340"/>
                <a:gd name="T68" fmla="*/ 95 w 444"/>
                <a:gd name="T69" fmla="*/ 211 h 340"/>
                <a:gd name="T70" fmla="*/ 77 w 444"/>
                <a:gd name="T71" fmla="*/ 210 h 340"/>
                <a:gd name="T72" fmla="*/ 85 w 444"/>
                <a:gd name="T73" fmla="*/ 199 h 340"/>
                <a:gd name="T74" fmla="*/ 100 w 444"/>
                <a:gd name="T75" fmla="*/ 182 h 340"/>
                <a:gd name="T76" fmla="*/ 90 w 444"/>
                <a:gd name="T77" fmla="*/ 159 h 340"/>
                <a:gd name="T78" fmla="*/ 54 w 444"/>
                <a:gd name="T79" fmla="*/ 154 h 340"/>
                <a:gd name="T80" fmla="*/ 51 w 444"/>
                <a:gd name="T81" fmla="*/ 128 h 340"/>
                <a:gd name="T82" fmla="*/ 43 w 444"/>
                <a:gd name="T83" fmla="*/ 107 h 340"/>
                <a:gd name="T84" fmla="*/ 52 w 444"/>
                <a:gd name="T85" fmla="*/ 103 h 340"/>
                <a:gd name="T86" fmla="*/ 39 w 444"/>
                <a:gd name="T87" fmla="*/ 71 h 340"/>
                <a:gd name="T88" fmla="*/ 18 w 444"/>
                <a:gd name="T89" fmla="*/ 48 h 340"/>
                <a:gd name="T90" fmla="*/ 10 w 444"/>
                <a:gd name="T91" fmla="*/ 28 h 340"/>
                <a:gd name="T92" fmla="*/ 22 w 444"/>
                <a:gd name="T93" fmla="*/ 10 h 340"/>
                <a:gd name="T94" fmla="*/ 82 w 444"/>
                <a:gd name="T95" fmla="*/ 3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340">
                  <a:moveTo>
                    <a:pt x="82" y="37"/>
                  </a:moveTo>
                  <a:lnTo>
                    <a:pt x="97" y="8"/>
                  </a:lnTo>
                  <a:lnTo>
                    <a:pt x="125" y="25"/>
                  </a:lnTo>
                  <a:lnTo>
                    <a:pt x="150" y="8"/>
                  </a:lnTo>
                  <a:lnTo>
                    <a:pt x="175" y="19"/>
                  </a:lnTo>
                  <a:lnTo>
                    <a:pt x="184" y="0"/>
                  </a:lnTo>
                  <a:lnTo>
                    <a:pt x="195" y="11"/>
                  </a:lnTo>
                  <a:lnTo>
                    <a:pt x="228" y="22"/>
                  </a:lnTo>
                  <a:lnTo>
                    <a:pt x="232" y="63"/>
                  </a:lnTo>
                  <a:lnTo>
                    <a:pt x="258" y="46"/>
                  </a:lnTo>
                  <a:lnTo>
                    <a:pt x="255" y="71"/>
                  </a:lnTo>
                  <a:lnTo>
                    <a:pt x="287" y="48"/>
                  </a:lnTo>
                  <a:lnTo>
                    <a:pt x="310" y="48"/>
                  </a:lnTo>
                  <a:lnTo>
                    <a:pt x="322" y="60"/>
                  </a:lnTo>
                  <a:lnTo>
                    <a:pt x="332" y="62"/>
                  </a:lnTo>
                  <a:lnTo>
                    <a:pt x="355" y="71"/>
                  </a:lnTo>
                  <a:lnTo>
                    <a:pt x="351" y="88"/>
                  </a:lnTo>
                  <a:lnTo>
                    <a:pt x="376" y="91"/>
                  </a:lnTo>
                  <a:lnTo>
                    <a:pt x="373" y="115"/>
                  </a:lnTo>
                  <a:lnTo>
                    <a:pt x="391" y="120"/>
                  </a:lnTo>
                  <a:lnTo>
                    <a:pt x="379" y="137"/>
                  </a:lnTo>
                  <a:lnTo>
                    <a:pt x="394" y="169"/>
                  </a:lnTo>
                  <a:lnTo>
                    <a:pt x="440" y="188"/>
                  </a:lnTo>
                  <a:lnTo>
                    <a:pt x="444" y="212"/>
                  </a:lnTo>
                  <a:lnTo>
                    <a:pt x="419" y="220"/>
                  </a:lnTo>
                  <a:lnTo>
                    <a:pt x="359" y="230"/>
                  </a:lnTo>
                  <a:lnTo>
                    <a:pt x="369" y="235"/>
                  </a:lnTo>
                  <a:lnTo>
                    <a:pt x="378" y="251"/>
                  </a:lnTo>
                  <a:lnTo>
                    <a:pt x="369" y="256"/>
                  </a:lnTo>
                  <a:lnTo>
                    <a:pt x="369" y="273"/>
                  </a:lnTo>
                  <a:lnTo>
                    <a:pt x="376" y="273"/>
                  </a:lnTo>
                  <a:lnTo>
                    <a:pt x="375" y="288"/>
                  </a:lnTo>
                  <a:lnTo>
                    <a:pt x="366" y="289"/>
                  </a:lnTo>
                  <a:lnTo>
                    <a:pt x="364" y="304"/>
                  </a:lnTo>
                  <a:lnTo>
                    <a:pt x="368" y="309"/>
                  </a:lnTo>
                  <a:lnTo>
                    <a:pt x="344" y="334"/>
                  </a:lnTo>
                  <a:lnTo>
                    <a:pt x="331" y="333"/>
                  </a:lnTo>
                  <a:lnTo>
                    <a:pt x="324" y="340"/>
                  </a:lnTo>
                  <a:lnTo>
                    <a:pt x="294" y="317"/>
                  </a:lnTo>
                  <a:lnTo>
                    <a:pt x="264" y="311"/>
                  </a:lnTo>
                  <a:lnTo>
                    <a:pt x="261" y="325"/>
                  </a:lnTo>
                  <a:lnTo>
                    <a:pt x="252" y="320"/>
                  </a:lnTo>
                  <a:lnTo>
                    <a:pt x="251" y="311"/>
                  </a:lnTo>
                  <a:lnTo>
                    <a:pt x="254" y="306"/>
                  </a:lnTo>
                  <a:lnTo>
                    <a:pt x="257" y="298"/>
                  </a:lnTo>
                  <a:lnTo>
                    <a:pt x="250" y="279"/>
                  </a:lnTo>
                  <a:lnTo>
                    <a:pt x="231" y="277"/>
                  </a:lnTo>
                  <a:lnTo>
                    <a:pt x="233" y="270"/>
                  </a:lnTo>
                  <a:lnTo>
                    <a:pt x="224" y="267"/>
                  </a:lnTo>
                  <a:lnTo>
                    <a:pt x="227" y="254"/>
                  </a:lnTo>
                  <a:lnTo>
                    <a:pt x="219" y="240"/>
                  </a:lnTo>
                  <a:lnTo>
                    <a:pt x="211" y="243"/>
                  </a:lnTo>
                  <a:lnTo>
                    <a:pt x="202" y="225"/>
                  </a:lnTo>
                  <a:lnTo>
                    <a:pt x="198" y="226"/>
                  </a:lnTo>
                  <a:lnTo>
                    <a:pt x="197" y="220"/>
                  </a:lnTo>
                  <a:lnTo>
                    <a:pt x="181" y="224"/>
                  </a:lnTo>
                  <a:lnTo>
                    <a:pt x="169" y="220"/>
                  </a:lnTo>
                  <a:lnTo>
                    <a:pt x="161" y="226"/>
                  </a:lnTo>
                  <a:lnTo>
                    <a:pt x="158" y="211"/>
                  </a:lnTo>
                  <a:lnTo>
                    <a:pt x="150" y="213"/>
                  </a:lnTo>
                  <a:lnTo>
                    <a:pt x="148" y="228"/>
                  </a:lnTo>
                  <a:lnTo>
                    <a:pt x="137" y="216"/>
                  </a:lnTo>
                  <a:lnTo>
                    <a:pt x="131" y="225"/>
                  </a:lnTo>
                  <a:lnTo>
                    <a:pt x="118" y="213"/>
                  </a:lnTo>
                  <a:lnTo>
                    <a:pt x="118" y="221"/>
                  </a:lnTo>
                  <a:lnTo>
                    <a:pt x="117" y="235"/>
                  </a:lnTo>
                  <a:lnTo>
                    <a:pt x="97" y="227"/>
                  </a:lnTo>
                  <a:lnTo>
                    <a:pt x="106" y="216"/>
                  </a:lnTo>
                  <a:lnTo>
                    <a:pt x="106" y="216"/>
                  </a:lnTo>
                  <a:lnTo>
                    <a:pt x="95" y="211"/>
                  </a:lnTo>
                  <a:lnTo>
                    <a:pt x="84" y="218"/>
                  </a:lnTo>
                  <a:lnTo>
                    <a:pt x="77" y="210"/>
                  </a:lnTo>
                  <a:lnTo>
                    <a:pt x="88" y="204"/>
                  </a:lnTo>
                  <a:lnTo>
                    <a:pt x="85" y="199"/>
                  </a:lnTo>
                  <a:lnTo>
                    <a:pt x="89" y="188"/>
                  </a:lnTo>
                  <a:lnTo>
                    <a:pt x="100" y="182"/>
                  </a:lnTo>
                  <a:lnTo>
                    <a:pt x="89" y="169"/>
                  </a:lnTo>
                  <a:lnTo>
                    <a:pt x="90" y="159"/>
                  </a:lnTo>
                  <a:lnTo>
                    <a:pt x="57" y="162"/>
                  </a:lnTo>
                  <a:lnTo>
                    <a:pt x="54" y="154"/>
                  </a:lnTo>
                  <a:lnTo>
                    <a:pt x="63" y="142"/>
                  </a:lnTo>
                  <a:lnTo>
                    <a:pt x="51" y="128"/>
                  </a:lnTo>
                  <a:lnTo>
                    <a:pt x="48" y="117"/>
                  </a:lnTo>
                  <a:lnTo>
                    <a:pt x="43" y="107"/>
                  </a:lnTo>
                  <a:lnTo>
                    <a:pt x="50" y="109"/>
                  </a:lnTo>
                  <a:lnTo>
                    <a:pt x="52" y="103"/>
                  </a:lnTo>
                  <a:lnTo>
                    <a:pt x="29" y="80"/>
                  </a:lnTo>
                  <a:lnTo>
                    <a:pt x="39" y="71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9" y="39"/>
                  </a:lnTo>
                  <a:lnTo>
                    <a:pt x="10" y="28"/>
                  </a:lnTo>
                  <a:lnTo>
                    <a:pt x="0" y="16"/>
                  </a:lnTo>
                  <a:lnTo>
                    <a:pt x="22" y="10"/>
                  </a:lnTo>
                  <a:lnTo>
                    <a:pt x="76" y="23"/>
                  </a:lnTo>
                  <a:lnTo>
                    <a:pt x="82" y="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87" name="Freeform 1687"/>
            <p:cNvSpPr>
              <a:spLocks/>
            </p:cNvSpPr>
            <p:nvPr/>
          </p:nvSpPr>
          <p:spPr bwMode="auto">
            <a:xfrm>
              <a:off x="5521" y="2617"/>
              <a:ext cx="63" cy="41"/>
            </a:xfrm>
            <a:custGeom>
              <a:avLst/>
              <a:gdLst>
                <a:gd name="T0" fmla="*/ 18 w 63"/>
                <a:gd name="T1" fmla="*/ 24 h 41"/>
                <a:gd name="T2" fmla="*/ 0 w 63"/>
                <a:gd name="T3" fmla="*/ 17 h 41"/>
                <a:gd name="T4" fmla="*/ 47 w 63"/>
                <a:gd name="T5" fmla="*/ 0 h 41"/>
                <a:gd name="T6" fmla="*/ 59 w 63"/>
                <a:gd name="T7" fmla="*/ 4 h 41"/>
                <a:gd name="T8" fmla="*/ 63 w 63"/>
                <a:gd name="T9" fmla="*/ 31 h 41"/>
                <a:gd name="T10" fmla="*/ 38 w 63"/>
                <a:gd name="T11" fmla="*/ 41 h 41"/>
                <a:gd name="T12" fmla="*/ 18 w 63"/>
                <a:gd name="T13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41">
                  <a:moveTo>
                    <a:pt x="18" y="24"/>
                  </a:moveTo>
                  <a:lnTo>
                    <a:pt x="0" y="17"/>
                  </a:lnTo>
                  <a:lnTo>
                    <a:pt x="47" y="0"/>
                  </a:lnTo>
                  <a:lnTo>
                    <a:pt x="59" y="4"/>
                  </a:lnTo>
                  <a:lnTo>
                    <a:pt x="63" y="31"/>
                  </a:lnTo>
                  <a:lnTo>
                    <a:pt x="38" y="41"/>
                  </a:lnTo>
                  <a:lnTo>
                    <a:pt x="18" y="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88" name="Freeform 1688"/>
            <p:cNvSpPr>
              <a:spLocks/>
            </p:cNvSpPr>
            <p:nvPr/>
          </p:nvSpPr>
          <p:spPr bwMode="auto">
            <a:xfrm>
              <a:off x="5417" y="2513"/>
              <a:ext cx="80" cy="75"/>
            </a:xfrm>
            <a:custGeom>
              <a:avLst/>
              <a:gdLst>
                <a:gd name="T0" fmla="*/ 54 w 80"/>
                <a:gd name="T1" fmla="*/ 54 h 75"/>
                <a:gd name="T2" fmla="*/ 42 w 80"/>
                <a:gd name="T3" fmla="*/ 75 h 75"/>
                <a:gd name="T4" fmla="*/ 40 w 80"/>
                <a:gd name="T5" fmla="*/ 64 h 75"/>
                <a:gd name="T6" fmla="*/ 8 w 80"/>
                <a:gd name="T7" fmla="*/ 59 h 75"/>
                <a:gd name="T8" fmla="*/ 16 w 80"/>
                <a:gd name="T9" fmla="*/ 52 h 75"/>
                <a:gd name="T10" fmla="*/ 3 w 80"/>
                <a:gd name="T11" fmla="*/ 46 h 75"/>
                <a:gd name="T12" fmla="*/ 0 w 80"/>
                <a:gd name="T13" fmla="*/ 33 h 75"/>
                <a:gd name="T14" fmla="*/ 26 w 80"/>
                <a:gd name="T15" fmla="*/ 17 h 75"/>
                <a:gd name="T16" fmla="*/ 24 w 80"/>
                <a:gd name="T17" fmla="*/ 0 h 75"/>
                <a:gd name="T18" fmla="*/ 41 w 80"/>
                <a:gd name="T19" fmla="*/ 5 h 75"/>
                <a:gd name="T20" fmla="*/ 40 w 80"/>
                <a:gd name="T21" fmla="*/ 20 h 75"/>
                <a:gd name="T22" fmla="*/ 51 w 80"/>
                <a:gd name="T23" fmla="*/ 13 h 75"/>
                <a:gd name="T24" fmla="*/ 69 w 80"/>
                <a:gd name="T25" fmla="*/ 17 h 75"/>
                <a:gd name="T26" fmla="*/ 58 w 80"/>
                <a:gd name="T27" fmla="*/ 33 h 75"/>
                <a:gd name="T28" fmla="*/ 58 w 80"/>
                <a:gd name="T29" fmla="*/ 50 h 75"/>
                <a:gd name="T30" fmla="*/ 79 w 80"/>
                <a:gd name="T31" fmla="*/ 45 h 75"/>
                <a:gd name="T32" fmla="*/ 80 w 80"/>
                <a:gd name="T33" fmla="*/ 63 h 75"/>
                <a:gd name="T34" fmla="*/ 54 w 80"/>
                <a:gd name="T35" fmla="*/ 5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75">
                  <a:moveTo>
                    <a:pt x="54" y="54"/>
                  </a:moveTo>
                  <a:lnTo>
                    <a:pt x="42" y="75"/>
                  </a:lnTo>
                  <a:lnTo>
                    <a:pt x="40" y="64"/>
                  </a:lnTo>
                  <a:lnTo>
                    <a:pt x="8" y="59"/>
                  </a:lnTo>
                  <a:lnTo>
                    <a:pt x="16" y="52"/>
                  </a:lnTo>
                  <a:lnTo>
                    <a:pt x="3" y="46"/>
                  </a:lnTo>
                  <a:lnTo>
                    <a:pt x="0" y="33"/>
                  </a:lnTo>
                  <a:lnTo>
                    <a:pt x="26" y="17"/>
                  </a:lnTo>
                  <a:lnTo>
                    <a:pt x="24" y="0"/>
                  </a:lnTo>
                  <a:lnTo>
                    <a:pt x="41" y="5"/>
                  </a:lnTo>
                  <a:lnTo>
                    <a:pt x="40" y="20"/>
                  </a:lnTo>
                  <a:lnTo>
                    <a:pt x="51" y="13"/>
                  </a:lnTo>
                  <a:lnTo>
                    <a:pt x="69" y="17"/>
                  </a:lnTo>
                  <a:lnTo>
                    <a:pt x="58" y="33"/>
                  </a:lnTo>
                  <a:lnTo>
                    <a:pt x="58" y="50"/>
                  </a:lnTo>
                  <a:lnTo>
                    <a:pt x="79" y="45"/>
                  </a:lnTo>
                  <a:lnTo>
                    <a:pt x="80" y="63"/>
                  </a:lnTo>
                  <a:lnTo>
                    <a:pt x="54" y="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89" name="Freeform 1689"/>
            <p:cNvSpPr>
              <a:spLocks/>
            </p:cNvSpPr>
            <p:nvPr/>
          </p:nvSpPr>
          <p:spPr bwMode="auto">
            <a:xfrm>
              <a:off x="5490" y="2105"/>
              <a:ext cx="63" cy="44"/>
            </a:xfrm>
            <a:custGeom>
              <a:avLst/>
              <a:gdLst>
                <a:gd name="T0" fmla="*/ 28 w 63"/>
                <a:gd name="T1" fmla="*/ 3 h 44"/>
                <a:gd name="T2" fmla="*/ 36 w 63"/>
                <a:gd name="T3" fmla="*/ 0 h 44"/>
                <a:gd name="T4" fmla="*/ 50 w 63"/>
                <a:gd name="T5" fmla="*/ 10 h 44"/>
                <a:gd name="T6" fmla="*/ 63 w 63"/>
                <a:gd name="T7" fmla="*/ 24 h 44"/>
                <a:gd name="T8" fmla="*/ 61 w 63"/>
                <a:gd name="T9" fmla="*/ 28 h 44"/>
                <a:gd name="T10" fmla="*/ 55 w 63"/>
                <a:gd name="T11" fmla="*/ 25 h 44"/>
                <a:gd name="T12" fmla="*/ 40 w 63"/>
                <a:gd name="T13" fmla="*/ 34 h 44"/>
                <a:gd name="T14" fmla="*/ 28 w 63"/>
                <a:gd name="T15" fmla="*/ 29 h 44"/>
                <a:gd name="T16" fmla="*/ 25 w 63"/>
                <a:gd name="T17" fmla="*/ 44 h 44"/>
                <a:gd name="T18" fmla="*/ 9 w 63"/>
                <a:gd name="T19" fmla="*/ 39 h 44"/>
                <a:gd name="T20" fmla="*/ 15 w 63"/>
                <a:gd name="T21" fmla="*/ 36 h 44"/>
                <a:gd name="T22" fmla="*/ 4 w 63"/>
                <a:gd name="T23" fmla="*/ 30 h 44"/>
                <a:gd name="T24" fmla="*/ 6 w 63"/>
                <a:gd name="T25" fmla="*/ 18 h 44"/>
                <a:gd name="T26" fmla="*/ 0 w 63"/>
                <a:gd name="T27" fmla="*/ 16 h 44"/>
                <a:gd name="T28" fmla="*/ 2 w 63"/>
                <a:gd name="T29" fmla="*/ 10 h 44"/>
                <a:gd name="T30" fmla="*/ 12 w 63"/>
                <a:gd name="T31" fmla="*/ 16 h 44"/>
                <a:gd name="T32" fmla="*/ 14 w 63"/>
                <a:gd name="T33" fmla="*/ 4 h 44"/>
                <a:gd name="T34" fmla="*/ 24 w 63"/>
                <a:gd name="T35" fmla="*/ 16 h 44"/>
                <a:gd name="T36" fmla="*/ 28 w 63"/>
                <a:gd name="T37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44">
                  <a:moveTo>
                    <a:pt x="28" y="3"/>
                  </a:moveTo>
                  <a:lnTo>
                    <a:pt x="36" y="0"/>
                  </a:lnTo>
                  <a:lnTo>
                    <a:pt x="50" y="10"/>
                  </a:lnTo>
                  <a:lnTo>
                    <a:pt x="63" y="24"/>
                  </a:lnTo>
                  <a:lnTo>
                    <a:pt x="61" y="28"/>
                  </a:lnTo>
                  <a:lnTo>
                    <a:pt x="55" y="25"/>
                  </a:lnTo>
                  <a:lnTo>
                    <a:pt x="40" y="34"/>
                  </a:lnTo>
                  <a:lnTo>
                    <a:pt x="28" y="29"/>
                  </a:lnTo>
                  <a:lnTo>
                    <a:pt x="25" y="44"/>
                  </a:lnTo>
                  <a:lnTo>
                    <a:pt x="9" y="39"/>
                  </a:lnTo>
                  <a:lnTo>
                    <a:pt x="15" y="36"/>
                  </a:lnTo>
                  <a:lnTo>
                    <a:pt x="4" y="30"/>
                  </a:lnTo>
                  <a:lnTo>
                    <a:pt x="6" y="18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12" y="16"/>
                  </a:lnTo>
                  <a:lnTo>
                    <a:pt x="14" y="4"/>
                  </a:lnTo>
                  <a:lnTo>
                    <a:pt x="24" y="16"/>
                  </a:lnTo>
                  <a:lnTo>
                    <a:pt x="28" y="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90" name="Freeform 1690"/>
            <p:cNvSpPr>
              <a:spLocks/>
            </p:cNvSpPr>
            <p:nvPr/>
          </p:nvSpPr>
          <p:spPr bwMode="auto">
            <a:xfrm>
              <a:off x="5556" y="1975"/>
              <a:ext cx="274" cy="380"/>
            </a:xfrm>
            <a:custGeom>
              <a:avLst/>
              <a:gdLst>
                <a:gd name="T0" fmla="*/ 54 w 274"/>
                <a:gd name="T1" fmla="*/ 202 h 380"/>
                <a:gd name="T2" fmla="*/ 44 w 274"/>
                <a:gd name="T3" fmla="*/ 147 h 380"/>
                <a:gd name="T4" fmla="*/ 0 w 274"/>
                <a:gd name="T5" fmla="*/ 129 h 380"/>
                <a:gd name="T6" fmla="*/ 21 w 274"/>
                <a:gd name="T7" fmla="*/ 109 h 380"/>
                <a:gd name="T8" fmla="*/ 28 w 274"/>
                <a:gd name="T9" fmla="*/ 74 h 380"/>
                <a:gd name="T10" fmla="*/ 43 w 274"/>
                <a:gd name="T11" fmla="*/ 57 h 380"/>
                <a:gd name="T12" fmla="*/ 81 w 274"/>
                <a:gd name="T13" fmla="*/ 36 h 380"/>
                <a:gd name="T14" fmla="*/ 120 w 274"/>
                <a:gd name="T15" fmla="*/ 35 h 380"/>
                <a:gd name="T16" fmla="*/ 129 w 274"/>
                <a:gd name="T17" fmla="*/ 21 h 380"/>
                <a:gd name="T18" fmla="*/ 146 w 274"/>
                <a:gd name="T19" fmla="*/ 10 h 380"/>
                <a:gd name="T20" fmla="*/ 157 w 274"/>
                <a:gd name="T21" fmla="*/ 24 h 380"/>
                <a:gd name="T22" fmla="*/ 162 w 274"/>
                <a:gd name="T23" fmla="*/ 50 h 380"/>
                <a:gd name="T24" fmla="*/ 191 w 274"/>
                <a:gd name="T25" fmla="*/ 83 h 380"/>
                <a:gd name="T26" fmla="*/ 188 w 274"/>
                <a:gd name="T27" fmla="*/ 110 h 380"/>
                <a:gd name="T28" fmla="*/ 202 w 274"/>
                <a:gd name="T29" fmla="*/ 109 h 380"/>
                <a:gd name="T30" fmla="*/ 220 w 274"/>
                <a:gd name="T31" fmla="*/ 136 h 380"/>
                <a:gd name="T32" fmla="*/ 241 w 274"/>
                <a:gd name="T33" fmla="*/ 165 h 380"/>
                <a:gd name="T34" fmla="*/ 221 w 274"/>
                <a:gd name="T35" fmla="*/ 177 h 380"/>
                <a:gd name="T36" fmla="*/ 212 w 274"/>
                <a:gd name="T37" fmla="*/ 183 h 380"/>
                <a:gd name="T38" fmla="*/ 217 w 274"/>
                <a:gd name="T39" fmla="*/ 202 h 380"/>
                <a:gd name="T40" fmla="*/ 227 w 274"/>
                <a:gd name="T41" fmla="*/ 215 h 380"/>
                <a:gd name="T42" fmla="*/ 253 w 274"/>
                <a:gd name="T43" fmla="*/ 198 h 380"/>
                <a:gd name="T44" fmla="*/ 264 w 274"/>
                <a:gd name="T45" fmla="*/ 216 h 380"/>
                <a:gd name="T46" fmla="*/ 267 w 274"/>
                <a:gd name="T47" fmla="*/ 229 h 380"/>
                <a:gd name="T48" fmla="*/ 268 w 274"/>
                <a:gd name="T49" fmla="*/ 256 h 380"/>
                <a:gd name="T50" fmla="*/ 235 w 274"/>
                <a:gd name="T51" fmla="*/ 279 h 380"/>
                <a:gd name="T52" fmla="*/ 186 w 274"/>
                <a:gd name="T53" fmla="*/ 303 h 380"/>
                <a:gd name="T54" fmla="*/ 182 w 274"/>
                <a:gd name="T55" fmla="*/ 277 h 380"/>
                <a:gd name="T56" fmla="*/ 157 w 274"/>
                <a:gd name="T57" fmla="*/ 285 h 380"/>
                <a:gd name="T58" fmla="*/ 158 w 274"/>
                <a:gd name="T59" fmla="*/ 302 h 380"/>
                <a:gd name="T60" fmla="*/ 171 w 274"/>
                <a:gd name="T61" fmla="*/ 318 h 380"/>
                <a:gd name="T62" fmla="*/ 162 w 274"/>
                <a:gd name="T63" fmla="*/ 351 h 380"/>
                <a:gd name="T64" fmla="*/ 134 w 274"/>
                <a:gd name="T65" fmla="*/ 339 h 380"/>
                <a:gd name="T66" fmla="*/ 118 w 274"/>
                <a:gd name="T67" fmla="*/ 352 h 380"/>
                <a:gd name="T68" fmla="*/ 120 w 274"/>
                <a:gd name="T69" fmla="*/ 380 h 380"/>
                <a:gd name="T70" fmla="*/ 91 w 274"/>
                <a:gd name="T71" fmla="*/ 357 h 380"/>
                <a:gd name="T72" fmla="*/ 54 w 274"/>
                <a:gd name="T73" fmla="*/ 358 h 380"/>
                <a:gd name="T74" fmla="*/ 22 w 274"/>
                <a:gd name="T75" fmla="*/ 371 h 380"/>
                <a:gd name="T76" fmla="*/ 8 w 274"/>
                <a:gd name="T77" fmla="*/ 353 h 380"/>
                <a:gd name="T78" fmla="*/ 17 w 274"/>
                <a:gd name="T79" fmla="*/ 317 h 380"/>
                <a:gd name="T80" fmla="*/ 28 w 274"/>
                <a:gd name="T81" fmla="*/ 265 h 380"/>
                <a:gd name="T82" fmla="*/ 34 w 274"/>
                <a:gd name="T83" fmla="*/ 239 h 380"/>
                <a:gd name="T84" fmla="*/ 19 w 274"/>
                <a:gd name="T85" fmla="*/ 235 h 380"/>
                <a:gd name="T86" fmla="*/ 29 w 274"/>
                <a:gd name="T87" fmla="*/ 204 h 380"/>
                <a:gd name="T88" fmla="*/ 47 w 274"/>
                <a:gd name="T89" fmla="*/ 20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4" h="380">
                  <a:moveTo>
                    <a:pt x="47" y="208"/>
                  </a:moveTo>
                  <a:lnTo>
                    <a:pt x="54" y="202"/>
                  </a:lnTo>
                  <a:lnTo>
                    <a:pt x="46" y="184"/>
                  </a:lnTo>
                  <a:lnTo>
                    <a:pt x="44" y="147"/>
                  </a:lnTo>
                  <a:lnTo>
                    <a:pt x="9" y="139"/>
                  </a:lnTo>
                  <a:lnTo>
                    <a:pt x="0" y="129"/>
                  </a:lnTo>
                  <a:lnTo>
                    <a:pt x="4" y="112"/>
                  </a:lnTo>
                  <a:lnTo>
                    <a:pt x="21" y="109"/>
                  </a:lnTo>
                  <a:lnTo>
                    <a:pt x="12" y="101"/>
                  </a:lnTo>
                  <a:lnTo>
                    <a:pt x="28" y="74"/>
                  </a:lnTo>
                  <a:lnTo>
                    <a:pt x="27" y="65"/>
                  </a:lnTo>
                  <a:lnTo>
                    <a:pt x="43" y="57"/>
                  </a:lnTo>
                  <a:lnTo>
                    <a:pt x="58" y="26"/>
                  </a:lnTo>
                  <a:lnTo>
                    <a:pt x="81" y="36"/>
                  </a:lnTo>
                  <a:lnTo>
                    <a:pt x="85" y="26"/>
                  </a:lnTo>
                  <a:lnTo>
                    <a:pt x="120" y="35"/>
                  </a:lnTo>
                  <a:lnTo>
                    <a:pt x="117" y="7"/>
                  </a:lnTo>
                  <a:lnTo>
                    <a:pt x="129" y="21"/>
                  </a:lnTo>
                  <a:lnTo>
                    <a:pt x="143" y="0"/>
                  </a:lnTo>
                  <a:lnTo>
                    <a:pt x="146" y="10"/>
                  </a:lnTo>
                  <a:lnTo>
                    <a:pt x="157" y="16"/>
                  </a:lnTo>
                  <a:lnTo>
                    <a:pt x="157" y="24"/>
                  </a:lnTo>
                  <a:lnTo>
                    <a:pt x="150" y="21"/>
                  </a:lnTo>
                  <a:lnTo>
                    <a:pt x="162" y="50"/>
                  </a:lnTo>
                  <a:lnTo>
                    <a:pt x="179" y="44"/>
                  </a:lnTo>
                  <a:lnTo>
                    <a:pt x="191" y="83"/>
                  </a:lnTo>
                  <a:lnTo>
                    <a:pt x="171" y="96"/>
                  </a:lnTo>
                  <a:lnTo>
                    <a:pt x="188" y="110"/>
                  </a:lnTo>
                  <a:lnTo>
                    <a:pt x="193" y="104"/>
                  </a:lnTo>
                  <a:lnTo>
                    <a:pt x="202" y="109"/>
                  </a:lnTo>
                  <a:lnTo>
                    <a:pt x="213" y="142"/>
                  </a:lnTo>
                  <a:lnTo>
                    <a:pt x="220" y="136"/>
                  </a:lnTo>
                  <a:lnTo>
                    <a:pt x="235" y="149"/>
                  </a:lnTo>
                  <a:lnTo>
                    <a:pt x="241" y="165"/>
                  </a:lnTo>
                  <a:lnTo>
                    <a:pt x="230" y="180"/>
                  </a:lnTo>
                  <a:lnTo>
                    <a:pt x="221" y="177"/>
                  </a:lnTo>
                  <a:lnTo>
                    <a:pt x="216" y="188"/>
                  </a:lnTo>
                  <a:lnTo>
                    <a:pt x="212" y="183"/>
                  </a:lnTo>
                  <a:lnTo>
                    <a:pt x="206" y="189"/>
                  </a:lnTo>
                  <a:lnTo>
                    <a:pt x="217" y="202"/>
                  </a:lnTo>
                  <a:lnTo>
                    <a:pt x="228" y="205"/>
                  </a:lnTo>
                  <a:lnTo>
                    <a:pt x="227" y="215"/>
                  </a:lnTo>
                  <a:lnTo>
                    <a:pt x="248" y="211"/>
                  </a:lnTo>
                  <a:lnTo>
                    <a:pt x="253" y="198"/>
                  </a:lnTo>
                  <a:lnTo>
                    <a:pt x="266" y="205"/>
                  </a:lnTo>
                  <a:lnTo>
                    <a:pt x="264" y="216"/>
                  </a:lnTo>
                  <a:lnTo>
                    <a:pt x="274" y="217"/>
                  </a:lnTo>
                  <a:lnTo>
                    <a:pt x="267" y="229"/>
                  </a:lnTo>
                  <a:lnTo>
                    <a:pt x="270" y="244"/>
                  </a:lnTo>
                  <a:lnTo>
                    <a:pt x="268" y="256"/>
                  </a:lnTo>
                  <a:lnTo>
                    <a:pt x="256" y="259"/>
                  </a:lnTo>
                  <a:lnTo>
                    <a:pt x="235" y="279"/>
                  </a:lnTo>
                  <a:lnTo>
                    <a:pt x="220" y="276"/>
                  </a:lnTo>
                  <a:lnTo>
                    <a:pt x="186" y="303"/>
                  </a:lnTo>
                  <a:lnTo>
                    <a:pt x="174" y="284"/>
                  </a:lnTo>
                  <a:lnTo>
                    <a:pt x="182" y="277"/>
                  </a:lnTo>
                  <a:lnTo>
                    <a:pt x="163" y="268"/>
                  </a:lnTo>
                  <a:lnTo>
                    <a:pt x="157" y="285"/>
                  </a:lnTo>
                  <a:lnTo>
                    <a:pt x="165" y="291"/>
                  </a:lnTo>
                  <a:lnTo>
                    <a:pt x="158" y="302"/>
                  </a:lnTo>
                  <a:lnTo>
                    <a:pt x="162" y="322"/>
                  </a:lnTo>
                  <a:lnTo>
                    <a:pt x="171" y="318"/>
                  </a:lnTo>
                  <a:lnTo>
                    <a:pt x="177" y="340"/>
                  </a:lnTo>
                  <a:lnTo>
                    <a:pt x="162" y="351"/>
                  </a:lnTo>
                  <a:lnTo>
                    <a:pt x="147" y="354"/>
                  </a:lnTo>
                  <a:lnTo>
                    <a:pt x="134" y="339"/>
                  </a:lnTo>
                  <a:lnTo>
                    <a:pt x="132" y="350"/>
                  </a:lnTo>
                  <a:lnTo>
                    <a:pt x="118" y="352"/>
                  </a:lnTo>
                  <a:lnTo>
                    <a:pt x="125" y="368"/>
                  </a:lnTo>
                  <a:lnTo>
                    <a:pt x="120" y="380"/>
                  </a:lnTo>
                  <a:lnTo>
                    <a:pt x="90" y="364"/>
                  </a:lnTo>
                  <a:lnTo>
                    <a:pt x="91" y="357"/>
                  </a:lnTo>
                  <a:lnTo>
                    <a:pt x="60" y="345"/>
                  </a:lnTo>
                  <a:lnTo>
                    <a:pt x="54" y="358"/>
                  </a:lnTo>
                  <a:lnTo>
                    <a:pt x="55" y="373"/>
                  </a:lnTo>
                  <a:lnTo>
                    <a:pt x="22" y="371"/>
                  </a:lnTo>
                  <a:lnTo>
                    <a:pt x="17" y="376"/>
                  </a:lnTo>
                  <a:lnTo>
                    <a:pt x="8" y="353"/>
                  </a:lnTo>
                  <a:lnTo>
                    <a:pt x="31" y="324"/>
                  </a:lnTo>
                  <a:lnTo>
                    <a:pt x="17" y="317"/>
                  </a:lnTo>
                  <a:lnTo>
                    <a:pt x="44" y="309"/>
                  </a:lnTo>
                  <a:lnTo>
                    <a:pt x="28" y="265"/>
                  </a:lnTo>
                  <a:lnTo>
                    <a:pt x="46" y="261"/>
                  </a:lnTo>
                  <a:lnTo>
                    <a:pt x="34" y="239"/>
                  </a:lnTo>
                  <a:lnTo>
                    <a:pt x="24" y="243"/>
                  </a:lnTo>
                  <a:lnTo>
                    <a:pt x="19" y="235"/>
                  </a:lnTo>
                  <a:lnTo>
                    <a:pt x="36" y="209"/>
                  </a:lnTo>
                  <a:lnTo>
                    <a:pt x="29" y="204"/>
                  </a:lnTo>
                  <a:lnTo>
                    <a:pt x="38" y="196"/>
                  </a:lnTo>
                  <a:lnTo>
                    <a:pt x="47" y="20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91" name="Freeform 1691"/>
            <p:cNvSpPr>
              <a:spLocks/>
            </p:cNvSpPr>
            <p:nvPr/>
          </p:nvSpPr>
          <p:spPr bwMode="auto">
            <a:xfrm>
              <a:off x="5440" y="1978"/>
              <a:ext cx="174" cy="258"/>
            </a:xfrm>
            <a:custGeom>
              <a:avLst/>
              <a:gdLst>
                <a:gd name="T0" fmla="*/ 2 w 174"/>
                <a:gd name="T1" fmla="*/ 50 h 258"/>
                <a:gd name="T2" fmla="*/ 23 w 174"/>
                <a:gd name="T3" fmla="*/ 40 h 258"/>
                <a:gd name="T4" fmla="*/ 39 w 174"/>
                <a:gd name="T5" fmla="*/ 49 h 258"/>
                <a:gd name="T6" fmla="*/ 53 w 174"/>
                <a:gd name="T7" fmla="*/ 67 h 258"/>
                <a:gd name="T8" fmla="*/ 76 w 174"/>
                <a:gd name="T9" fmla="*/ 83 h 258"/>
                <a:gd name="T10" fmla="*/ 43 w 174"/>
                <a:gd name="T11" fmla="*/ 101 h 258"/>
                <a:gd name="T12" fmla="*/ 62 w 174"/>
                <a:gd name="T13" fmla="*/ 100 h 258"/>
                <a:gd name="T14" fmla="*/ 79 w 174"/>
                <a:gd name="T15" fmla="*/ 124 h 258"/>
                <a:gd name="T16" fmla="*/ 94 w 174"/>
                <a:gd name="T17" fmla="*/ 111 h 258"/>
                <a:gd name="T18" fmla="*/ 116 w 174"/>
                <a:gd name="T19" fmla="*/ 108 h 258"/>
                <a:gd name="T20" fmla="*/ 118 w 174"/>
                <a:gd name="T21" fmla="*/ 76 h 258"/>
                <a:gd name="T22" fmla="*/ 115 w 174"/>
                <a:gd name="T23" fmla="*/ 62 h 258"/>
                <a:gd name="T24" fmla="*/ 99 w 174"/>
                <a:gd name="T25" fmla="*/ 46 h 258"/>
                <a:gd name="T26" fmla="*/ 104 w 174"/>
                <a:gd name="T27" fmla="*/ 28 h 258"/>
                <a:gd name="T28" fmla="*/ 119 w 174"/>
                <a:gd name="T29" fmla="*/ 10 h 258"/>
                <a:gd name="T30" fmla="*/ 167 w 174"/>
                <a:gd name="T31" fmla="*/ 0 h 258"/>
                <a:gd name="T32" fmla="*/ 159 w 174"/>
                <a:gd name="T33" fmla="*/ 54 h 258"/>
                <a:gd name="T34" fmla="*/ 144 w 174"/>
                <a:gd name="T35" fmla="*/ 71 h 258"/>
                <a:gd name="T36" fmla="*/ 137 w 174"/>
                <a:gd name="T37" fmla="*/ 106 h 258"/>
                <a:gd name="T38" fmla="*/ 116 w 174"/>
                <a:gd name="T39" fmla="*/ 126 h 258"/>
                <a:gd name="T40" fmla="*/ 160 w 174"/>
                <a:gd name="T41" fmla="*/ 144 h 258"/>
                <a:gd name="T42" fmla="*/ 170 w 174"/>
                <a:gd name="T43" fmla="*/ 199 h 258"/>
                <a:gd name="T44" fmla="*/ 154 w 174"/>
                <a:gd name="T45" fmla="*/ 193 h 258"/>
                <a:gd name="T46" fmla="*/ 124 w 174"/>
                <a:gd name="T47" fmla="*/ 196 h 258"/>
                <a:gd name="T48" fmla="*/ 110 w 174"/>
                <a:gd name="T49" fmla="*/ 217 h 258"/>
                <a:gd name="T50" fmla="*/ 95 w 174"/>
                <a:gd name="T51" fmla="*/ 229 h 258"/>
                <a:gd name="T52" fmla="*/ 66 w 174"/>
                <a:gd name="T53" fmla="*/ 213 h 258"/>
                <a:gd name="T54" fmla="*/ 6 w 174"/>
                <a:gd name="T55" fmla="*/ 258 h 258"/>
                <a:gd name="T56" fmla="*/ 16 w 174"/>
                <a:gd name="T57" fmla="*/ 212 h 258"/>
                <a:gd name="T58" fmla="*/ 0 w 174"/>
                <a:gd name="T59" fmla="*/ 202 h 258"/>
                <a:gd name="T60" fmla="*/ 0 w 174"/>
                <a:gd name="T61" fmla="*/ 189 h 258"/>
                <a:gd name="T62" fmla="*/ 11 w 174"/>
                <a:gd name="T63" fmla="*/ 195 h 258"/>
                <a:gd name="T64" fmla="*/ 20 w 174"/>
                <a:gd name="T65" fmla="*/ 191 h 258"/>
                <a:gd name="T66" fmla="*/ 21 w 174"/>
                <a:gd name="T67" fmla="*/ 181 h 258"/>
                <a:gd name="T68" fmla="*/ 19 w 174"/>
                <a:gd name="T69" fmla="*/ 163 h 258"/>
                <a:gd name="T70" fmla="*/ 30 w 174"/>
                <a:gd name="T71" fmla="*/ 152 h 258"/>
                <a:gd name="T72" fmla="*/ 30 w 174"/>
                <a:gd name="T73" fmla="*/ 134 h 258"/>
                <a:gd name="T74" fmla="*/ 38 w 174"/>
                <a:gd name="T75" fmla="*/ 131 h 258"/>
                <a:gd name="T76" fmla="*/ 41 w 174"/>
                <a:gd name="T77" fmla="*/ 139 h 258"/>
                <a:gd name="T78" fmla="*/ 51 w 174"/>
                <a:gd name="T79" fmla="*/ 140 h 258"/>
                <a:gd name="T80" fmla="*/ 28 w 174"/>
                <a:gd name="T81" fmla="*/ 92 h 258"/>
                <a:gd name="T82" fmla="*/ 22 w 174"/>
                <a:gd name="T83" fmla="*/ 80 h 258"/>
                <a:gd name="T84" fmla="*/ 1 w 174"/>
                <a:gd name="T85" fmla="*/ 6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4" h="258">
                  <a:moveTo>
                    <a:pt x="1" y="68"/>
                  </a:moveTo>
                  <a:lnTo>
                    <a:pt x="2" y="50"/>
                  </a:lnTo>
                  <a:lnTo>
                    <a:pt x="11" y="56"/>
                  </a:lnTo>
                  <a:lnTo>
                    <a:pt x="23" y="40"/>
                  </a:lnTo>
                  <a:lnTo>
                    <a:pt x="36" y="34"/>
                  </a:lnTo>
                  <a:lnTo>
                    <a:pt x="39" y="49"/>
                  </a:lnTo>
                  <a:lnTo>
                    <a:pt x="59" y="57"/>
                  </a:lnTo>
                  <a:lnTo>
                    <a:pt x="53" y="67"/>
                  </a:lnTo>
                  <a:lnTo>
                    <a:pt x="56" y="77"/>
                  </a:lnTo>
                  <a:lnTo>
                    <a:pt x="76" y="83"/>
                  </a:lnTo>
                  <a:lnTo>
                    <a:pt x="56" y="77"/>
                  </a:lnTo>
                  <a:lnTo>
                    <a:pt x="43" y="101"/>
                  </a:lnTo>
                  <a:lnTo>
                    <a:pt x="50" y="104"/>
                  </a:lnTo>
                  <a:lnTo>
                    <a:pt x="62" y="100"/>
                  </a:lnTo>
                  <a:lnTo>
                    <a:pt x="83" y="116"/>
                  </a:lnTo>
                  <a:lnTo>
                    <a:pt x="79" y="124"/>
                  </a:lnTo>
                  <a:lnTo>
                    <a:pt x="95" y="121"/>
                  </a:lnTo>
                  <a:lnTo>
                    <a:pt x="94" y="111"/>
                  </a:lnTo>
                  <a:lnTo>
                    <a:pt x="110" y="115"/>
                  </a:lnTo>
                  <a:lnTo>
                    <a:pt x="116" y="108"/>
                  </a:lnTo>
                  <a:lnTo>
                    <a:pt x="105" y="85"/>
                  </a:lnTo>
                  <a:lnTo>
                    <a:pt x="118" y="76"/>
                  </a:lnTo>
                  <a:lnTo>
                    <a:pt x="108" y="69"/>
                  </a:lnTo>
                  <a:lnTo>
                    <a:pt x="115" y="62"/>
                  </a:lnTo>
                  <a:lnTo>
                    <a:pt x="104" y="58"/>
                  </a:lnTo>
                  <a:lnTo>
                    <a:pt x="99" y="46"/>
                  </a:lnTo>
                  <a:lnTo>
                    <a:pt x="100" y="36"/>
                  </a:lnTo>
                  <a:lnTo>
                    <a:pt x="104" y="28"/>
                  </a:lnTo>
                  <a:lnTo>
                    <a:pt x="116" y="31"/>
                  </a:lnTo>
                  <a:lnTo>
                    <a:pt x="119" y="10"/>
                  </a:lnTo>
                  <a:lnTo>
                    <a:pt x="144" y="15"/>
                  </a:lnTo>
                  <a:lnTo>
                    <a:pt x="167" y="0"/>
                  </a:lnTo>
                  <a:lnTo>
                    <a:pt x="174" y="23"/>
                  </a:lnTo>
                  <a:lnTo>
                    <a:pt x="159" y="54"/>
                  </a:lnTo>
                  <a:lnTo>
                    <a:pt x="143" y="62"/>
                  </a:lnTo>
                  <a:lnTo>
                    <a:pt x="144" y="71"/>
                  </a:lnTo>
                  <a:lnTo>
                    <a:pt x="128" y="98"/>
                  </a:lnTo>
                  <a:lnTo>
                    <a:pt x="137" y="106"/>
                  </a:lnTo>
                  <a:lnTo>
                    <a:pt x="120" y="109"/>
                  </a:lnTo>
                  <a:lnTo>
                    <a:pt x="116" y="126"/>
                  </a:lnTo>
                  <a:lnTo>
                    <a:pt x="125" y="136"/>
                  </a:lnTo>
                  <a:lnTo>
                    <a:pt x="160" y="144"/>
                  </a:lnTo>
                  <a:lnTo>
                    <a:pt x="162" y="181"/>
                  </a:lnTo>
                  <a:lnTo>
                    <a:pt x="170" y="199"/>
                  </a:lnTo>
                  <a:lnTo>
                    <a:pt x="163" y="205"/>
                  </a:lnTo>
                  <a:lnTo>
                    <a:pt x="154" y="193"/>
                  </a:lnTo>
                  <a:lnTo>
                    <a:pt x="145" y="201"/>
                  </a:lnTo>
                  <a:lnTo>
                    <a:pt x="124" y="196"/>
                  </a:lnTo>
                  <a:lnTo>
                    <a:pt x="126" y="223"/>
                  </a:lnTo>
                  <a:lnTo>
                    <a:pt x="110" y="217"/>
                  </a:lnTo>
                  <a:lnTo>
                    <a:pt x="105" y="243"/>
                  </a:lnTo>
                  <a:lnTo>
                    <a:pt x="95" y="229"/>
                  </a:lnTo>
                  <a:lnTo>
                    <a:pt x="84" y="244"/>
                  </a:lnTo>
                  <a:lnTo>
                    <a:pt x="66" y="213"/>
                  </a:lnTo>
                  <a:lnTo>
                    <a:pt x="44" y="240"/>
                  </a:lnTo>
                  <a:lnTo>
                    <a:pt x="6" y="258"/>
                  </a:lnTo>
                  <a:lnTo>
                    <a:pt x="12" y="214"/>
                  </a:lnTo>
                  <a:lnTo>
                    <a:pt x="16" y="212"/>
                  </a:lnTo>
                  <a:lnTo>
                    <a:pt x="8" y="202"/>
                  </a:lnTo>
                  <a:lnTo>
                    <a:pt x="0" y="202"/>
                  </a:lnTo>
                  <a:lnTo>
                    <a:pt x="1" y="195"/>
                  </a:lnTo>
                  <a:lnTo>
                    <a:pt x="0" y="189"/>
                  </a:lnTo>
                  <a:lnTo>
                    <a:pt x="4" y="191"/>
                  </a:lnTo>
                  <a:lnTo>
                    <a:pt x="11" y="195"/>
                  </a:lnTo>
                  <a:lnTo>
                    <a:pt x="14" y="191"/>
                  </a:lnTo>
                  <a:lnTo>
                    <a:pt x="20" y="191"/>
                  </a:lnTo>
                  <a:lnTo>
                    <a:pt x="23" y="187"/>
                  </a:lnTo>
                  <a:lnTo>
                    <a:pt x="21" y="181"/>
                  </a:lnTo>
                  <a:lnTo>
                    <a:pt x="10" y="169"/>
                  </a:lnTo>
                  <a:lnTo>
                    <a:pt x="19" y="163"/>
                  </a:lnTo>
                  <a:lnTo>
                    <a:pt x="20" y="156"/>
                  </a:lnTo>
                  <a:lnTo>
                    <a:pt x="30" y="152"/>
                  </a:lnTo>
                  <a:lnTo>
                    <a:pt x="21" y="144"/>
                  </a:lnTo>
                  <a:lnTo>
                    <a:pt x="30" y="134"/>
                  </a:lnTo>
                  <a:lnTo>
                    <a:pt x="34" y="134"/>
                  </a:lnTo>
                  <a:lnTo>
                    <a:pt x="38" y="131"/>
                  </a:lnTo>
                  <a:lnTo>
                    <a:pt x="38" y="135"/>
                  </a:lnTo>
                  <a:lnTo>
                    <a:pt x="41" y="139"/>
                  </a:lnTo>
                  <a:lnTo>
                    <a:pt x="45" y="134"/>
                  </a:lnTo>
                  <a:lnTo>
                    <a:pt x="51" y="140"/>
                  </a:lnTo>
                  <a:lnTo>
                    <a:pt x="44" y="95"/>
                  </a:lnTo>
                  <a:lnTo>
                    <a:pt x="28" y="92"/>
                  </a:lnTo>
                  <a:lnTo>
                    <a:pt x="27" y="83"/>
                  </a:lnTo>
                  <a:lnTo>
                    <a:pt x="22" y="80"/>
                  </a:lnTo>
                  <a:lnTo>
                    <a:pt x="1" y="78"/>
                  </a:lnTo>
                  <a:lnTo>
                    <a:pt x="1" y="6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92" name="Freeform 1692"/>
            <p:cNvSpPr>
              <a:spLocks/>
            </p:cNvSpPr>
            <p:nvPr/>
          </p:nvSpPr>
          <p:spPr bwMode="auto">
            <a:xfrm>
              <a:off x="5490" y="2105"/>
              <a:ext cx="63" cy="44"/>
            </a:xfrm>
            <a:custGeom>
              <a:avLst/>
              <a:gdLst>
                <a:gd name="T0" fmla="*/ 28 w 63"/>
                <a:gd name="T1" fmla="*/ 3 h 44"/>
                <a:gd name="T2" fmla="*/ 36 w 63"/>
                <a:gd name="T3" fmla="*/ 0 h 44"/>
                <a:gd name="T4" fmla="*/ 50 w 63"/>
                <a:gd name="T5" fmla="*/ 10 h 44"/>
                <a:gd name="T6" fmla="*/ 63 w 63"/>
                <a:gd name="T7" fmla="*/ 24 h 44"/>
                <a:gd name="T8" fmla="*/ 61 w 63"/>
                <a:gd name="T9" fmla="*/ 28 h 44"/>
                <a:gd name="T10" fmla="*/ 55 w 63"/>
                <a:gd name="T11" fmla="*/ 25 h 44"/>
                <a:gd name="T12" fmla="*/ 40 w 63"/>
                <a:gd name="T13" fmla="*/ 34 h 44"/>
                <a:gd name="T14" fmla="*/ 28 w 63"/>
                <a:gd name="T15" fmla="*/ 29 h 44"/>
                <a:gd name="T16" fmla="*/ 25 w 63"/>
                <a:gd name="T17" fmla="*/ 44 h 44"/>
                <a:gd name="T18" fmla="*/ 9 w 63"/>
                <a:gd name="T19" fmla="*/ 39 h 44"/>
                <a:gd name="T20" fmla="*/ 15 w 63"/>
                <a:gd name="T21" fmla="*/ 36 h 44"/>
                <a:gd name="T22" fmla="*/ 4 w 63"/>
                <a:gd name="T23" fmla="*/ 30 h 44"/>
                <a:gd name="T24" fmla="*/ 6 w 63"/>
                <a:gd name="T25" fmla="*/ 18 h 44"/>
                <a:gd name="T26" fmla="*/ 0 w 63"/>
                <a:gd name="T27" fmla="*/ 16 h 44"/>
                <a:gd name="T28" fmla="*/ 2 w 63"/>
                <a:gd name="T29" fmla="*/ 10 h 44"/>
                <a:gd name="T30" fmla="*/ 12 w 63"/>
                <a:gd name="T31" fmla="*/ 16 h 44"/>
                <a:gd name="T32" fmla="*/ 14 w 63"/>
                <a:gd name="T33" fmla="*/ 4 h 44"/>
                <a:gd name="T34" fmla="*/ 24 w 63"/>
                <a:gd name="T35" fmla="*/ 16 h 44"/>
                <a:gd name="T36" fmla="*/ 28 w 63"/>
                <a:gd name="T37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44">
                  <a:moveTo>
                    <a:pt x="28" y="3"/>
                  </a:moveTo>
                  <a:lnTo>
                    <a:pt x="36" y="0"/>
                  </a:lnTo>
                  <a:lnTo>
                    <a:pt x="50" y="10"/>
                  </a:lnTo>
                  <a:lnTo>
                    <a:pt x="63" y="24"/>
                  </a:lnTo>
                  <a:lnTo>
                    <a:pt x="61" y="28"/>
                  </a:lnTo>
                  <a:lnTo>
                    <a:pt x="55" y="25"/>
                  </a:lnTo>
                  <a:lnTo>
                    <a:pt x="40" y="34"/>
                  </a:lnTo>
                  <a:lnTo>
                    <a:pt x="28" y="29"/>
                  </a:lnTo>
                  <a:lnTo>
                    <a:pt x="25" y="44"/>
                  </a:lnTo>
                  <a:lnTo>
                    <a:pt x="9" y="39"/>
                  </a:lnTo>
                  <a:lnTo>
                    <a:pt x="15" y="36"/>
                  </a:lnTo>
                  <a:lnTo>
                    <a:pt x="4" y="30"/>
                  </a:lnTo>
                  <a:lnTo>
                    <a:pt x="6" y="18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12" y="16"/>
                  </a:lnTo>
                  <a:lnTo>
                    <a:pt x="14" y="4"/>
                  </a:lnTo>
                  <a:lnTo>
                    <a:pt x="24" y="16"/>
                  </a:lnTo>
                  <a:lnTo>
                    <a:pt x="28" y="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93" name="Freeform 1693"/>
            <p:cNvSpPr>
              <a:spLocks/>
            </p:cNvSpPr>
            <p:nvPr/>
          </p:nvSpPr>
          <p:spPr bwMode="auto">
            <a:xfrm>
              <a:off x="4627" y="1907"/>
              <a:ext cx="686" cy="406"/>
            </a:xfrm>
            <a:custGeom>
              <a:avLst/>
              <a:gdLst>
                <a:gd name="T0" fmla="*/ 52 w 686"/>
                <a:gd name="T1" fmla="*/ 252 h 406"/>
                <a:gd name="T2" fmla="*/ 105 w 686"/>
                <a:gd name="T3" fmla="*/ 215 h 406"/>
                <a:gd name="T4" fmla="*/ 88 w 686"/>
                <a:gd name="T5" fmla="*/ 195 h 406"/>
                <a:gd name="T6" fmla="*/ 158 w 686"/>
                <a:gd name="T7" fmla="*/ 174 h 406"/>
                <a:gd name="T8" fmla="*/ 237 w 686"/>
                <a:gd name="T9" fmla="*/ 174 h 406"/>
                <a:gd name="T10" fmla="*/ 300 w 686"/>
                <a:gd name="T11" fmla="*/ 184 h 406"/>
                <a:gd name="T12" fmla="*/ 312 w 686"/>
                <a:gd name="T13" fmla="*/ 120 h 406"/>
                <a:gd name="T14" fmla="*/ 377 w 686"/>
                <a:gd name="T15" fmla="*/ 110 h 406"/>
                <a:gd name="T16" fmla="*/ 406 w 686"/>
                <a:gd name="T17" fmla="*/ 99 h 406"/>
                <a:gd name="T18" fmla="*/ 439 w 686"/>
                <a:gd name="T19" fmla="*/ 89 h 406"/>
                <a:gd name="T20" fmla="*/ 508 w 686"/>
                <a:gd name="T21" fmla="*/ 44 h 406"/>
                <a:gd name="T22" fmla="*/ 604 w 686"/>
                <a:gd name="T23" fmla="*/ 18 h 406"/>
                <a:gd name="T24" fmla="*/ 648 w 686"/>
                <a:gd name="T25" fmla="*/ 9 h 406"/>
                <a:gd name="T26" fmla="*/ 677 w 686"/>
                <a:gd name="T27" fmla="*/ 40 h 406"/>
                <a:gd name="T28" fmla="*/ 671 w 686"/>
                <a:gd name="T29" fmla="*/ 98 h 406"/>
                <a:gd name="T30" fmla="*/ 686 w 686"/>
                <a:gd name="T31" fmla="*/ 144 h 406"/>
                <a:gd name="T32" fmla="*/ 637 w 686"/>
                <a:gd name="T33" fmla="*/ 121 h 406"/>
                <a:gd name="T34" fmla="*/ 611 w 686"/>
                <a:gd name="T35" fmla="*/ 137 h 406"/>
                <a:gd name="T36" fmla="*/ 580 w 686"/>
                <a:gd name="T37" fmla="*/ 90 h 406"/>
                <a:gd name="T38" fmla="*/ 513 w 686"/>
                <a:gd name="T39" fmla="*/ 116 h 406"/>
                <a:gd name="T40" fmla="*/ 514 w 686"/>
                <a:gd name="T41" fmla="*/ 144 h 406"/>
                <a:gd name="T42" fmla="*/ 521 w 686"/>
                <a:gd name="T43" fmla="*/ 168 h 406"/>
                <a:gd name="T44" fmla="*/ 534 w 686"/>
                <a:gd name="T45" fmla="*/ 197 h 406"/>
                <a:gd name="T46" fmla="*/ 597 w 686"/>
                <a:gd name="T47" fmla="*/ 262 h 406"/>
                <a:gd name="T48" fmla="*/ 585 w 686"/>
                <a:gd name="T49" fmla="*/ 309 h 406"/>
                <a:gd name="T50" fmla="*/ 535 w 686"/>
                <a:gd name="T51" fmla="*/ 358 h 406"/>
                <a:gd name="T52" fmla="*/ 498 w 686"/>
                <a:gd name="T53" fmla="*/ 379 h 406"/>
                <a:gd name="T54" fmla="*/ 496 w 686"/>
                <a:gd name="T55" fmla="*/ 336 h 406"/>
                <a:gd name="T56" fmla="*/ 418 w 686"/>
                <a:gd name="T57" fmla="*/ 301 h 406"/>
                <a:gd name="T58" fmla="*/ 397 w 686"/>
                <a:gd name="T59" fmla="*/ 289 h 406"/>
                <a:gd name="T60" fmla="*/ 403 w 686"/>
                <a:gd name="T61" fmla="*/ 265 h 406"/>
                <a:gd name="T62" fmla="*/ 389 w 686"/>
                <a:gd name="T63" fmla="*/ 234 h 406"/>
                <a:gd name="T64" fmla="*/ 357 w 686"/>
                <a:gd name="T65" fmla="*/ 272 h 406"/>
                <a:gd name="T66" fmla="*/ 337 w 686"/>
                <a:gd name="T67" fmla="*/ 277 h 406"/>
                <a:gd name="T68" fmla="*/ 301 w 686"/>
                <a:gd name="T69" fmla="*/ 290 h 406"/>
                <a:gd name="T70" fmla="*/ 274 w 686"/>
                <a:gd name="T71" fmla="*/ 301 h 406"/>
                <a:gd name="T72" fmla="*/ 272 w 686"/>
                <a:gd name="T73" fmla="*/ 318 h 406"/>
                <a:gd name="T74" fmla="*/ 245 w 686"/>
                <a:gd name="T75" fmla="*/ 349 h 406"/>
                <a:gd name="T76" fmla="*/ 226 w 686"/>
                <a:gd name="T77" fmla="*/ 386 h 406"/>
                <a:gd name="T78" fmla="*/ 200 w 686"/>
                <a:gd name="T79" fmla="*/ 385 h 406"/>
                <a:gd name="T80" fmla="*/ 134 w 686"/>
                <a:gd name="T81" fmla="*/ 397 h 406"/>
                <a:gd name="T82" fmla="*/ 92 w 686"/>
                <a:gd name="T83" fmla="*/ 350 h 406"/>
                <a:gd name="T84" fmla="*/ 65 w 686"/>
                <a:gd name="T85" fmla="*/ 359 h 406"/>
                <a:gd name="T86" fmla="*/ 30 w 686"/>
                <a:gd name="T87" fmla="*/ 348 h 406"/>
                <a:gd name="T88" fmla="*/ 0 w 686"/>
                <a:gd name="T89" fmla="*/ 298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6" h="406">
                  <a:moveTo>
                    <a:pt x="10" y="297"/>
                  </a:moveTo>
                  <a:lnTo>
                    <a:pt x="12" y="261"/>
                  </a:lnTo>
                  <a:lnTo>
                    <a:pt x="52" y="252"/>
                  </a:lnTo>
                  <a:lnTo>
                    <a:pt x="64" y="265"/>
                  </a:lnTo>
                  <a:lnTo>
                    <a:pt x="96" y="252"/>
                  </a:lnTo>
                  <a:lnTo>
                    <a:pt x="105" y="215"/>
                  </a:lnTo>
                  <a:lnTo>
                    <a:pt x="92" y="211"/>
                  </a:lnTo>
                  <a:lnTo>
                    <a:pt x="82" y="227"/>
                  </a:lnTo>
                  <a:lnTo>
                    <a:pt x="88" y="195"/>
                  </a:lnTo>
                  <a:lnTo>
                    <a:pt x="126" y="159"/>
                  </a:lnTo>
                  <a:lnTo>
                    <a:pt x="149" y="156"/>
                  </a:lnTo>
                  <a:lnTo>
                    <a:pt x="158" y="174"/>
                  </a:lnTo>
                  <a:lnTo>
                    <a:pt x="196" y="176"/>
                  </a:lnTo>
                  <a:lnTo>
                    <a:pt x="207" y="195"/>
                  </a:lnTo>
                  <a:lnTo>
                    <a:pt x="237" y="174"/>
                  </a:lnTo>
                  <a:lnTo>
                    <a:pt x="244" y="193"/>
                  </a:lnTo>
                  <a:lnTo>
                    <a:pt x="281" y="179"/>
                  </a:lnTo>
                  <a:lnTo>
                    <a:pt x="300" y="184"/>
                  </a:lnTo>
                  <a:lnTo>
                    <a:pt x="298" y="152"/>
                  </a:lnTo>
                  <a:lnTo>
                    <a:pt x="329" y="141"/>
                  </a:lnTo>
                  <a:lnTo>
                    <a:pt x="312" y="120"/>
                  </a:lnTo>
                  <a:lnTo>
                    <a:pt x="312" y="97"/>
                  </a:lnTo>
                  <a:lnTo>
                    <a:pt x="340" y="71"/>
                  </a:lnTo>
                  <a:lnTo>
                    <a:pt x="377" y="110"/>
                  </a:lnTo>
                  <a:lnTo>
                    <a:pt x="379" y="82"/>
                  </a:lnTo>
                  <a:lnTo>
                    <a:pt x="402" y="84"/>
                  </a:lnTo>
                  <a:lnTo>
                    <a:pt x="406" y="99"/>
                  </a:lnTo>
                  <a:lnTo>
                    <a:pt x="413" y="86"/>
                  </a:lnTo>
                  <a:lnTo>
                    <a:pt x="439" y="99"/>
                  </a:lnTo>
                  <a:lnTo>
                    <a:pt x="439" y="89"/>
                  </a:lnTo>
                  <a:lnTo>
                    <a:pt x="486" y="81"/>
                  </a:lnTo>
                  <a:lnTo>
                    <a:pt x="508" y="63"/>
                  </a:lnTo>
                  <a:lnTo>
                    <a:pt x="508" y="44"/>
                  </a:lnTo>
                  <a:lnTo>
                    <a:pt x="542" y="41"/>
                  </a:lnTo>
                  <a:lnTo>
                    <a:pt x="553" y="25"/>
                  </a:lnTo>
                  <a:lnTo>
                    <a:pt x="604" y="18"/>
                  </a:lnTo>
                  <a:lnTo>
                    <a:pt x="603" y="31"/>
                  </a:lnTo>
                  <a:lnTo>
                    <a:pt x="619" y="14"/>
                  </a:lnTo>
                  <a:lnTo>
                    <a:pt x="648" y="9"/>
                  </a:lnTo>
                  <a:lnTo>
                    <a:pt x="659" y="0"/>
                  </a:lnTo>
                  <a:lnTo>
                    <a:pt x="673" y="24"/>
                  </a:lnTo>
                  <a:lnTo>
                    <a:pt x="677" y="40"/>
                  </a:lnTo>
                  <a:lnTo>
                    <a:pt x="675" y="77"/>
                  </a:lnTo>
                  <a:lnTo>
                    <a:pt x="680" y="88"/>
                  </a:lnTo>
                  <a:lnTo>
                    <a:pt x="671" y="98"/>
                  </a:lnTo>
                  <a:lnTo>
                    <a:pt x="680" y="113"/>
                  </a:lnTo>
                  <a:lnTo>
                    <a:pt x="657" y="116"/>
                  </a:lnTo>
                  <a:lnTo>
                    <a:pt x="686" y="144"/>
                  </a:lnTo>
                  <a:lnTo>
                    <a:pt x="664" y="139"/>
                  </a:lnTo>
                  <a:lnTo>
                    <a:pt x="640" y="130"/>
                  </a:lnTo>
                  <a:lnTo>
                    <a:pt x="637" y="121"/>
                  </a:lnTo>
                  <a:lnTo>
                    <a:pt x="628" y="122"/>
                  </a:lnTo>
                  <a:lnTo>
                    <a:pt x="620" y="129"/>
                  </a:lnTo>
                  <a:lnTo>
                    <a:pt x="611" y="137"/>
                  </a:lnTo>
                  <a:lnTo>
                    <a:pt x="598" y="129"/>
                  </a:lnTo>
                  <a:lnTo>
                    <a:pt x="597" y="94"/>
                  </a:lnTo>
                  <a:lnTo>
                    <a:pt x="580" y="90"/>
                  </a:lnTo>
                  <a:lnTo>
                    <a:pt x="576" y="77"/>
                  </a:lnTo>
                  <a:lnTo>
                    <a:pt x="516" y="76"/>
                  </a:lnTo>
                  <a:lnTo>
                    <a:pt x="513" y="116"/>
                  </a:lnTo>
                  <a:lnTo>
                    <a:pt x="508" y="116"/>
                  </a:lnTo>
                  <a:lnTo>
                    <a:pt x="507" y="139"/>
                  </a:lnTo>
                  <a:lnTo>
                    <a:pt x="514" y="144"/>
                  </a:lnTo>
                  <a:lnTo>
                    <a:pt x="517" y="156"/>
                  </a:lnTo>
                  <a:lnTo>
                    <a:pt x="526" y="158"/>
                  </a:lnTo>
                  <a:lnTo>
                    <a:pt x="521" y="168"/>
                  </a:lnTo>
                  <a:lnTo>
                    <a:pt x="530" y="172"/>
                  </a:lnTo>
                  <a:lnTo>
                    <a:pt x="531" y="184"/>
                  </a:lnTo>
                  <a:lnTo>
                    <a:pt x="534" y="197"/>
                  </a:lnTo>
                  <a:lnTo>
                    <a:pt x="560" y="223"/>
                  </a:lnTo>
                  <a:lnTo>
                    <a:pt x="585" y="254"/>
                  </a:lnTo>
                  <a:lnTo>
                    <a:pt x="597" y="262"/>
                  </a:lnTo>
                  <a:lnTo>
                    <a:pt x="597" y="286"/>
                  </a:lnTo>
                  <a:lnTo>
                    <a:pt x="621" y="291"/>
                  </a:lnTo>
                  <a:lnTo>
                    <a:pt x="585" y="309"/>
                  </a:lnTo>
                  <a:lnTo>
                    <a:pt x="572" y="338"/>
                  </a:lnTo>
                  <a:lnTo>
                    <a:pt x="527" y="350"/>
                  </a:lnTo>
                  <a:lnTo>
                    <a:pt x="535" y="358"/>
                  </a:lnTo>
                  <a:lnTo>
                    <a:pt x="512" y="383"/>
                  </a:lnTo>
                  <a:lnTo>
                    <a:pt x="511" y="382"/>
                  </a:lnTo>
                  <a:lnTo>
                    <a:pt x="498" y="379"/>
                  </a:lnTo>
                  <a:lnTo>
                    <a:pt x="505" y="363"/>
                  </a:lnTo>
                  <a:lnTo>
                    <a:pt x="493" y="350"/>
                  </a:lnTo>
                  <a:lnTo>
                    <a:pt x="496" y="336"/>
                  </a:lnTo>
                  <a:lnTo>
                    <a:pt x="478" y="311"/>
                  </a:lnTo>
                  <a:lnTo>
                    <a:pt x="444" y="318"/>
                  </a:lnTo>
                  <a:lnTo>
                    <a:pt x="418" y="301"/>
                  </a:lnTo>
                  <a:lnTo>
                    <a:pt x="403" y="316"/>
                  </a:lnTo>
                  <a:lnTo>
                    <a:pt x="390" y="299"/>
                  </a:lnTo>
                  <a:lnTo>
                    <a:pt x="397" y="289"/>
                  </a:lnTo>
                  <a:lnTo>
                    <a:pt x="394" y="272"/>
                  </a:lnTo>
                  <a:lnTo>
                    <a:pt x="406" y="269"/>
                  </a:lnTo>
                  <a:lnTo>
                    <a:pt x="403" y="265"/>
                  </a:lnTo>
                  <a:lnTo>
                    <a:pt x="392" y="250"/>
                  </a:lnTo>
                  <a:lnTo>
                    <a:pt x="402" y="238"/>
                  </a:lnTo>
                  <a:lnTo>
                    <a:pt x="389" y="234"/>
                  </a:lnTo>
                  <a:lnTo>
                    <a:pt x="384" y="246"/>
                  </a:lnTo>
                  <a:lnTo>
                    <a:pt x="353" y="262"/>
                  </a:lnTo>
                  <a:lnTo>
                    <a:pt x="357" y="272"/>
                  </a:lnTo>
                  <a:lnTo>
                    <a:pt x="344" y="286"/>
                  </a:lnTo>
                  <a:lnTo>
                    <a:pt x="338" y="277"/>
                  </a:lnTo>
                  <a:lnTo>
                    <a:pt x="337" y="277"/>
                  </a:lnTo>
                  <a:lnTo>
                    <a:pt x="314" y="280"/>
                  </a:lnTo>
                  <a:lnTo>
                    <a:pt x="314" y="288"/>
                  </a:lnTo>
                  <a:lnTo>
                    <a:pt x="301" y="290"/>
                  </a:lnTo>
                  <a:lnTo>
                    <a:pt x="292" y="274"/>
                  </a:lnTo>
                  <a:lnTo>
                    <a:pt x="278" y="283"/>
                  </a:lnTo>
                  <a:lnTo>
                    <a:pt x="274" y="301"/>
                  </a:lnTo>
                  <a:lnTo>
                    <a:pt x="265" y="300"/>
                  </a:lnTo>
                  <a:lnTo>
                    <a:pt x="271" y="315"/>
                  </a:lnTo>
                  <a:lnTo>
                    <a:pt x="272" y="318"/>
                  </a:lnTo>
                  <a:lnTo>
                    <a:pt x="271" y="328"/>
                  </a:lnTo>
                  <a:lnTo>
                    <a:pt x="252" y="323"/>
                  </a:lnTo>
                  <a:lnTo>
                    <a:pt x="245" y="349"/>
                  </a:lnTo>
                  <a:lnTo>
                    <a:pt x="248" y="354"/>
                  </a:lnTo>
                  <a:lnTo>
                    <a:pt x="234" y="368"/>
                  </a:lnTo>
                  <a:lnTo>
                    <a:pt x="226" y="386"/>
                  </a:lnTo>
                  <a:lnTo>
                    <a:pt x="233" y="389"/>
                  </a:lnTo>
                  <a:lnTo>
                    <a:pt x="209" y="406"/>
                  </a:lnTo>
                  <a:lnTo>
                    <a:pt x="200" y="385"/>
                  </a:lnTo>
                  <a:lnTo>
                    <a:pt x="162" y="381"/>
                  </a:lnTo>
                  <a:lnTo>
                    <a:pt x="144" y="401"/>
                  </a:lnTo>
                  <a:lnTo>
                    <a:pt x="134" y="397"/>
                  </a:lnTo>
                  <a:lnTo>
                    <a:pt x="125" y="371"/>
                  </a:lnTo>
                  <a:lnTo>
                    <a:pt x="92" y="361"/>
                  </a:lnTo>
                  <a:lnTo>
                    <a:pt x="92" y="350"/>
                  </a:lnTo>
                  <a:lnTo>
                    <a:pt x="80" y="358"/>
                  </a:lnTo>
                  <a:lnTo>
                    <a:pt x="82" y="364"/>
                  </a:lnTo>
                  <a:lnTo>
                    <a:pt x="65" y="359"/>
                  </a:lnTo>
                  <a:lnTo>
                    <a:pt x="56" y="340"/>
                  </a:lnTo>
                  <a:lnTo>
                    <a:pt x="45" y="337"/>
                  </a:lnTo>
                  <a:lnTo>
                    <a:pt x="30" y="348"/>
                  </a:lnTo>
                  <a:lnTo>
                    <a:pt x="22" y="331"/>
                  </a:lnTo>
                  <a:lnTo>
                    <a:pt x="13" y="329"/>
                  </a:lnTo>
                  <a:lnTo>
                    <a:pt x="0" y="298"/>
                  </a:lnTo>
                  <a:lnTo>
                    <a:pt x="10" y="297"/>
                  </a:lnTo>
                  <a:lnTo>
                    <a:pt x="10" y="2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94" name="Freeform 1694"/>
            <p:cNvSpPr>
              <a:spLocks/>
            </p:cNvSpPr>
            <p:nvPr/>
          </p:nvSpPr>
          <p:spPr bwMode="auto">
            <a:xfrm>
              <a:off x="5112" y="2149"/>
              <a:ext cx="27" cy="23"/>
            </a:xfrm>
            <a:custGeom>
              <a:avLst/>
              <a:gdLst>
                <a:gd name="T0" fmla="*/ 0 w 27"/>
                <a:gd name="T1" fmla="*/ 23 h 23"/>
                <a:gd name="T2" fmla="*/ 0 w 27"/>
                <a:gd name="T3" fmla="*/ 6 h 23"/>
                <a:gd name="T4" fmla="*/ 25 w 27"/>
                <a:gd name="T5" fmla="*/ 0 h 23"/>
                <a:gd name="T6" fmla="*/ 27 w 27"/>
                <a:gd name="T7" fmla="*/ 22 h 23"/>
                <a:gd name="T8" fmla="*/ 0 w 2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">
                  <a:moveTo>
                    <a:pt x="0" y="23"/>
                  </a:moveTo>
                  <a:lnTo>
                    <a:pt x="0" y="6"/>
                  </a:lnTo>
                  <a:lnTo>
                    <a:pt x="25" y="0"/>
                  </a:lnTo>
                  <a:lnTo>
                    <a:pt x="27" y="22"/>
                  </a:lnTo>
                  <a:lnTo>
                    <a:pt x="0" y="2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95" name="Freeform 1695"/>
            <p:cNvSpPr>
              <a:spLocks/>
            </p:cNvSpPr>
            <p:nvPr/>
          </p:nvSpPr>
          <p:spPr bwMode="auto">
            <a:xfrm>
              <a:off x="5490" y="2105"/>
              <a:ext cx="63" cy="44"/>
            </a:xfrm>
            <a:custGeom>
              <a:avLst/>
              <a:gdLst>
                <a:gd name="T0" fmla="*/ 28 w 63"/>
                <a:gd name="T1" fmla="*/ 3 h 44"/>
                <a:gd name="T2" fmla="*/ 36 w 63"/>
                <a:gd name="T3" fmla="*/ 0 h 44"/>
                <a:gd name="T4" fmla="*/ 50 w 63"/>
                <a:gd name="T5" fmla="*/ 10 h 44"/>
                <a:gd name="T6" fmla="*/ 63 w 63"/>
                <a:gd name="T7" fmla="*/ 24 h 44"/>
                <a:gd name="T8" fmla="*/ 61 w 63"/>
                <a:gd name="T9" fmla="*/ 28 h 44"/>
                <a:gd name="T10" fmla="*/ 55 w 63"/>
                <a:gd name="T11" fmla="*/ 25 h 44"/>
                <a:gd name="T12" fmla="*/ 40 w 63"/>
                <a:gd name="T13" fmla="*/ 34 h 44"/>
                <a:gd name="T14" fmla="*/ 28 w 63"/>
                <a:gd name="T15" fmla="*/ 29 h 44"/>
                <a:gd name="T16" fmla="*/ 25 w 63"/>
                <a:gd name="T17" fmla="*/ 44 h 44"/>
                <a:gd name="T18" fmla="*/ 9 w 63"/>
                <a:gd name="T19" fmla="*/ 39 h 44"/>
                <a:gd name="T20" fmla="*/ 15 w 63"/>
                <a:gd name="T21" fmla="*/ 36 h 44"/>
                <a:gd name="T22" fmla="*/ 4 w 63"/>
                <a:gd name="T23" fmla="*/ 30 h 44"/>
                <a:gd name="T24" fmla="*/ 6 w 63"/>
                <a:gd name="T25" fmla="*/ 18 h 44"/>
                <a:gd name="T26" fmla="*/ 0 w 63"/>
                <a:gd name="T27" fmla="*/ 16 h 44"/>
                <a:gd name="T28" fmla="*/ 2 w 63"/>
                <a:gd name="T29" fmla="*/ 10 h 44"/>
                <a:gd name="T30" fmla="*/ 12 w 63"/>
                <a:gd name="T31" fmla="*/ 16 h 44"/>
                <a:gd name="T32" fmla="*/ 14 w 63"/>
                <a:gd name="T33" fmla="*/ 4 h 44"/>
                <a:gd name="T34" fmla="*/ 24 w 63"/>
                <a:gd name="T35" fmla="*/ 16 h 44"/>
                <a:gd name="T36" fmla="*/ 28 w 63"/>
                <a:gd name="T37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44">
                  <a:moveTo>
                    <a:pt x="28" y="3"/>
                  </a:moveTo>
                  <a:lnTo>
                    <a:pt x="36" y="0"/>
                  </a:lnTo>
                  <a:lnTo>
                    <a:pt x="50" y="10"/>
                  </a:lnTo>
                  <a:lnTo>
                    <a:pt x="63" y="24"/>
                  </a:lnTo>
                  <a:lnTo>
                    <a:pt x="61" y="28"/>
                  </a:lnTo>
                  <a:lnTo>
                    <a:pt x="55" y="25"/>
                  </a:lnTo>
                  <a:lnTo>
                    <a:pt x="40" y="34"/>
                  </a:lnTo>
                  <a:lnTo>
                    <a:pt x="28" y="29"/>
                  </a:lnTo>
                  <a:lnTo>
                    <a:pt x="25" y="44"/>
                  </a:lnTo>
                  <a:lnTo>
                    <a:pt x="9" y="39"/>
                  </a:lnTo>
                  <a:lnTo>
                    <a:pt x="15" y="36"/>
                  </a:lnTo>
                  <a:lnTo>
                    <a:pt x="4" y="30"/>
                  </a:lnTo>
                  <a:lnTo>
                    <a:pt x="6" y="18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12" y="16"/>
                  </a:lnTo>
                  <a:lnTo>
                    <a:pt x="14" y="4"/>
                  </a:lnTo>
                  <a:lnTo>
                    <a:pt x="24" y="16"/>
                  </a:lnTo>
                  <a:lnTo>
                    <a:pt x="28" y="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96" name="Freeform 1696"/>
            <p:cNvSpPr>
              <a:spLocks/>
            </p:cNvSpPr>
            <p:nvPr/>
          </p:nvSpPr>
          <p:spPr bwMode="auto">
            <a:xfrm>
              <a:off x="5483" y="2010"/>
              <a:ext cx="75" cy="92"/>
            </a:xfrm>
            <a:custGeom>
              <a:avLst/>
              <a:gdLst>
                <a:gd name="T0" fmla="*/ 57 w 75"/>
                <a:gd name="T1" fmla="*/ 4 h 92"/>
                <a:gd name="T2" fmla="*/ 56 w 75"/>
                <a:gd name="T3" fmla="*/ 14 h 92"/>
                <a:gd name="T4" fmla="*/ 61 w 75"/>
                <a:gd name="T5" fmla="*/ 26 h 92"/>
                <a:gd name="T6" fmla="*/ 72 w 75"/>
                <a:gd name="T7" fmla="*/ 30 h 92"/>
                <a:gd name="T8" fmla="*/ 65 w 75"/>
                <a:gd name="T9" fmla="*/ 37 h 92"/>
                <a:gd name="T10" fmla="*/ 75 w 75"/>
                <a:gd name="T11" fmla="*/ 44 h 92"/>
                <a:gd name="T12" fmla="*/ 62 w 75"/>
                <a:gd name="T13" fmla="*/ 53 h 92"/>
                <a:gd name="T14" fmla="*/ 73 w 75"/>
                <a:gd name="T15" fmla="*/ 76 h 92"/>
                <a:gd name="T16" fmla="*/ 67 w 75"/>
                <a:gd name="T17" fmla="*/ 83 h 92"/>
                <a:gd name="T18" fmla="*/ 51 w 75"/>
                <a:gd name="T19" fmla="*/ 79 h 92"/>
                <a:gd name="T20" fmla="*/ 52 w 75"/>
                <a:gd name="T21" fmla="*/ 89 h 92"/>
                <a:gd name="T22" fmla="*/ 36 w 75"/>
                <a:gd name="T23" fmla="*/ 92 h 92"/>
                <a:gd name="T24" fmla="*/ 40 w 75"/>
                <a:gd name="T25" fmla="*/ 84 h 92"/>
                <a:gd name="T26" fmla="*/ 19 w 75"/>
                <a:gd name="T27" fmla="*/ 68 h 92"/>
                <a:gd name="T28" fmla="*/ 7 w 75"/>
                <a:gd name="T29" fmla="*/ 72 h 92"/>
                <a:gd name="T30" fmla="*/ 0 w 75"/>
                <a:gd name="T31" fmla="*/ 69 h 92"/>
                <a:gd name="T32" fmla="*/ 13 w 75"/>
                <a:gd name="T33" fmla="*/ 45 h 92"/>
                <a:gd name="T34" fmla="*/ 33 w 75"/>
                <a:gd name="T35" fmla="*/ 51 h 92"/>
                <a:gd name="T36" fmla="*/ 36 w 75"/>
                <a:gd name="T37" fmla="*/ 46 h 92"/>
                <a:gd name="T38" fmla="*/ 31 w 75"/>
                <a:gd name="T39" fmla="*/ 35 h 92"/>
                <a:gd name="T40" fmla="*/ 43 w 75"/>
                <a:gd name="T41" fmla="*/ 26 h 92"/>
                <a:gd name="T42" fmla="*/ 37 w 75"/>
                <a:gd name="T43" fmla="*/ 14 h 92"/>
                <a:gd name="T44" fmla="*/ 47 w 75"/>
                <a:gd name="T45" fmla="*/ 14 h 92"/>
                <a:gd name="T46" fmla="*/ 52 w 75"/>
                <a:gd name="T47" fmla="*/ 0 h 92"/>
                <a:gd name="T48" fmla="*/ 57 w 75"/>
                <a:gd name="T49" fmla="*/ 2 h 92"/>
                <a:gd name="T50" fmla="*/ 57 w 75"/>
                <a:gd name="T51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92">
                  <a:moveTo>
                    <a:pt x="57" y="4"/>
                  </a:moveTo>
                  <a:lnTo>
                    <a:pt x="56" y="14"/>
                  </a:lnTo>
                  <a:lnTo>
                    <a:pt x="61" y="26"/>
                  </a:lnTo>
                  <a:lnTo>
                    <a:pt x="72" y="30"/>
                  </a:lnTo>
                  <a:lnTo>
                    <a:pt x="65" y="37"/>
                  </a:lnTo>
                  <a:lnTo>
                    <a:pt x="75" y="44"/>
                  </a:lnTo>
                  <a:lnTo>
                    <a:pt x="62" y="53"/>
                  </a:lnTo>
                  <a:lnTo>
                    <a:pt x="73" y="76"/>
                  </a:lnTo>
                  <a:lnTo>
                    <a:pt x="67" y="83"/>
                  </a:lnTo>
                  <a:lnTo>
                    <a:pt x="51" y="79"/>
                  </a:lnTo>
                  <a:lnTo>
                    <a:pt x="52" y="89"/>
                  </a:lnTo>
                  <a:lnTo>
                    <a:pt x="36" y="92"/>
                  </a:lnTo>
                  <a:lnTo>
                    <a:pt x="40" y="84"/>
                  </a:lnTo>
                  <a:lnTo>
                    <a:pt x="19" y="68"/>
                  </a:lnTo>
                  <a:lnTo>
                    <a:pt x="7" y="72"/>
                  </a:lnTo>
                  <a:lnTo>
                    <a:pt x="0" y="69"/>
                  </a:lnTo>
                  <a:lnTo>
                    <a:pt x="13" y="45"/>
                  </a:lnTo>
                  <a:lnTo>
                    <a:pt x="33" y="51"/>
                  </a:lnTo>
                  <a:lnTo>
                    <a:pt x="36" y="46"/>
                  </a:lnTo>
                  <a:lnTo>
                    <a:pt x="31" y="35"/>
                  </a:lnTo>
                  <a:lnTo>
                    <a:pt x="43" y="26"/>
                  </a:lnTo>
                  <a:lnTo>
                    <a:pt x="37" y="14"/>
                  </a:lnTo>
                  <a:lnTo>
                    <a:pt x="47" y="14"/>
                  </a:lnTo>
                  <a:lnTo>
                    <a:pt x="52" y="0"/>
                  </a:lnTo>
                  <a:lnTo>
                    <a:pt x="57" y="2"/>
                  </a:lnTo>
                  <a:lnTo>
                    <a:pt x="57" y="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97" name="Freeform 1697"/>
            <p:cNvSpPr>
              <a:spLocks/>
            </p:cNvSpPr>
            <p:nvPr/>
          </p:nvSpPr>
          <p:spPr bwMode="auto">
            <a:xfrm>
              <a:off x="5259" y="2174"/>
              <a:ext cx="371" cy="300"/>
            </a:xfrm>
            <a:custGeom>
              <a:avLst/>
              <a:gdLst>
                <a:gd name="T0" fmla="*/ 46 w 371"/>
                <a:gd name="T1" fmla="*/ 143 h 300"/>
                <a:gd name="T2" fmla="*/ 64 w 371"/>
                <a:gd name="T3" fmla="*/ 138 h 300"/>
                <a:gd name="T4" fmla="*/ 59 w 371"/>
                <a:gd name="T5" fmla="*/ 76 h 300"/>
                <a:gd name="T6" fmla="*/ 99 w 371"/>
                <a:gd name="T7" fmla="*/ 55 h 300"/>
                <a:gd name="T8" fmla="*/ 96 w 371"/>
                <a:gd name="T9" fmla="*/ 70 h 300"/>
                <a:gd name="T10" fmla="*/ 158 w 371"/>
                <a:gd name="T11" fmla="*/ 74 h 300"/>
                <a:gd name="T12" fmla="*/ 225 w 371"/>
                <a:gd name="T13" fmla="*/ 44 h 300"/>
                <a:gd name="T14" fmla="*/ 247 w 371"/>
                <a:gd name="T15" fmla="*/ 17 h 300"/>
                <a:gd name="T16" fmla="*/ 265 w 371"/>
                <a:gd name="T17" fmla="*/ 48 h 300"/>
                <a:gd name="T18" fmla="*/ 276 w 371"/>
                <a:gd name="T19" fmla="*/ 33 h 300"/>
                <a:gd name="T20" fmla="*/ 286 w 371"/>
                <a:gd name="T21" fmla="*/ 47 h 300"/>
                <a:gd name="T22" fmla="*/ 291 w 371"/>
                <a:gd name="T23" fmla="*/ 21 h 300"/>
                <a:gd name="T24" fmla="*/ 307 w 371"/>
                <a:gd name="T25" fmla="*/ 27 h 300"/>
                <a:gd name="T26" fmla="*/ 305 w 371"/>
                <a:gd name="T27" fmla="*/ 0 h 300"/>
                <a:gd name="T28" fmla="*/ 326 w 371"/>
                <a:gd name="T29" fmla="*/ 5 h 300"/>
                <a:gd name="T30" fmla="*/ 333 w 371"/>
                <a:gd name="T31" fmla="*/ 10 h 300"/>
                <a:gd name="T32" fmla="*/ 316 w 371"/>
                <a:gd name="T33" fmla="*/ 36 h 300"/>
                <a:gd name="T34" fmla="*/ 321 w 371"/>
                <a:gd name="T35" fmla="*/ 44 h 300"/>
                <a:gd name="T36" fmla="*/ 331 w 371"/>
                <a:gd name="T37" fmla="*/ 40 h 300"/>
                <a:gd name="T38" fmla="*/ 343 w 371"/>
                <a:gd name="T39" fmla="*/ 62 h 300"/>
                <a:gd name="T40" fmla="*/ 325 w 371"/>
                <a:gd name="T41" fmla="*/ 66 h 300"/>
                <a:gd name="T42" fmla="*/ 341 w 371"/>
                <a:gd name="T43" fmla="*/ 110 h 300"/>
                <a:gd name="T44" fmla="*/ 314 w 371"/>
                <a:gd name="T45" fmla="*/ 118 h 300"/>
                <a:gd name="T46" fmla="*/ 328 w 371"/>
                <a:gd name="T47" fmla="*/ 125 h 300"/>
                <a:gd name="T48" fmla="*/ 305 w 371"/>
                <a:gd name="T49" fmla="*/ 154 h 300"/>
                <a:gd name="T50" fmla="*/ 314 w 371"/>
                <a:gd name="T51" fmla="*/ 177 h 300"/>
                <a:gd name="T52" fmla="*/ 319 w 371"/>
                <a:gd name="T53" fmla="*/ 172 h 300"/>
                <a:gd name="T54" fmla="*/ 352 w 371"/>
                <a:gd name="T55" fmla="*/ 174 h 300"/>
                <a:gd name="T56" fmla="*/ 353 w 371"/>
                <a:gd name="T57" fmla="*/ 195 h 300"/>
                <a:gd name="T58" fmla="*/ 364 w 371"/>
                <a:gd name="T59" fmla="*/ 228 h 300"/>
                <a:gd name="T60" fmla="*/ 323 w 371"/>
                <a:gd name="T61" fmla="*/ 230 h 300"/>
                <a:gd name="T62" fmla="*/ 371 w 371"/>
                <a:gd name="T63" fmla="*/ 264 h 300"/>
                <a:gd name="T64" fmla="*/ 343 w 371"/>
                <a:gd name="T65" fmla="*/ 270 h 300"/>
                <a:gd name="T66" fmla="*/ 346 w 371"/>
                <a:gd name="T67" fmla="*/ 291 h 300"/>
                <a:gd name="T68" fmla="*/ 336 w 371"/>
                <a:gd name="T69" fmla="*/ 289 h 300"/>
                <a:gd name="T70" fmla="*/ 324 w 371"/>
                <a:gd name="T71" fmla="*/ 277 h 300"/>
                <a:gd name="T72" fmla="*/ 301 w 371"/>
                <a:gd name="T73" fmla="*/ 277 h 300"/>
                <a:gd name="T74" fmla="*/ 269 w 371"/>
                <a:gd name="T75" fmla="*/ 300 h 300"/>
                <a:gd name="T76" fmla="*/ 272 w 371"/>
                <a:gd name="T77" fmla="*/ 275 h 300"/>
                <a:gd name="T78" fmla="*/ 246 w 371"/>
                <a:gd name="T79" fmla="*/ 292 h 300"/>
                <a:gd name="T80" fmla="*/ 242 w 371"/>
                <a:gd name="T81" fmla="*/ 251 h 300"/>
                <a:gd name="T82" fmla="*/ 209 w 371"/>
                <a:gd name="T83" fmla="*/ 240 h 300"/>
                <a:gd name="T84" fmla="*/ 198 w 371"/>
                <a:gd name="T85" fmla="*/ 229 h 300"/>
                <a:gd name="T86" fmla="*/ 189 w 371"/>
                <a:gd name="T87" fmla="*/ 248 h 300"/>
                <a:gd name="T88" fmla="*/ 164 w 371"/>
                <a:gd name="T89" fmla="*/ 237 h 300"/>
                <a:gd name="T90" fmla="*/ 139 w 371"/>
                <a:gd name="T91" fmla="*/ 254 h 300"/>
                <a:gd name="T92" fmla="*/ 111 w 371"/>
                <a:gd name="T93" fmla="*/ 237 h 300"/>
                <a:gd name="T94" fmla="*/ 96 w 371"/>
                <a:gd name="T95" fmla="*/ 266 h 300"/>
                <a:gd name="T96" fmla="*/ 90 w 371"/>
                <a:gd name="T97" fmla="*/ 252 h 300"/>
                <a:gd name="T98" fmla="*/ 36 w 371"/>
                <a:gd name="T99" fmla="*/ 239 h 300"/>
                <a:gd name="T100" fmla="*/ 31 w 371"/>
                <a:gd name="T101" fmla="*/ 223 h 300"/>
                <a:gd name="T102" fmla="*/ 36 w 371"/>
                <a:gd name="T103" fmla="*/ 204 h 300"/>
                <a:gd name="T104" fmla="*/ 24 w 371"/>
                <a:gd name="T105" fmla="*/ 206 h 300"/>
                <a:gd name="T106" fmla="*/ 23 w 371"/>
                <a:gd name="T107" fmla="*/ 197 h 300"/>
                <a:gd name="T108" fmla="*/ 11 w 371"/>
                <a:gd name="T109" fmla="*/ 192 h 300"/>
                <a:gd name="T110" fmla="*/ 0 w 371"/>
                <a:gd name="T111" fmla="*/ 194 h 300"/>
                <a:gd name="T112" fmla="*/ 1 w 371"/>
                <a:gd name="T113" fmla="*/ 162 h 300"/>
                <a:gd name="T114" fmla="*/ 24 w 371"/>
                <a:gd name="T115" fmla="*/ 160 h 300"/>
                <a:gd name="T116" fmla="*/ 23 w 371"/>
                <a:gd name="T117" fmla="*/ 154 h 300"/>
                <a:gd name="T118" fmla="*/ 47 w 371"/>
                <a:gd name="T119" fmla="*/ 153 h 300"/>
                <a:gd name="T120" fmla="*/ 46 w 371"/>
                <a:gd name="T121" fmla="*/ 143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1" h="300">
                  <a:moveTo>
                    <a:pt x="46" y="143"/>
                  </a:moveTo>
                  <a:lnTo>
                    <a:pt x="64" y="138"/>
                  </a:lnTo>
                  <a:lnTo>
                    <a:pt x="59" y="76"/>
                  </a:lnTo>
                  <a:lnTo>
                    <a:pt x="99" y="55"/>
                  </a:lnTo>
                  <a:lnTo>
                    <a:pt x="96" y="70"/>
                  </a:lnTo>
                  <a:lnTo>
                    <a:pt x="158" y="74"/>
                  </a:lnTo>
                  <a:lnTo>
                    <a:pt x="225" y="44"/>
                  </a:lnTo>
                  <a:lnTo>
                    <a:pt x="247" y="17"/>
                  </a:lnTo>
                  <a:lnTo>
                    <a:pt x="265" y="48"/>
                  </a:lnTo>
                  <a:lnTo>
                    <a:pt x="276" y="33"/>
                  </a:lnTo>
                  <a:lnTo>
                    <a:pt x="286" y="47"/>
                  </a:lnTo>
                  <a:lnTo>
                    <a:pt x="291" y="21"/>
                  </a:lnTo>
                  <a:lnTo>
                    <a:pt x="307" y="27"/>
                  </a:lnTo>
                  <a:lnTo>
                    <a:pt x="305" y="0"/>
                  </a:lnTo>
                  <a:lnTo>
                    <a:pt x="326" y="5"/>
                  </a:lnTo>
                  <a:lnTo>
                    <a:pt x="333" y="10"/>
                  </a:lnTo>
                  <a:lnTo>
                    <a:pt x="316" y="36"/>
                  </a:lnTo>
                  <a:lnTo>
                    <a:pt x="321" y="44"/>
                  </a:lnTo>
                  <a:lnTo>
                    <a:pt x="331" y="40"/>
                  </a:lnTo>
                  <a:lnTo>
                    <a:pt x="343" y="62"/>
                  </a:lnTo>
                  <a:lnTo>
                    <a:pt x="325" y="66"/>
                  </a:lnTo>
                  <a:lnTo>
                    <a:pt x="341" y="110"/>
                  </a:lnTo>
                  <a:lnTo>
                    <a:pt x="314" y="118"/>
                  </a:lnTo>
                  <a:lnTo>
                    <a:pt x="328" y="125"/>
                  </a:lnTo>
                  <a:lnTo>
                    <a:pt x="305" y="154"/>
                  </a:lnTo>
                  <a:lnTo>
                    <a:pt x="314" y="177"/>
                  </a:lnTo>
                  <a:lnTo>
                    <a:pt x="319" y="172"/>
                  </a:lnTo>
                  <a:lnTo>
                    <a:pt x="352" y="174"/>
                  </a:lnTo>
                  <a:lnTo>
                    <a:pt x="353" y="195"/>
                  </a:lnTo>
                  <a:lnTo>
                    <a:pt x="364" y="228"/>
                  </a:lnTo>
                  <a:lnTo>
                    <a:pt x="323" y="230"/>
                  </a:lnTo>
                  <a:lnTo>
                    <a:pt x="371" y="264"/>
                  </a:lnTo>
                  <a:lnTo>
                    <a:pt x="343" y="270"/>
                  </a:lnTo>
                  <a:lnTo>
                    <a:pt x="346" y="291"/>
                  </a:lnTo>
                  <a:lnTo>
                    <a:pt x="336" y="289"/>
                  </a:lnTo>
                  <a:lnTo>
                    <a:pt x="324" y="277"/>
                  </a:lnTo>
                  <a:lnTo>
                    <a:pt x="301" y="277"/>
                  </a:lnTo>
                  <a:lnTo>
                    <a:pt x="269" y="300"/>
                  </a:lnTo>
                  <a:lnTo>
                    <a:pt x="272" y="275"/>
                  </a:lnTo>
                  <a:lnTo>
                    <a:pt x="246" y="292"/>
                  </a:lnTo>
                  <a:lnTo>
                    <a:pt x="242" y="251"/>
                  </a:lnTo>
                  <a:lnTo>
                    <a:pt x="209" y="240"/>
                  </a:lnTo>
                  <a:lnTo>
                    <a:pt x="198" y="229"/>
                  </a:lnTo>
                  <a:lnTo>
                    <a:pt x="189" y="248"/>
                  </a:lnTo>
                  <a:lnTo>
                    <a:pt x="164" y="237"/>
                  </a:lnTo>
                  <a:lnTo>
                    <a:pt x="139" y="254"/>
                  </a:lnTo>
                  <a:lnTo>
                    <a:pt x="111" y="237"/>
                  </a:lnTo>
                  <a:lnTo>
                    <a:pt x="96" y="266"/>
                  </a:lnTo>
                  <a:lnTo>
                    <a:pt x="90" y="252"/>
                  </a:lnTo>
                  <a:lnTo>
                    <a:pt x="36" y="239"/>
                  </a:lnTo>
                  <a:lnTo>
                    <a:pt x="31" y="223"/>
                  </a:lnTo>
                  <a:lnTo>
                    <a:pt x="36" y="204"/>
                  </a:lnTo>
                  <a:lnTo>
                    <a:pt x="24" y="206"/>
                  </a:lnTo>
                  <a:lnTo>
                    <a:pt x="23" y="197"/>
                  </a:lnTo>
                  <a:lnTo>
                    <a:pt x="11" y="192"/>
                  </a:lnTo>
                  <a:lnTo>
                    <a:pt x="0" y="194"/>
                  </a:lnTo>
                  <a:lnTo>
                    <a:pt x="1" y="162"/>
                  </a:lnTo>
                  <a:lnTo>
                    <a:pt x="24" y="160"/>
                  </a:lnTo>
                  <a:lnTo>
                    <a:pt x="23" y="154"/>
                  </a:lnTo>
                  <a:lnTo>
                    <a:pt x="47" y="153"/>
                  </a:lnTo>
                  <a:lnTo>
                    <a:pt x="46" y="14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98" name="Freeform 1698"/>
            <p:cNvSpPr>
              <a:spLocks/>
            </p:cNvSpPr>
            <p:nvPr/>
          </p:nvSpPr>
          <p:spPr bwMode="auto">
            <a:xfrm>
              <a:off x="5112" y="2149"/>
              <a:ext cx="27" cy="23"/>
            </a:xfrm>
            <a:custGeom>
              <a:avLst/>
              <a:gdLst>
                <a:gd name="T0" fmla="*/ 0 w 27"/>
                <a:gd name="T1" fmla="*/ 23 h 23"/>
                <a:gd name="T2" fmla="*/ 0 w 27"/>
                <a:gd name="T3" fmla="*/ 6 h 23"/>
                <a:gd name="T4" fmla="*/ 25 w 27"/>
                <a:gd name="T5" fmla="*/ 0 h 23"/>
                <a:gd name="T6" fmla="*/ 27 w 27"/>
                <a:gd name="T7" fmla="*/ 22 h 23"/>
                <a:gd name="T8" fmla="*/ 0 w 2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">
                  <a:moveTo>
                    <a:pt x="0" y="23"/>
                  </a:moveTo>
                  <a:lnTo>
                    <a:pt x="0" y="6"/>
                  </a:lnTo>
                  <a:lnTo>
                    <a:pt x="25" y="0"/>
                  </a:lnTo>
                  <a:lnTo>
                    <a:pt x="27" y="22"/>
                  </a:lnTo>
                  <a:lnTo>
                    <a:pt x="0" y="2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699" name="Freeform 1699"/>
            <p:cNvSpPr>
              <a:spLocks/>
            </p:cNvSpPr>
            <p:nvPr/>
          </p:nvSpPr>
          <p:spPr bwMode="auto">
            <a:xfrm>
              <a:off x="5417" y="2513"/>
              <a:ext cx="80" cy="75"/>
            </a:xfrm>
            <a:custGeom>
              <a:avLst/>
              <a:gdLst>
                <a:gd name="T0" fmla="*/ 54 w 80"/>
                <a:gd name="T1" fmla="*/ 54 h 75"/>
                <a:gd name="T2" fmla="*/ 42 w 80"/>
                <a:gd name="T3" fmla="*/ 75 h 75"/>
                <a:gd name="T4" fmla="*/ 40 w 80"/>
                <a:gd name="T5" fmla="*/ 64 h 75"/>
                <a:gd name="T6" fmla="*/ 8 w 80"/>
                <a:gd name="T7" fmla="*/ 59 h 75"/>
                <a:gd name="T8" fmla="*/ 16 w 80"/>
                <a:gd name="T9" fmla="*/ 52 h 75"/>
                <a:gd name="T10" fmla="*/ 3 w 80"/>
                <a:gd name="T11" fmla="*/ 46 h 75"/>
                <a:gd name="T12" fmla="*/ 0 w 80"/>
                <a:gd name="T13" fmla="*/ 33 h 75"/>
                <a:gd name="T14" fmla="*/ 26 w 80"/>
                <a:gd name="T15" fmla="*/ 17 h 75"/>
                <a:gd name="T16" fmla="*/ 24 w 80"/>
                <a:gd name="T17" fmla="*/ 0 h 75"/>
                <a:gd name="T18" fmla="*/ 41 w 80"/>
                <a:gd name="T19" fmla="*/ 5 h 75"/>
                <a:gd name="T20" fmla="*/ 40 w 80"/>
                <a:gd name="T21" fmla="*/ 20 h 75"/>
                <a:gd name="T22" fmla="*/ 51 w 80"/>
                <a:gd name="T23" fmla="*/ 13 h 75"/>
                <a:gd name="T24" fmla="*/ 69 w 80"/>
                <a:gd name="T25" fmla="*/ 17 h 75"/>
                <a:gd name="T26" fmla="*/ 58 w 80"/>
                <a:gd name="T27" fmla="*/ 33 h 75"/>
                <a:gd name="T28" fmla="*/ 58 w 80"/>
                <a:gd name="T29" fmla="*/ 50 h 75"/>
                <a:gd name="T30" fmla="*/ 79 w 80"/>
                <a:gd name="T31" fmla="*/ 45 h 75"/>
                <a:gd name="T32" fmla="*/ 80 w 80"/>
                <a:gd name="T33" fmla="*/ 63 h 75"/>
                <a:gd name="T34" fmla="*/ 54 w 80"/>
                <a:gd name="T35" fmla="*/ 5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75">
                  <a:moveTo>
                    <a:pt x="54" y="54"/>
                  </a:moveTo>
                  <a:lnTo>
                    <a:pt x="42" y="75"/>
                  </a:lnTo>
                  <a:lnTo>
                    <a:pt x="40" y="64"/>
                  </a:lnTo>
                  <a:lnTo>
                    <a:pt x="8" y="59"/>
                  </a:lnTo>
                  <a:lnTo>
                    <a:pt x="16" y="52"/>
                  </a:lnTo>
                  <a:lnTo>
                    <a:pt x="3" y="46"/>
                  </a:lnTo>
                  <a:lnTo>
                    <a:pt x="0" y="33"/>
                  </a:lnTo>
                  <a:lnTo>
                    <a:pt x="26" y="17"/>
                  </a:lnTo>
                  <a:lnTo>
                    <a:pt x="24" y="0"/>
                  </a:lnTo>
                  <a:lnTo>
                    <a:pt x="41" y="5"/>
                  </a:lnTo>
                  <a:lnTo>
                    <a:pt x="40" y="20"/>
                  </a:lnTo>
                  <a:lnTo>
                    <a:pt x="51" y="13"/>
                  </a:lnTo>
                  <a:lnTo>
                    <a:pt x="69" y="17"/>
                  </a:lnTo>
                  <a:lnTo>
                    <a:pt x="58" y="33"/>
                  </a:lnTo>
                  <a:lnTo>
                    <a:pt x="58" y="50"/>
                  </a:lnTo>
                  <a:lnTo>
                    <a:pt x="79" y="45"/>
                  </a:lnTo>
                  <a:lnTo>
                    <a:pt x="80" y="63"/>
                  </a:lnTo>
                  <a:lnTo>
                    <a:pt x="54" y="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00" name="Freeform 1700"/>
            <p:cNvSpPr>
              <a:spLocks/>
            </p:cNvSpPr>
            <p:nvPr/>
          </p:nvSpPr>
          <p:spPr bwMode="auto">
            <a:xfrm>
              <a:off x="5320" y="2557"/>
              <a:ext cx="53" cy="58"/>
            </a:xfrm>
            <a:custGeom>
              <a:avLst/>
              <a:gdLst>
                <a:gd name="T0" fmla="*/ 43 w 53"/>
                <a:gd name="T1" fmla="*/ 5 h 58"/>
                <a:gd name="T2" fmla="*/ 42 w 53"/>
                <a:gd name="T3" fmla="*/ 15 h 58"/>
                <a:gd name="T4" fmla="*/ 53 w 53"/>
                <a:gd name="T5" fmla="*/ 28 h 58"/>
                <a:gd name="T6" fmla="*/ 42 w 53"/>
                <a:gd name="T7" fmla="*/ 34 h 58"/>
                <a:gd name="T8" fmla="*/ 38 w 53"/>
                <a:gd name="T9" fmla="*/ 45 h 58"/>
                <a:gd name="T10" fmla="*/ 41 w 53"/>
                <a:gd name="T11" fmla="*/ 50 h 58"/>
                <a:gd name="T12" fmla="*/ 30 w 53"/>
                <a:gd name="T13" fmla="*/ 56 h 58"/>
                <a:gd name="T14" fmla="*/ 20 w 53"/>
                <a:gd name="T15" fmla="*/ 58 h 58"/>
                <a:gd name="T16" fmla="*/ 0 w 53"/>
                <a:gd name="T17" fmla="*/ 41 h 58"/>
                <a:gd name="T18" fmla="*/ 5 w 53"/>
                <a:gd name="T19" fmla="*/ 32 h 58"/>
                <a:gd name="T20" fmla="*/ 0 w 53"/>
                <a:gd name="T21" fmla="*/ 28 h 58"/>
                <a:gd name="T22" fmla="*/ 5 w 53"/>
                <a:gd name="T23" fmla="*/ 20 h 58"/>
                <a:gd name="T24" fmla="*/ 1 w 53"/>
                <a:gd name="T25" fmla="*/ 15 h 58"/>
                <a:gd name="T26" fmla="*/ 7 w 53"/>
                <a:gd name="T27" fmla="*/ 0 h 58"/>
                <a:gd name="T28" fmla="*/ 10 w 53"/>
                <a:gd name="T29" fmla="*/ 8 h 58"/>
                <a:gd name="T30" fmla="*/ 43 w 53"/>
                <a:gd name="T31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58">
                  <a:moveTo>
                    <a:pt x="43" y="5"/>
                  </a:moveTo>
                  <a:lnTo>
                    <a:pt x="42" y="15"/>
                  </a:lnTo>
                  <a:lnTo>
                    <a:pt x="53" y="28"/>
                  </a:lnTo>
                  <a:lnTo>
                    <a:pt x="42" y="34"/>
                  </a:lnTo>
                  <a:lnTo>
                    <a:pt x="38" y="45"/>
                  </a:lnTo>
                  <a:lnTo>
                    <a:pt x="41" y="50"/>
                  </a:lnTo>
                  <a:lnTo>
                    <a:pt x="30" y="56"/>
                  </a:lnTo>
                  <a:lnTo>
                    <a:pt x="20" y="58"/>
                  </a:lnTo>
                  <a:lnTo>
                    <a:pt x="0" y="41"/>
                  </a:lnTo>
                  <a:lnTo>
                    <a:pt x="5" y="32"/>
                  </a:lnTo>
                  <a:lnTo>
                    <a:pt x="0" y="28"/>
                  </a:lnTo>
                  <a:lnTo>
                    <a:pt x="5" y="20"/>
                  </a:lnTo>
                  <a:lnTo>
                    <a:pt x="1" y="15"/>
                  </a:lnTo>
                  <a:lnTo>
                    <a:pt x="7" y="0"/>
                  </a:lnTo>
                  <a:lnTo>
                    <a:pt x="10" y="8"/>
                  </a:lnTo>
                  <a:lnTo>
                    <a:pt x="43" y="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01" name="Freeform 1701"/>
            <p:cNvSpPr>
              <a:spLocks/>
            </p:cNvSpPr>
            <p:nvPr/>
          </p:nvSpPr>
          <p:spPr bwMode="auto">
            <a:xfrm>
              <a:off x="5521" y="2617"/>
              <a:ext cx="63" cy="41"/>
            </a:xfrm>
            <a:custGeom>
              <a:avLst/>
              <a:gdLst>
                <a:gd name="T0" fmla="*/ 18 w 63"/>
                <a:gd name="T1" fmla="*/ 24 h 41"/>
                <a:gd name="T2" fmla="*/ 0 w 63"/>
                <a:gd name="T3" fmla="*/ 17 h 41"/>
                <a:gd name="T4" fmla="*/ 47 w 63"/>
                <a:gd name="T5" fmla="*/ 0 h 41"/>
                <a:gd name="T6" fmla="*/ 59 w 63"/>
                <a:gd name="T7" fmla="*/ 4 h 41"/>
                <a:gd name="T8" fmla="*/ 63 w 63"/>
                <a:gd name="T9" fmla="*/ 31 h 41"/>
                <a:gd name="T10" fmla="*/ 38 w 63"/>
                <a:gd name="T11" fmla="*/ 41 h 41"/>
                <a:gd name="T12" fmla="*/ 18 w 63"/>
                <a:gd name="T13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41">
                  <a:moveTo>
                    <a:pt x="18" y="24"/>
                  </a:moveTo>
                  <a:lnTo>
                    <a:pt x="0" y="17"/>
                  </a:lnTo>
                  <a:lnTo>
                    <a:pt x="47" y="0"/>
                  </a:lnTo>
                  <a:lnTo>
                    <a:pt x="59" y="4"/>
                  </a:lnTo>
                  <a:lnTo>
                    <a:pt x="63" y="31"/>
                  </a:lnTo>
                  <a:lnTo>
                    <a:pt x="38" y="41"/>
                  </a:lnTo>
                  <a:lnTo>
                    <a:pt x="18" y="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02" name="Freeform 1702"/>
            <p:cNvSpPr>
              <a:spLocks/>
            </p:cNvSpPr>
            <p:nvPr/>
          </p:nvSpPr>
          <p:spPr bwMode="auto">
            <a:xfrm>
              <a:off x="4743" y="959"/>
              <a:ext cx="549" cy="502"/>
            </a:xfrm>
            <a:custGeom>
              <a:avLst/>
              <a:gdLst>
                <a:gd name="T0" fmla="*/ 29 w 549"/>
                <a:gd name="T1" fmla="*/ 170 h 502"/>
                <a:gd name="T2" fmla="*/ 80 w 549"/>
                <a:gd name="T3" fmla="*/ 172 h 502"/>
                <a:gd name="T4" fmla="*/ 97 w 549"/>
                <a:gd name="T5" fmla="*/ 173 h 502"/>
                <a:gd name="T6" fmla="*/ 145 w 549"/>
                <a:gd name="T7" fmla="*/ 139 h 502"/>
                <a:gd name="T8" fmla="*/ 192 w 549"/>
                <a:gd name="T9" fmla="*/ 115 h 502"/>
                <a:gd name="T10" fmla="*/ 243 w 549"/>
                <a:gd name="T11" fmla="*/ 91 h 502"/>
                <a:gd name="T12" fmla="*/ 280 w 549"/>
                <a:gd name="T13" fmla="*/ 74 h 502"/>
                <a:gd name="T14" fmla="*/ 302 w 549"/>
                <a:gd name="T15" fmla="*/ 69 h 502"/>
                <a:gd name="T16" fmla="*/ 382 w 549"/>
                <a:gd name="T17" fmla="*/ 0 h 502"/>
                <a:gd name="T18" fmla="*/ 428 w 549"/>
                <a:gd name="T19" fmla="*/ 8 h 502"/>
                <a:gd name="T20" fmla="*/ 480 w 549"/>
                <a:gd name="T21" fmla="*/ 32 h 502"/>
                <a:gd name="T22" fmla="*/ 524 w 549"/>
                <a:gd name="T23" fmla="*/ 57 h 502"/>
                <a:gd name="T24" fmla="*/ 549 w 549"/>
                <a:gd name="T25" fmla="*/ 73 h 502"/>
                <a:gd name="T26" fmla="*/ 507 w 549"/>
                <a:gd name="T27" fmla="*/ 86 h 502"/>
                <a:gd name="T28" fmla="*/ 475 w 549"/>
                <a:gd name="T29" fmla="*/ 129 h 502"/>
                <a:gd name="T30" fmla="*/ 502 w 549"/>
                <a:gd name="T31" fmla="*/ 176 h 502"/>
                <a:gd name="T32" fmla="*/ 497 w 549"/>
                <a:gd name="T33" fmla="*/ 188 h 502"/>
                <a:gd name="T34" fmla="*/ 506 w 549"/>
                <a:gd name="T35" fmla="*/ 197 h 502"/>
                <a:gd name="T36" fmla="*/ 502 w 549"/>
                <a:gd name="T37" fmla="*/ 219 h 502"/>
                <a:gd name="T38" fmla="*/ 499 w 549"/>
                <a:gd name="T39" fmla="*/ 248 h 502"/>
                <a:gd name="T40" fmla="*/ 495 w 549"/>
                <a:gd name="T41" fmla="*/ 267 h 502"/>
                <a:gd name="T42" fmla="*/ 468 w 549"/>
                <a:gd name="T43" fmla="*/ 268 h 502"/>
                <a:gd name="T44" fmla="*/ 443 w 549"/>
                <a:gd name="T45" fmla="*/ 290 h 502"/>
                <a:gd name="T46" fmla="*/ 427 w 549"/>
                <a:gd name="T47" fmla="*/ 305 h 502"/>
                <a:gd name="T48" fmla="*/ 413 w 549"/>
                <a:gd name="T49" fmla="*/ 348 h 502"/>
                <a:gd name="T50" fmla="*/ 381 w 549"/>
                <a:gd name="T51" fmla="*/ 358 h 502"/>
                <a:gd name="T52" fmla="*/ 354 w 549"/>
                <a:gd name="T53" fmla="*/ 385 h 502"/>
                <a:gd name="T54" fmla="*/ 353 w 549"/>
                <a:gd name="T55" fmla="*/ 398 h 502"/>
                <a:gd name="T56" fmla="*/ 359 w 549"/>
                <a:gd name="T57" fmla="*/ 426 h 502"/>
                <a:gd name="T58" fmla="*/ 342 w 549"/>
                <a:gd name="T59" fmla="*/ 454 h 502"/>
                <a:gd name="T60" fmla="*/ 326 w 549"/>
                <a:gd name="T61" fmla="*/ 450 h 502"/>
                <a:gd name="T62" fmla="*/ 327 w 549"/>
                <a:gd name="T63" fmla="*/ 461 h 502"/>
                <a:gd name="T64" fmla="*/ 296 w 549"/>
                <a:gd name="T65" fmla="*/ 461 h 502"/>
                <a:gd name="T66" fmla="*/ 288 w 549"/>
                <a:gd name="T67" fmla="*/ 482 h 502"/>
                <a:gd name="T68" fmla="*/ 263 w 549"/>
                <a:gd name="T69" fmla="*/ 484 h 502"/>
                <a:gd name="T70" fmla="*/ 201 w 549"/>
                <a:gd name="T71" fmla="*/ 488 h 502"/>
                <a:gd name="T72" fmla="*/ 136 w 549"/>
                <a:gd name="T73" fmla="*/ 502 h 502"/>
                <a:gd name="T74" fmla="*/ 142 w 549"/>
                <a:gd name="T75" fmla="*/ 413 h 502"/>
                <a:gd name="T76" fmla="*/ 97 w 549"/>
                <a:gd name="T77" fmla="*/ 369 h 502"/>
                <a:gd name="T78" fmla="*/ 48 w 549"/>
                <a:gd name="T79" fmla="*/ 336 h 502"/>
                <a:gd name="T80" fmla="*/ 50 w 549"/>
                <a:gd name="T81" fmla="*/ 309 h 502"/>
                <a:gd name="T82" fmla="*/ 36 w 549"/>
                <a:gd name="T83" fmla="*/ 294 h 502"/>
                <a:gd name="T84" fmla="*/ 0 w 549"/>
                <a:gd name="T85" fmla="*/ 246 h 502"/>
                <a:gd name="T86" fmla="*/ 19 w 549"/>
                <a:gd name="T87" fmla="*/ 20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9" h="502">
                  <a:moveTo>
                    <a:pt x="19" y="201"/>
                  </a:moveTo>
                  <a:lnTo>
                    <a:pt x="29" y="170"/>
                  </a:lnTo>
                  <a:lnTo>
                    <a:pt x="80" y="182"/>
                  </a:lnTo>
                  <a:lnTo>
                    <a:pt x="80" y="172"/>
                  </a:lnTo>
                  <a:lnTo>
                    <a:pt x="80" y="170"/>
                  </a:lnTo>
                  <a:lnTo>
                    <a:pt x="97" y="173"/>
                  </a:lnTo>
                  <a:lnTo>
                    <a:pt x="108" y="150"/>
                  </a:lnTo>
                  <a:lnTo>
                    <a:pt x="145" y="139"/>
                  </a:lnTo>
                  <a:lnTo>
                    <a:pt x="185" y="103"/>
                  </a:lnTo>
                  <a:lnTo>
                    <a:pt x="192" y="115"/>
                  </a:lnTo>
                  <a:lnTo>
                    <a:pt x="242" y="117"/>
                  </a:lnTo>
                  <a:lnTo>
                    <a:pt x="243" y="91"/>
                  </a:lnTo>
                  <a:lnTo>
                    <a:pt x="269" y="91"/>
                  </a:lnTo>
                  <a:lnTo>
                    <a:pt x="280" y="74"/>
                  </a:lnTo>
                  <a:lnTo>
                    <a:pt x="310" y="95"/>
                  </a:lnTo>
                  <a:lnTo>
                    <a:pt x="302" y="69"/>
                  </a:lnTo>
                  <a:lnTo>
                    <a:pt x="388" y="20"/>
                  </a:lnTo>
                  <a:lnTo>
                    <a:pt x="382" y="0"/>
                  </a:lnTo>
                  <a:lnTo>
                    <a:pt x="424" y="18"/>
                  </a:lnTo>
                  <a:lnTo>
                    <a:pt x="428" y="8"/>
                  </a:lnTo>
                  <a:lnTo>
                    <a:pt x="435" y="21"/>
                  </a:lnTo>
                  <a:lnTo>
                    <a:pt x="480" y="32"/>
                  </a:lnTo>
                  <a:lnTo>
                    <a:pt x="470" y="48"/>
                  </a:lnTo>
                  <a:lnTo>
                    <a:pt x="524" y="57"/>
                  </a:lnTo>
                  <a:lnTo>
                    <a:pt x="543" y="63"/>
                  </a:lnTo>
                  <a:lnTo>
                    <a:pt x="549" y="73"/>
                  </a:lnTo>
                  <a:lnTo>
                    <a:pt x="534" y="85"/>
                  </a:lnTo>
                  <a:lnTo>
                    <a:pt x="507" y="86"/>
                  </a:lnTo>
                  <a:lnTo>
                    <a:pt x="497" y="107"/>
                  </a:lnTo>
                  <a:lnTo>
                    <a:pt x="475" y="129"/>
                  </a:lnTo>
                  <a:lnTo>
                    <a:pt x="505" y="158"/>
                  </a:lnTo>
                  <a:lnTo>
                    <a:pt x="502" y="176"/>
                  </a:lnTo>
                  <a:lnTo>
                    <a:pt x="513" y="185"/>
                  </a:lnTo>
                  <a:lnTo>
                    <a:pt x="497" y="188"/>
                  </a:lnTo>
                  <a:lnTo>
                    <a:pt x="497" y="196"/>
                  </a:lnTo>
                  <a:lnTo>
                    <a:pt x="506" y="197"/>
                  </a:lnTo>
                  <a:lnTo>
                    <a:pt x="499" y="204"/>
                  </a:lnTo>
                  <a:lnTo>
                    <a:pt x="502" y="219"/>
                  </a:lnTo>
                  <a:lnTo>
                    <a:pt x="488" y="221"/>
                  </a:lnTo>
                  <a:lnTo>
                    <a:pt x="499" y="248"/>
                  </a:lnTo>
                  <a:lnTo>
                    <a:pt x="470" y="248"/>
                  </a:lnTo>
                  <a:lnTo>
                    <a:pt x="495" y="267"/>
                  </a:lnTo>
                  <a:lnTo>
                    <a:pt x="493" y="279"/>
                  </a:lnTo>
                  <a:lnTo>
                    <a:pt x="468" y="268"/>
                  </a:lnTo>
                  <a:lnTo>
                    <a:pt x="443" y="274"/>
                  </a:lnTo>
                  <a:lnTo>
                    <a:pt x="443" y="290"/>
                  </a:lnTo>
                  <a:lnTo>
                    <a:pt x="424" y="289"/>
                  </a:lnTo>
                  <a:lnTo>
                    <a:pt x="427" y="305"/>
                  </a:lnTo>
                  <a:lnTo>
                    <a:pt x="415" y="321"/>
                  </a:lnTo>
                  <a:lnTo>
                    <a:pt x="413" y="348"/>
                  </a:lnTo>
                  <a:lnTo>
                    <a:pt x="385" y="351"/>
                  </a:lnTo>
                  <a:lnTo>
                    <a:pt x="381" y="358"/>
                  </a:lnTo>
                  <a:lnTo>
                    <a:pt x="351" y="370"/>
                  </a:lnTo>
                  <a:lnTo>
                    <a:pt x="354" y="385"/>
                  </a:lnTo>
                  <a:lnTo>
                    <a:pt x="347" y="394"/>
                  </a:lnTo>
                  <a:lnTo>
                    <a:pt x="353" y="398"/>
                  </a:lnTo>
                  <a:lnTo>
                    <a:pt x="339" y="410"/>
                  </a:lnTo>
                  <a:lnTo>
                    <a:pt x="359" y="426"/>
                  </a:lnTo>
                  <a:lnTo>
                    <a:pt x="345" y="463"/>
                  </a:lnTo>
                  <a:lnTo>
                    <a:pt x="342" y="454"/>
                  </a:lnTo>
                  <a:lnTo>
                    <a:pt x="333" y="457"/>
                  </a:lnTo>
                  <a:lnTo>
                    <a:pt x="326" y="450"/>
                  </a:lnTo>
                  <a:lnTo>
                    <a:pt x="318" y="456"/>
                  </a:lnTo>
                  <a:lnTo>
                    <a:pt x="327" y="461"/>
                  </a:lnTo>
                  <a:lnTo>
                    <a:pt x="323" y="471"/>
                  </a:lnTo>
                  <a:lnTo>
                    <a:pt x="296" y="461"/>
                  </a:lnTo>
                  <a:lnTo>
                    <a:pt x="302" y="485"/>
                  </a:lnTo>
                  <a:lnTo>
                    <a:pt x="288" y="482"/>
                  </a:lnTo>
                  <a:lnTo>
                    <a:pt x="283" y="490"/>
                  </a:lnTo>
                  <a:lnTo>
                    <a:pt x="263" y="484"/>
                  </a:lnTo>
                  <a:lnTo>
                    <a:pt x="217" y="497"/>
                  </a:lnTo>
                  <a:lnTo>
                    <a:pt x="201" y="488"/>
                  </a:lnTo>
                  <a:lnTo>
                    <a:pt x="193" y="500"/>
                  </a:lnTo>
                  <a:lnTo>
                    <a:pt x="136" y="502"/>
                  </a:lnTo>
                  <a:lnTo>
                    <a:pt x="128" y="457"/>
                  </a:lnTo>
                  <a:lnTo>
                    <a:pt x="142" y="413"/>
                  </a:lnTo>
                  <a:lnTo>
                    <a:pt x="94" y="388"/>
                  </a:lnTo>
                  <a:lnTo>
                    <a:pt x="97" y="369"/>
                  </a:lnTo>
                  <a:lnTo>
                    <a:pt x="66" y="370"/>
                  </a:lnTo>
                  <a:lnTo>
                    <a:pt x="48" y="336"/>
                  </a:lnTo>
                  <a:lnTo>
                    <a:pt x="70" y="332"/>
                  </a:lnTo>
                  <a:lnTo>
                    <a:pt x="50" y="309"/>
                  </a:lnTo>
                  <a:lnTo>
                    <a:pt x="59" y="294"/>
                  </a:lnTo>
                  <a:lnTo>
                    <a:pt x="36" y="294"/>
                  </a:lnTo>
                  <a:lnTo>
                    <a:pt x="22" y="267"/>
                  </a:lnTo>
                  <a:lnTo>
                    <a:pt x="0" y="246"/>
                  </a:lnTo>
                  <a:lnTo>
                    <a:pt x="6" y="197"/>
                  </a:lnTo>
                  <a:lnTo>
                    <a:pt x="19" y="20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03" name="Freeform 1703"/>
            <p:cNvSpPr>
              <a:spLocks/>
            </p:cNvSpPr>
            <p:nvPr/>
          </p:nvSpPr>
          <p:spPr bwMode="auto">
            <a:xfrm>
              <a:off x="4296" y="1695"/>
              <a:ext cx="545" cy="561"/>
            </a:xfrm>
            <a:custGeom>
              <a:avLst/>
              <a:gdLst>
                <a:gd name="T0" fmla="*/ 85 w 545"/>
                <a:gd name="T1" fmla="*/ 60 h 561"/>
                <a:gd name="T2" fmla="*/ 112 w 545"/>
                <a:gd name="T3" fmla="*/ 58 h 561"/>
                <a:gd name="T4" fmla="*/ 145 w 545"/>
                <a:gd name="T5" fmla="*/ 32 h 561"/>
                <a:gd name="T6" fmla="*/ 167 w 545"/>
                <a:gd name="T7" fmla="*/ 23 h 561"/>
                <a:gd name="T8" fmla="*/ 203 w 545"/>
                <a:gd name="T9" fmla="*/ 4 h 561"/>
                <a:gd name="T10" fmla="*/ 215 w 545"/>
                <a:gd name="T11" fmla="*/ 63 h 561"/>
                <a:gd name="T12" fmla="*/ 216 w 545"/>
                <a:gd name="T13" fmla="*/ 79 h 561"/>
                <a:gd name="T14" fmla="*/ 270 w 545"/>
                <a:gd name="T15" fmla="*/ 86 h 561"/>
                <a:gd name="T16" fmla="*/ 291 w 545"/>
                <a:gd name="T17" fmla="*/ 108 h 561"/>
                <a:gd name="T18" fmla="*/ 316 w 545"/>
                <a:gd name="T19" fmla="*/ 81 h 561"/>
                <a:gd name="T20" fmla="*/ 326 w 545"/>
                <a:gd name="T21" fmla="*/ 105 h 561"/>
                <a:gd name="T22" fmla="*/ 383 w 545"/>
                <a:gd name="T23" fmla="*/ 99 h 561"/>
                <a:gd name="T24" fmla="*/ 406 w 545"/>
                <a:gd name="T25" fmla="*/ 143 h 561"/>
                <a:gd name="T26" fmla="*/ 423 w 545"/>
                <a:gd name="T27" fmla="*/ 158 h 561"/>
                <a:gd name="T28" fmla="*/ 434 w 545"/>
                <a:gd name="T29" fmla="*/ 182 h 561"/>
                <a:gd name="T30" fmla="*/ 457 w 545"/>
                <a:gd name="T31" fmla="*/ 221 h 561"/>
                <a:gd name="T32" fmla="*/ 493 w 545"/>
                <a:gd name="T33" fmla="*/ 237 h 561"/>
                <a:gd name="T34" fmla="*/ 545 w 545"/>
                <a:gd name="T35" fmla="*/ 295 h 561"/>
                <a:gd name="T36" fmla="*/ 510 w 545"/>
                <a:gd name="T37" fmla="*/ 304 h 561"/>
                <a:gd name="T38" fmla="*/ 477 w 545"/>
                <a:gd name="T39" fmla="*/ 348 h 561"/>
                <a:gd name="T40" fmla="*/ 480 w 545"/>
                <a:gd name="T41" fmla="*/ 368 h 561"/>
                <a:gd name="T42" fmla="*/ 419 w 545"/>
                <a:gd name="T43" fmla="*/ 407 h 561"/>
                <a:gd name="T44" fmla="*/ 423 w 545"/>
                <a:gd name="T45" fmla="*/ 423 h 561"/>
                <a:gd name="T46" fmla="*/ 427 w 545"/>
                <a:gd name="T47" fmla="*/ 464 h 561"/>
                <a:gd name="T48" fmla="*/ 383 w 545"/>
                <a:gd name="T49" fmla="*/ 464 h 561"/>
                <a:gd name="T50" fmla="*/ 341 w 545"/>
                <a:gd name="T51" fmla="*/ 509 h 561"/>
                <a:gd name="T52" fmla="*/ 344 w 545"/>
                <a:gd name="T53" fmla="*/ 541 h 561"/>
                <a:gd name="T54" fmla="*/ 316 w 545"/>
                <a:gd name="T55" fmla="*/ 556 h 561"/>
                <a:gd name="T56" fmla="*/ 303 w 545"/>
                <a:gd name="T57" fmla="*/ 531 h 561"/>
                <a:gd name="T58" fmla="*/ 262 w 545"/>
                <a:gd name="T59" fmla="*/ 496 h 561"/>
                <a:gd name="T60" fmla="*/ 243 w 545"/>
                <a:gd name="T61" fmla="*/ 501 h 561"/>
                <a:gd name="T62" fmla="*/ 203 w 545"/>
                <a:gd name="T63" fmla="*/ 504 h 561"/>
                <a:gd name="T64" fmla="*/ 168 w 545"/>
                <a:gd name="T65" fmla="*/ 518 h 561"/>
                <a:gd name="T66" fmla="*/ 164 w 545"/>
                <a:gd name="T67" fmla="*/ 541 h 561"/>
                <a:gd name="T68" fmla="*/ 131 w 545"/>
                <a:gd name="T69" fmla="*/ 541 h 561"/>
                <a:gd name="T70" fmla="*/ 112 w 545"/>
                <a:gd name="T71" fmla="*/ 553 h 561"/>
                <a:gd name="T72" fmla="*/ 82 w 545"/>
                <a:gd name="T73" fmla="*/ 553 h 561"/>
                <a:gd name="T74" fmla="*/ 65 w 545"/>
                <a:gd name="T75" fmla="*/ 547 h 561"/>
                <a:gd name="T76" fmla="*/ 54 w 545"/>
                <a:gd name="T77" fmla="*/ 531 h 561"/>
                <a:gd name="T78" fmla="*/ 32 w 545"/>
                <a:gd name="T79" fmla="*/ 521 h 561"/>
                <a:gd name="T80" fmla="*/ 25 w 545"/>
                <a:gd name="T81" fmla="*/ 488 h 561"/>
                <a:gd name="T82" fmla="*/ 10 w 545"/>
                <a:gd name="T83" fmla="*/ 464 h 561"/>
                <a:gd name="T84" fmla="*/ 17 w 545"/>
                <a:gd name="T85" fmla="*/ 408 h 561"/>
                <a:gd name="T86" fmla="*/ 23 w 545"/>
                <a:gd name="T87" fmla="*/ 387 h 561"/>
                <a:gd name="T88" fmla="*/ 27 w 545"/>
                <a:gd name="T89" fmla="*/ 365 h 561"/>
                <a:gd name="T90" fmla="*/ 19 w 545"/>
                <a:gd name="T91" fmla="*/ 339 h 561"/>
                <a:gd name="T92" fmla="*/ 36 w 545"/>
                <a:gd name="T93" fmla="*/ 317 h 561"/>
                <a:gd name="T94" fmla="*/ 38 w 545"/>
                <a:gd name="T95" fmla="*/ 304 h 561"/>
                <a:gd name="T96" fmla="*/ 50 w 545"/>
                <a:gd name="T97" fmla="*/ 279 h 561"/>
                <a:gd name="T98" fmla="*/ 24 w 545"/>
                <a:gd name="T99" fmla="*/ 228 h 561"/>
                <a:gd name="T100" fmla="*/ 49 w 545"/>
                <a:gd name="T101" fmla="*/ 237 h 561"/>
                <a:gd name="T102" fmla="*/ 59 w 545"/>
                <a:gd name="T103" fmla="*/ 218 h 561"/>
                <a:gd name="T104" fmla="*/ 69 w 545"/>
                <a:gd name="T105" fmla="*/ 182 h 561"/>
                <a:gd name="T106" fmla="*/ 49 w 545"/>
                <a:gd name="T107" fmla="*/ 153 h 561"/>
                <a:gd name="T108" fmla="*/ 45 w 545"/>
                <a:gd name="T109" fmla="*/ 115 h 561"/>
                <a:gd name="T110" fmla="*/ 27 w 545"/>
                <a:gd name="T111" fmla="*/ 83 h 561"/>
                <a:gd name="T112" fmla="*/ 49 w 545"/>
                <a:gd name="T113" fmla="*/ 75 h 561"/>
                <a:gd name="T114" fmla="*/ 45 w 545"/>
                <a:gd name="T115" fmla="*/ 46 h 561"/>
                <a:gd name="T116" fmla="*/ 75 w 545"/>
                <a:gd name="T117" fmla="*/ 33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5" h="561">
                  <a:moveTo>
                    <a:pt x="70" y="53"/>
                  </a:moveTo>
                  <a:lnTo>
                    <a:pt x="85" y="60"/>
                  </a:lnTo>
                  <a:lnTo>
                    <a:pt x="93" y="54"/>
                  </a:lnTo>
                  <a:lnTo>
                    <a:pt x="112" y="58"/>
                  </a:lnTo>
                  <a:lnTo>
                    <a:pt x="121" y="37"/>
                  </a:lnTo>
                  <a:lnTo>
                    <a:pt x="145" y="32"/>
                  </a:lnTo>
                  <a:lnTo>
                    <a:pt x="153" y="23"/>
                  </a:lnTo>
                  <a:lnTo>
                    <a:pt x="167" y="23"/>
                  </a:lnTo>
                  <a:lnTo>
                    <a:pt x="174" y="0"/>
                  </a:lnTo>
                  <a:lnTo>
                    <a:pt x="203" y="4"/>
                  </a:lnTo>
                  <a:lnTo>
                    <a:pt x="195" y="21"/>
                  </a:lnTo>
                  <a:lnTo>
                    <a:pt x="215" y="63"/>
                  </a:lnTo>
                  <a:lnTo>
                    <a:pt x="189" y="82"/>
                  </a:lnTo>
                  <a:lnTo>
                    <a:pt x="216" y="79"/>
                  </a:lnTo>
                  <a:lnTo>
                    <a:pt x="217" y="90"/>
                  </a:lnTo>
                  <a:lnTo>
                    <a:pt x="270" y="86"/>
                  </a:lnTo>
                  <a:lnTo>
                    <a:pt x="277" y="104"/>
                  </a:lnTo>
                  <a:lnTo>
                    <a:pt x="291" y="108"/>
                  </a:lnTo>
                  <a:lnTo>
                    <a:pt x="296" y="89"/>
                  </a:lnTo>
                  <a:lnTo>
                    <a:pt x="316" y="81"/>
                  </a:lnTo>
                  <a:lnTo>
                    <a:pt x="327" y="81"/>
                  </a:lnTo>
                  <a:lnTo>
                    <a:pt x="326" y="105"/>
                  </a:lnTo>
                  <a:lnTo>
                    <a:pt x="341" y="116"/>
                  </a:lnTo>
                  <a:lnTo>
                    <a:pt x="383" y="99"/>
                  </a:lnTo>
                  <a:lnTo>
                    <a:pt x="416" y="124"/>
                  </a:lnTo>
                  <a:lnTo>
                    <a:pt x="406" y="143"/>
                  </a:lnTo>
                  <a:lnTo>
                    <a:pt x="428" y="139"/>
                  </a:lnTo>
                  <a:lnTo>
                    <a:pt x="423" y="158"/>
                  </a:lnTo>
                  <a:lnTo>
                    <a:pt x="441" y="166"/>
                  </a:lnTo>
                  <a:lnTo>
                    <a:pt x="434" y="182"/>
                  </a:lnTo>
                  <a:lnTo>
                    <a:pt x="450" y="184"/>
                  </a:lnTo>
                  <a:lnTo>
                    <a:pt x="457" y="221"/>
                  </a:lnTo>
                  <a:lnTo>
                    <a:pt x="473" y="208"/>
                  </a:lnTo>
                  <a:lnTo>
                    <a:pt x="493" y="237"/>
                  </a:lnTo>
                  <a:lnTo>
                    <a:pt x="505" y="227"/>
                  </a:lnTo>
                  <a:lnTo>
                    <a:pt x="545" y="295"/>
                  </a:lnTo>
                  <a:lnTo>
                    <a:pt x="536" y="307"/>
                  </a:lnTo>
                  <a:lnTo>
                    <a:pt x="510" y="304"/>
                  </a:lnTo>
                  <a:lnTo>
                    <a:pt x="518" y="326"/>
                  </a:lnTo>
                  <a:lnTo>
                    <a:pt x="477" y="348"/>
                  </a:lnTo>
                  <a:lnTo>
                    <a:pt x="485" y="357"/>
                  </a:lnTo>
                  <a:lnTo>
                    <a:pt x="480" y="368"/>
                  </a:lnTo>
                  <a:lnTo>
                    <a:pt x="457" y="371"/>
                  </a:lnTo>
                  <a:lnTo>
                    <a:pt x="419" y="407"/>
                  </a:lnTo>
                  <a:lnTo>
                    <a:pt x="413" y="439"/>
                  </a:lnTo>
                  <a:lnTo>
                    <a:pt x="423" y="423"/>
                  </a:lnTo>
                  <a:lnTo>
                    <a:pt x="436" y="427"/>
                  </a:lnTo>
                  <a:lnTo>
                    <a:pt x="427" y="464"/>
                  </a:lnTo>
                  <a:lnTo>
                    <a:pt x="395" y="477"/>
                  </a:lnTo>
                  <a:lnTo>
                    <a:pt x="383" y="464"/>
                  </a:lnTo>
                  <a:lnTo>
                    <a:pt x="343" y="473"/>
                  </a:lnTo>
                  <a:lnTo>
                    <a:pt x="341" y="509"/>
                  </a:lnTo>
                  <a:lnTo>
                    <a:pt x="331" y="510"/>
                  </a:lnTo>
                  <a:lnTo>
                    <a:pt x="344" y="541"/>
                  </a:lnTo>
                  <a:lnTo>
                    <a:pt x="338" y="550"/>
                  </a:lnTo>
                  <a:lnTo>
                    <a:pt x="316" y="556"/>
                  </a:lnTo>
                  <a:lnTo>
                    <a:pt x="300" y="544"/>
                  </a:lnTo>
                  <a:lnTo>
                    <a:pt x="303" y="531"/>
                  </a:lnTo>
                  <a:lnTo>
                    <a:pt x="290" y="532"/>
                  </a:lnTo>
                  <a:lnTo>
                    <a:pt x="262" y="496"/>
                  </a:lnTo>
                  <a:lnTo>
                    <a:pt x="248" y="513"/>
                  </a:lnTo>
                  <a:lnTo>
                    <a:pt x="243" y="501"/>
                  </a:lnTo>
                  <a:lnTo>
                    <a:pt x="218" y="515"/>
                  </a:lnTo>
                  <a:lnTo>
                    <a:pt x="203" y="504"/>
                  </a:lnTo>
                  <a:lnTo>
                    <a:pt x="173" y="502"/>
                  </a:lnTo>
                  <a:lnTo>
                    <a:pt x="168" y="518"/>
                  </a:lnTo>
                  <a:lnTo>
                    <a:pt x="174" y="524"/>
                  </a:lnTo>
                  <a:lnTo>
                    <a:pt x="164" y="541"/>
                  </a:lnTo>
                  <a:lnTo>
                    <a:pt x="151" y="533"/>
                  </a:lnTo>
                  <a:lnTo>
                    <a:pt x="131" y="541"/>
                  </a:lnTo>
                  <a:lnTo>
                    <a:pt x="138" y="550"/>
                  </a:lnTo>
                  <a:lnTo>
                    <a:pt x="112" y="553"/>
                  </a:lnTo>
                  <a:lnTo>
                    <a:pt x="103" y="561"/>
                  </a:lnTo>
                  <a:lnTo>
                    <a:pt x="82" y="553"/>
                  </a:lnTo>
                  <a:lnTo>
                    <a:pt x="75" y="556"/>
                  </a:lnTo>
                  <a:lnTo>
                    <a:pt x="65" y="547"/>
                  </a:lnTo>
                  <a:lnTo>
                    <a:pt x="57" y="546"/>
                  </a:lnTo>
                  <a:lnTo>
                    <a:pt x="54" y="531"/>
                  </a:lnTo>
                  <a:lnTo>
                    <a:pt x="53" y="523"/>
                  </a:lnTo>
                  <a:lnTo>
                    <a:pt x="32" y="521"/>
                  </a:lnTo>
                  <a:lnTo>
                    <a:pt x="17" y="498"/>
                  </a:lnTo>
                  <a:lnTo>
                    <a:pt x="25" y="488"/>
                  </a:lnTo>
                  <a:lnTo>
                    <a:pt x="0" y="466"/>
                  </a:lnTo>
                  <a:lnTo>
                    <a:pt x="10" y="464"/>
                  </a:lnTo>
                  <a:lnTo>
                    <a:pt x="19" y="445"/>
                  </a:lnTo>
                  <a:lnTo>
                    <a:pt x="17" y="408"/>
                  </a:lnTo>
                  <a:lnTo>
                    <a:pt x="27" y="405"/>
                  </a:lnTo>
                  <a:lnTo>
                    <a:pt x="23" y="387"/>
                  </a:lnTo>
                  <a:lnTo>
                    <a:pt x="41" y="372"/>
                  </a:lnTo>
                  <a:lnTo>
                    <a:pt x="27" y="365"/>
                  </a:lnTo>
                  <a:lnTo>
                    <a:pt x="32" y="349"/>
                  </a:lnTo>
                  <a:lnTo>
                    <a:pt x="19" y="339"/>
                  </a:lnTo>
                  <a:lnTo>
                    <a:pt x="20" y="325"/>
                  </a:lnTo>
                  <a:lnTo>
                    <a:pt x="36" y="317"/>
                  </a:lnTo>
                  <a:lnTo>
                    <a:pt x="33" y="312"/>
                  </a:lnTo>
                  <a:lnTo>
                    <a:pt x="38" y="304"/>
                  </a:lnTo>
                  <a:lnTo>
                    <a:pt x="32" y="288"/>
                  </a:lnTo>
                  <a:lnTo>
                    <a:pt x="50" y="279"/>
                  </a:lnTo>
                  <a:lnTo>
                    <a:pt x="21" y="254"/>
                  </a:lnTo>
                  <a:lnTo>
                    <a:pt x="24" y="228"/>
                  </a:lnTo>
                  <a:lnTo>
                    <a:pt x="47" y="226"/>
                  </a:lnTo>
                  <a:lnTo>
                    <a:pt x="49" y="237"/>
                  </a:lnTo>
                  <a:lnTo>
                    <a:pt x="62" y="232"/>
                  </a:lnTo>
                  <a:lnTo>
                    <a:pt x="59" y="218"/>
                  </a:lnTo>
                  <a:lnTo>
                    <a:pt x="74" y="217"/>
                  </a:lnTo>
                  <a:lnTo>
                    <a:pt x="69" y="182"/>
                  </a:lnTo>
                  <a:lnTo>
                    <a:pt x="51" y="175"/>
                  </a:lnTo>
                  <a:lnTo>
                    <a:pt x="49" y="153"/>
                  </a:lnTo>
                  <a:lnTo>
                    <a:pt x="35" y="147"/>
                  </a:lnTo>
                  <a:lnTo>
                    <a:pt x="45" y="115"/>
                  </a:lnTo>
                  <a:lnTo>
                    <a:pt x="36" y="109"/>
                  </a:lnTo>
                  <a:lnTo>
                    <a:pt x="27" y="83"/>
                  </a:lnTo>
                  <a:lnTo>
                    <a:pt x="29" y="70"/>
                  </a:lnTo>
                  <a:lnTo>
                    <a:pt x="49" y="75"/>
                  </a:lnTo>
                  <a:lnTo>
                    <a:pt x="39" y="51"/>
                  </a:lnTo>
                  <a:lnTo>
                    <a:pt x="45" y="46"/>
                  </a:lnTo>
                  <a:lnTo>
                    <a:pt x="42" y="31"/>
                  </a:lnTo>
                  <a:lnTo>
                    <a:pt x="75" y="33"/>
                  </a:lnTo>
                  <a:lnTo>
                    <a:pt x="70" y="5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04" name="Freeform 1704"/>
            <p:cNvSpPr>
              <a:spLocks/>
            </p:cNvSpPr>
            <p:nvPr/>
          </p:nvSpPr>
          <p:spPr bwMode="auto">
            <a:xfrm>
              <a:off x="4377" y="1071"/>
              <a:ext cx="388" cy="343"/>
            </a:xfrm>
            <a:custGeom>
              <a:avLst/>
              <a:gdLst>
                <a:gd name="T0" fmla="*/ 53 w 388"/>
                <a:gd name="T1" fmla="*/ 208 h 343"/>
                <a:gd name="T2" fmla="*/ 46 w 388"/>
                <a:gd name="T3" fmla="*/ 181 h 343"/>
                <a:gd name="T4" fmla="*/ 51 w 388"/>
                <a:gd name="T5" fmla="*/ 154 h 343"/>
                <a:gd name="T6" fmla="*/ 43 w 388"/>
                <a:gd name="T7" fmla="*/ 98 h 343"/>
                <a:gd name="T8" fmla="*/ 64 w 388"/>
                <a:gd name="T9" fmla="*/ 79 h 343"/>
                <a:gd name="T10" fmla="*/ 50 w 388"/>
                <a:gd name="T11" fmla="*/ 74 h 343"/>
                <a:gd name="T12" fmla="*/ 7 w 388"/>
                <a:gd name="T13" fmla="*/ 90 h 343"/>
                <a:gd name="T14" fmla="*/ 28 w 388"/>
                <a:gd name="T15" fmla="*/ 46 h 343"/>
                <a:gd name="T16" fmla="*/ 14 w 388"/>
                <a:gd name="T17" fmla="*/ 18 h 343"/>
                <a:gd name="T18" fmla="*/ 42 w 388"/>
                <a:gd name="T19" fmla="*/ 29 h 343"/>
                <a:gd name="T20" fmla="*/ 48 w 388"/>
                <a:gd name="T21" fmla="*/ 44 h 343"/>
                <a:gd name="T22" fmla="*/ 105 w 388"/>
                <a:gd name="T23" fmla="*/ 0 h 343"/>
                <a:gd name="T24" fmla="*/ 118 w 388"/>
                <a:gd name="T25" fmla="*/ 22 h 343"/>
                <a:gd name="T26" fmla="*/ 133 w 388"/>
                <a:gd name="T27" fmla="*/ 26 h 343"/>
                <a:gd name="T28" fmla="*/ 148 w 388"/>
                <a:gd name="T29" fmla="*/ 42 h 343"/>
                <a:gd name="T30" fmla="*/ 173 w 388"/>
                <a:gd name="T31" fmla="*/ 61 h 343"/>
                <a:gd name="T32" fmla="*/ 193 w 388"/>
                <a:gd name="T33" fmla="*/ 83 h 343"/>
                <a:gd name="T34" fmla="*/ 219 w 388"/>
                <a:gd name="T35" fmla="*/ 69 h 343"/>
                <a:gd name="T36" fmla="*/ 245 w 388"/>
                <a:gd name="T37" fmla="*/ 79 h 343"/>
                <a:gd name="T38" fmla="*/ 234 w 388"/>
                <a:gd name="T39" fmla="*/ 92 h 343"/>
                <a:gd name="T40" fmla="*/ 249 w 388"/>
                <a:gd name="T41" fmla="*/ 100 h 343"/>
                <a:gd name="T42" fmla="*/ 296 w 388"/>
                <a:gd name="T43" fmla="*/ 95 h 343"/>
                <a:gd name="T44" fmla="*/ 359 w 388"/>
                <a:gd name="T45" fmla="*/ 113 h 343"/>
                <a:gd name="T46" fmla="*/ 352 w 388"/>
                <a:gd name="T47" fmla="*/ 134 h 343"/>
                <a:gd name="T48" fmla="*/ 388 w 388"/>
                <a:gd name="T49" fmla="*/ 155 h 343"/>
                <a:gd name="T50" fmla="*/ 365 w 388"/>
                <a:gd name="T51" fmla="*/ 218 h 343"/>
                <a:gd name="T52" fmla="*/ 328 w 388"/>
                <a:gd name="T53" fmla="*/ 235 h 343"/>
                <a:gd name="T54" fmla="*/ 289 w 388"/>
                <a:gd name="T55" fmla="*/ 263 h 343"/>
                <a:gd name="T56" fmla="*/ 226 w 388"/>
                <a:gd name="T57" fmla="*/ 270 h 343"/>
                <a:gd name="T58" fmla="*/ 165 w 388"/>
                <a:gd name="T59" fmla="*/ 333 h 343"/>
                <a:gd name="T60" fmla="*/ 143 w 388"/>
                <a:gd name="T61" fmla="*/ 333 h 343"/>
                <a:gd name="T62" fmla="*/ 134 w 388"/>
                <a:gd name="T63" fmla="*/ 317 h 343"/>
                <a:gd name="T64" fmla="*/ 104 w 388"/>
                <a:gd name="T65" fmla="*/ 305 h 343"/>
                <a:gd name="T66" fmla="*/ 65 w 388"/>
                <a:gd name="T67" fmla="*/ 303 h 343"/>
                <a:gd name="T68" fmla="*/ 73 w 388"/>
                <a:gd name="T69" fmla="*/ 280 h 343"/>
                <a:gd name="T70" fmla="*/ 48 w 388"/>
                <a:gd name="T71" fmla="*/ 278 h 343"/>
                <a:gd name="T72" fmla="*/ 44 w 388"/>
                <a:gd name="T73" fmla="*/ 251 h 343"/>
                <a:gd name="T74" fmla="*/ 34 w 388"/>
                <a:gd name="T75" fmla="*/ 258 h 343"/>
                <a:gd name="T76" fmla="*/ 5 w 388"/>
                <a:gd name="T77" fmla="*/ 239 h 343"/>
                <a:gd name="T78" fmla="*/ 0 w 388"/>
                <a:gd name="T79" fmla="*/ 223 h 343"/>
                <a:gd name="T80" fmla="*/ 30 w 388"/>
                <a:gd name="T81" fmla="*/ 226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8" h="343">
                  <a:moveTo>
                    <a:pt x="30" y="226"/>
                  </a:moveTo>
                  <a:lnTo>
                    <a:pt x="53" y="208"/>
                  </a:lnTo>
                  <a:lnTo>
                    <a:pt x="34" y="182"/>
                  </a:lnTo>
                  <a:lnTo>
                    <a:pt x="46" y="181"/>
                  </a:lnTo>
                  <a:lnTo>
                    <a:pt x="32" y="160"/>
                  </a:lnTo>
                  <a:lnTo>
                    <a:pt x="51" y="154"/>
                  </a:lnTo>
                  <a:lnTo>
                    <a:pt x="38" y="146"/>
                  </a:lnTo>
                  <a:lnTo>
                    <a:pt x="43" y="98"/>
                  </a:lnTo>
                  <a:lnTo>
                    <a:pt x="50" y="108"/>
                  </a:lnTo>
                  <a:lnTo>
                    <a:pt x="64" y="79"/>
                  </a:lnTo>
                  <a:lnTo>
                    <a:pt x="60" y="78"/>
                  </a:lnTo>
                  <a:lnTo>
                    <a:pt x="50" y="74"/>
                  </a:lnTo>
                  <a:lnTo>
                    <a:pt x="41" y="89"/>
                  </a:lnTo>
                  <a:lnTo>
                    <a:pt x="7" y="90"/>
                  </a:lnTo>
                  <a:lnTo>
                    <a:pt x="14" y="47"/>
                  </a:lnTo>
                  <a:lnTo>
                    <a:pt x="28" y="46"/>
                  </a:lnTo>
                  <a:lnTo>
                    <a:pt x="11" y="31"/>
                  </a:lnTo>
                  <a:lnTo>
                    <a:pt x="14" y="18"/>
                  </a:lnTo>
                  <a:lnTo>
                    <a:pt x="33" y="18"/>
                  </a:lnTo>
                  <a:lnTo>
                    <a:pt x="42" y="29"/>
                  </a:lnTo>
                  <a:lnTo>
                    <a:pt x="36" y="36"/>
                  </a:lnTo>
                  <a:lnTo>
                    <a:pt x="48" y="44"/>
                  </a:lnTo>
                  <a:lnTo>
                    <a:pt x="63" y="44"/>
                  </a:lnTo>
                  <a:lnTo>
                    <a:pt x="105" y="0"/>
                  </a:lnTo>
                  <a:lnTo>
                    <a:pt x="115" y="0"/>
                  </a:lnTo>
                  <a:lnTo>
                    <a:pt x="118" y="22"/>
                  </a:lnTo>
                  <a:lnTo>
                    <a:pt x="136" y="16"/>
                  </a:lnTo>
                  <a:lnTo>
                    <a:pt x="133" y="26"/>
                  </a:lnTo>
                  <a:lnTo>
                    <a:pt x="152" y="29"/>
                  </a:lnTo>
                  <a:lnTo>
                    <a:pt x="148" y="42"/>
                  </a:lnTo>
                  <a:lnTo>
                    <a:pt x="166" y="64"/>
                  </a:lnTo>
                  <a:lnTo>
                    <a:pt x="173" y="61"/>
                  </a:lnTo>
                  <a:lnTo>
                    <a:pt x="175" y="83"/>
                  </a:lnTo>
                  <a:lnTo>
                    <a:pt x="193" y="83"/>
                  </a:lnTo>
                  <a:lnTo>
                    <a:pt x="212" y="68"/>
                  </a:lnTo>
                  <a:lnTo>
                    <a:pt x="219" y="69"/>
                  </a:lnTo>
                  <a:lnTo>
                    <a:pt x="219" y="75"/>
                  </a:lnTo>
                  <a:lnTo>
                    <a:pt x="245" y="79"/>
                  </a:lnTo>
                  <a:lnTo>
                    <a:pt x="230" y="84"/>
                  </a:lnTo>
                  <a:lnTo>
                    <a:pt x="234" y="92"/>
                  </a:lnTo>
                  <a:lnTo>
                    <a:pt x="245" y="87"/>
                  </a:lnTo>
                  <a:lnTo>
                    <a:pt x="249" y="100"/>
                  </a:lnTo>
                  <a:lnTo>
                    <a:pt x="294" y="102"/>
                  </a:lnTo>
                  <a:lnTo>
                    <a:pt x="296" y="95"/>
                  </a:lnTo>
                  <a:lnTo>
                    <a:pt x="346" y="97"/>
                  </a:lnTo>
                  <a:lnTo>
                    <a:pt x="359" y="113"/>
                  </a:lnTo>
                  <a:lnTo>
                    <a:pt x="351" y="116"/>
                  </a:lnTo>
                  <a:lnTo>
                    <a:pt x="352" y="134"/>
                  </a:lnTo>
                  <a:lnTo>
                    <a:pt x="366" y="134"/>
                  </a:lnTo>
                  <a:lnTo>
                    <a:pt x="388" y="155"/>
                  </a:lnTo>
                  <a:lnTo>
                    <a:pt x="367" y="158"/>
                  </a:lnTo>
                  <a:lnTo>
                    <a:pt x="365" y="218"/>
                  </a:lnTo>
                  <a:lnTo>
                    <a:pt x="336" y="211"/>
                  </a:lnTo>
                  <a:lnTo>
                    <a:pt x="328" y="235"/>
                  </a:lnTo>
                  <a:lnTo>
                    <a:pt x="336" y="255"/>
                  </a:lnTo>
                  <a:lnTo>
                    <a:pt x="289" y="263"/>
                  </a:lnTo>
                  <a:lnTo>
                    <a:pt x="286" y="275"/>
                  </a:lnTo>
                  <a:lnTo>
                    <a:pt x="226" y="270"/>
                  </a:lnTo>
                  <a:lnTo>
                    <a:pt x="162" y="297"/>
                  </a:lnTo>
                  <a:lnTo>
                    <a:pt x="165" y="333"/>
                  </a:lnTo>
                  <a:lnTo>
                    <a:pt x="147" y="343"/>
                  </a:lnTo>
                  <a:lnTo>
                    <a:pt x="143" y="333"/>
                  </a:lnTo>
                  <a:lnTo>
                    <a:pt x="150" y="323"/>
                  </a:lnTo>
                  <a:lnTo>
                    <a:pt x="134" y="317"/>
                  </a:lnTo>
                  <a:lnTo>
                    <a:pt x="122" y="331"/>
                  </a:lnTo>
                  <a:lnTo>
                    <a:pt x="104" y="305"/>
                  </a:lnTo>
                  <a:lnTo>
                    <a:pt x="69" y="310"/>
                  </a:lnTo>
                  <a:lnTo>
                    <a:pt x="65" y="303"/>
                  </a:lnTo>
                  <a:lnTo>
                    <a:pt x="75" y="284"/>
                  </a:lnTo>
                  <a:lnTo>
                    <a:pt x="73" y="280"/>
                  </a:lnTo>
                  <a:lnTo>
                    <a:pt x="62" y="282"/>
                  </a:lnTo>
                  <a:lnTo>
                    <a:pt x="48" y="278"/>
                  </a:lnTo>
                  <a:lnTo>
                    <a:pt x="61" y="265"/>
                  </a:lnTo>
                  <a:lnTo>
                    <a:pt x="44" y="251"/>
                  </a:lnTo>
                  <a:lnTo>
                    <a:pt x="33" y="255"/>
                  </a:lnTo>
                  <a:lnTo>
                    <a:pt x="34" y="258"/>
                  </a:lnTo>
                  <a:lnTo>
                    <a:pt x="25" y="263"/>
                  </a:lnTo>
                  <a:lnTo>
                    <a:pt x="5" y="239"/>
                  </a:lnTo>
                  <a:lnTo>
                    <a:pt x="5" y="231"/>
                  </a:lnTo>
                  <a:lnTo>
                    <a:pt x="0" y="223"/>
                  </a:lnTo>
                  <a:lnTo>
                    <a:pt x="2" y="217"/>
                  </a:lnTo>
                  <a:lnTo>
                    <a:pt x="30" y="2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05" name="Freeform 1705"/>
            <p:cNvSpPr>
              <a:spLocks/>
            </p:cNvSpPr>
            <p:nvPr/>
          </p:nvSpPr>
          <p:spPr bwMode="auto">
            <a:xfrm>
              <a:off x="4591" y="1527"/>
              <a:ext cx="426" cy="575"/>
            </a:xfrm>
            <a:custGeom>
              <a:avLst/>
              <a:gdLst>
                <a:gd name="T0" fmla="*/ 0 w 426"/>
                <a:gd name="T1" fmla="*/ 216 h 575"/>
                <a:gd name="T2" fmla="*/ 45 w 426"/>
                <a:gd name="T3" fmla="*/ 229 h 575"/>
                <a:gd name="T4" fmla="*/ 95 w 426"/>
                <a:gd name="T5" fmla="*/ 175 h 575"/>
                <a:gd name="T6" fmla="*/ 155 w 426"/>
                <a:gd name="T7" fmla="*/ 158 h 575"/>
                <a:gd name="T8" fmla="*/ 171 w 426"/>
                <a:gd name="T9" fmla="*/ 158 h 575"/>
                <a:gd name="T10" fmla="*/ 179 w 426"/>
                <a:gd name="T11" fmla="*/ 129 h 575"/>
                <a:gd name="T12" fmla="*/ 192 w 426"/>
                <a:gd name="T13" fmla="*/ 93 h 575"/>
                <a:gd name="T14" fmla="*/ 201 w 426"/>
                <a:gd name="T15" fmla="*/ 66 h 575"/>
                <a:gd name="T16" fmla="*/ 238 w 426"/>
                <a:gd name="T17" fmla="*/ 31 h 575"/>
                <a:gd name="T18" fmla="*/ 226 w 426"/>
                <a:gd name="T19" fmla="*/ 5 h 575"/>
                <a:gd name="T20" fmla="*/ 271 w 426"/>
                <a:gd name="T21" fmla="*/ 0 h 575"/>
                <a:gd name="T22" fmla="*/ 283 w 426"/>
                <a:gd name="T23" fmla="*/ 42 h 575"/>
                <a:gd name="T24" fmla="*/ 295 w 426"/>
                <a:gd name="T25" fmla="*/ 15 h 575"/>
                <a:gd name="T26" fmla="*/ 333 w 426"/>
                <a:gd name="T27" fmla="*/ 36 h 575"/>
                <a:gd name="T28" fmla="*/ 345 w 426"/>
                <a:gd name="T29" fmla="*/ 63 h 575"/>
                <a:gd name="T30" fmla="*/ 360 w 426"/>
                <a:gd name="T31" fmla="*/ 79 h 575"/>
                <a:gd name="T32" fmla="*/ 356 w 426"/>
                <a:gd name="T33" fmla="*/ 144 h 575"/>
                <a:gd name="T34" fmla="*/ 356 w 426"/>
                <a:gd name="T35" fmla="*/ 171 h 575"/>
                <a:gd name="T36" fmla="*/ 343 w 426"/>
                <a:gd name="T37" fmla="*/ 201 h 575"/>
                <a:gd name="T38" fmla="*/ 363 w 426"/>
                <a:gd name="T39" fmla="*/ 208 h 575"/>
                <a:gd name="T40" fmla="*/ 377 w 426"/>
                <a:gd name="T41" fmla="*/ 206 h 575"/>
                <a:gd name="T42" fmla="*/ 402 w 426"/>
                <a:gd name="T43" fmla="*/ 227 h 575"/>
                <a:gd name="T44" fmla="*/ 399 w 426"/>
                <a:gd name="T45" fmla="*/ 254 h 575"/>
                <a:gd name="T46" fmla="*/ 422 w 426"/>
                <a:gd name="T47" fmla="*/ 309 h 575"/>
                <a:gd name="T48" fmla="*/ 407 w 426"/>
                <a:gd name="T49" fmla="*/ 349 h 575"/>
                <a:gd name="T50" fmla="*/ 398 w 426"/>
                <a:gd name="T51" fmla="*/ 375 h 575"/>
                <a:gd name="T52" fmla="*/ 329 w 426"/>
                <a:gd name="T53" fmla="*/ 409 h 575"/>
                <a:gd name="T54" fmla="*/ 319 w 426"/>
                <a:gd name="T55" fmla="*/ 439 h 575"/>
                <a:gd name="T56" fmla="*/ 331 w 426"/>
                <a:gd name="T57" fmla="*/ 456 h 575"/>
                <a:gd name="T58" fmla="*/ 348 w 426"/>
                <a:gd name="T59" fmla="*/ 500 h 575"/>
                <a:gd name="T60" fmla="*/ 334 w 426"/>
                <a:gd name="T61" fmla="*/ 532 h 575"/>
                <a:gd name="T62" fmla="*/ 317 w 426"/>
                <a:gd name="T63" fmla="*/ 559 h 575"/>
                <a:gd name="T64" fmla="*/ 273 w 426"/>
                <a:gd name="T65" fmla="*/ 554 h 575"/>
                <a:gd name="T66" fmla="*/ 232 w 426"/>
                <a:gd name="T67" fmla="*/ 556 h 575"/>
                <a:gd name="T68" fmla="*/ 185 w 426"/>
                <a:gd name="T69" fmla="*/ 536 h 575"/>
                <a:gd name="T70" fmla="*/ 182 w 426"/>
                <a:gd name="T71" fmla="*/ 516 h 575"/>
                <a:gd name="T72" fmla="*/ 215 w 426"/>
                <a:gd name="T73" fmla="*/ 472 h 575"/>
                <a:gd name="T74" fmla="*/ 250 w 426"/>
                <a:gd name="T75" fmla="*/ 463 h 575"/>
                <a:gd name="T76" fmla="*/ 198 w 426"/>
                <a:gd name="T77" fmla="*/ 405 h 575"/>
                <a:gd name="T78" fmla="*/ 162 w 426"/>
                <a:gd name="T79" fmla="*/ 389 h 575"/>
                <a:gd name="T80" fmla="*/ 139 w 426"/>
                <a:gd name="T81" fmla="*/ 350 h 575"/>
                <a:gd name="T82" fmla="*/ 128 w 426"/>
                <a:gd name="T83" fmla="*/ 326 h 575"/>
                <a:gd name="T84" fmla="*/ 111 w 426"/>
                <a:gd name="T85" fmla="*/ 311 h 575"/>
                <a:gd name="T86" fmla="*/ 88 w 426"/>
                <a:gd name="T87" fmla="*/ 267 h 575"/>
                <a:gd name="T88" fmla="*/ 31 w 426"/>
                <a:gd name="T89" fmla="*/ 273 h 575"/>
                <a:gd name="T90" fmla="*/ 21 w 426"/>
                <a:gd name="T91" fmla="*/ 249 h 575"/>
                <a:gd name="T92" fmla="*/ 27 w 426"/>
                <a:gd name="T93" fmla="*/ 23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6" h="575">
                  <a:moveTo>
                    <a:pt x="27" y="230"/>
                  </a:moveTo>
                  <a:lnTo>
                    <a:pt x="0" y="216"/>
                  </a:lnTo>
                  <a:lnTo>
                    <a:pt x="30" y="198"/>
                  </a:lnTo>
                  <a:lnTo>
                    <a:pt x="45" y="229"/>
                  </a:lnTo>
                  <a:lnTo>
                    <a:pt x="60" y="184"/>
                  </a:lnTo>
                  <a:lnTo>
                    <a:pt x="95" y="175"/>
                  </a:lnTo>
                  <a:lnTo>
                    <a:pt x="99" y="164"/>
                  </a:lnTo>
                  <a:lnTo>
                    <a:pt x="155" y="158"/>
                  </a:lnTo>
                  <a:lnTo>
                    <a:pt x="161" y="123"/>
                  </a:lnTo>
                  <a:lnTo>
                    <a:pt x="171" y="158"/>
                  </a:lnTo>
                  <a:lnTo>
                    <a:pt x="180" y="156"/>
                  </a:lnTo>
                  <a:lnTo>
                    <a:pt x="179" y="129"/>
                  </a:lnTo>
                  <a:lnTo>
                    <a:pt x="217" y="102"/>
                  </a:lnTo>
                  <a:lnTo>
                    <a:pt x="192" y="93"/>
                  </a:lnTo>
                  <a:lnTo>
                    <a:pt x="211" y="82"/>
                  </a:lnTo>
                  <a:lnTo>
                    <a:pt x="201" y="66"/>
                  </a:lnTo>
                  <a:lnTo>
                    <a:pt x="239" y="42"/>
                  </a:lnTo>
                  <a:lnTo>
                    <a:pt x="238" y="31"/>
                  </a:lnTo>
                  <a:lnTo>
                    <a:pt x="218" y="23"/>
                  </a:lnTo>
                  <a:lnTo>
                    <a:pt x="226" y="5"/>
                  </a:lnTo>
                  <a:lnTo>
                    <a:pt x="273" y="12"/>
                  </a:lnTo>
                  <a:lnTo>
                    <a:pt x="271" y="0"/>
                  </a:lnTo>
                  <a:lnTo>
                    <a:pt x="280" y="1"/>
                  </a:lnTo>
                  <a:lnTo>
                    <a:pt x="283" y="42"/>
                  </a:lnTo>
                  <a:lnTo>
                    <a:pt x="299" y="32"/>
                  </a:lnTo>
                  <a:lnTo>
                    <a:pt x="295" y="15"/>
                  </a:lnTo>
                  <a:lnTo>
                    <a:pt x="337" y="21"/>
                  </a:lnTo>
                  <a:lnTo>
                    <a:pt x="333" y="36"/>
                  </a:lnTo>
                  <a:lnTo>
                    <a:pt x="339" y="36"/>
                  </a:lnTo>
                  <a:lnTo>
                    <a:pt x="345" y="63"/>
                  </a:lnTo>
                  <a:lnTo>
                    <a:pt x="344" y="80"/>
                  </a:lnTo>
                  <a:lnTo>
                    <a:pt x="360" y="79"/>
                  </a:lnTo>
                  <a:lnTo>
                    <a:pt x="392" y="132"/>
                  </a:lnTo>
                  <a:lnTo>
                    <a:pt x="356" y="144"/>
                  </a:lnTo>
                  <a:lnTo>
                    <a:pt x="370" y="155"/>
                  </a:lnTo>
                  <a:lnTo>
                    <a:pt x="356" y="171"/>
                  </a:lnTo>
                  <a:lnTo>
                    <a:pt x="342" y="170"/>
                  </a:lnTo>
                  <a:lnTo>
                    <a:pt x="343" y="201"/>
                  </a:lnTo>
                  <a:lnTo>
                    <a:pt x="361" y="192"/>
                  </a:lnTo>
                  <a:lnTo>
                    <a:pt x="363" y="208"/>
                  </a:lnTo>
                  <a:lnTo>
                    <a:pt x="375" y="216"/>
                  </a:lnTo>
                  <a:lnTo>
                    <a:pt x="377" y="206"/>
                  </a:lnTo>
                  <a:lnTo>
                    <a:pt x="387" y="211"/>
                  </a:lnTo>
                  <a:lnTo>
                    <a:pt x="402" y="227"/>
                  </a:lnTo>
                  <a:lnTo>
                    <a:pt x="394" y="233"/>
                  </a:lnTo>
                  <a:lnTo>
                    <a:pt x="399" y="254"/>
                  </a:lnTo>
                  <a:lnTo>
                    <a:pt x="392" y="268"/>
                  </a:lnTo>
                  <a:lnTo>
                    <a:pt x="422" y="309"/>
                  </a:lnTo>
                  <a:lnTo>
                    <a:pt x="409" y="320"/>
                  </a:lnTo>
                  <a:lnTo>
                    <a:pt x="407" y="349"/>
                  </a:lnTo>
                  <a:lnTo>
                    <a:pt x="426" y="365"/>
                  </a:lnTo>
                  <a:lnTo>
                    <a:pt x="398" y="375"/>
                  </a:lnTo>
                  <a:lnTo>
                    <a:pt x="373" y="402"/>
                  </a:lnTo>
                  <a:lnTo>
                    <a:pt x="329" y="409"/>
                  </a:lnTo>
                  <a:lnTo>
                    <a:pt x="313" y="425"/>
                  </a:lnTo>
                  <a:lnTo>
                    <a:pt x="319" y="439"/>
                  </a:lnTo>
                  <a:lnTo>
                    <a:pt x="309" y="449"/>
                  </a:lnTo>
                  <a:lnTo>
                    <a:pt x="331" y="456"/>
                  </a:lnTo>
                  <a:lnTo>
                    <a:pt x="348" y="477"/>
                  </a:lnTo>
                  <a:lnTo>
                    <a:pt x="348" y="500"/>
                  </a:lnTo>
                  <a:lnTo>
                    <a:pt x="365" y="521"/>
                  </a:lnTo>
                  <a:lnTo>
                    <a:pt x="334" y="532"/>
                  </a:lnTo>
                  <a:lnTo>
                    <a:pt x="336" y="564"/>
                  </a:lnTo>
                  <a:lnTo>
                    <a:pt x="317" y="559"/>
                  </a:lnTo>
                  <a:lnTo>
                    <a:pt x="280" y="573"/>
                  </a:lnTo>
                  <a:lnTo>
                    <a:pt x="273" y="554"/>
                  </a:lnTo>
                  <a:lnTo>
                    <a:pt x="243" y="575"/>
                  </a:lnTo>
                  <a:lnTo>
                    <a:pt x="232" y="556"/>
                  </a:lnTo>
                  <a:lnTo>
                    <a:pt x="194" y="554"/>
                  </a:lnTo>
                  <a:lnTo>
                    <a:pt x="185" y="536"/>
                  </a:lnTo>
                  <a:lnTo>
                    <a:pt x="190" y="525"/>
                  </a:lnTo>
                  <a:lnTo>
                    <a:pt x="182" y="516"/>
                  </a:lnTo>
                  <a:lnTo>
                    <a:pt x="223" y="494"/>
                  </a:lnTo>
                  <a:lnTo>
                    <a:pt x="215" y="472"/>
                  </a:lnTo>
                  <a:lnTo>
                    <a:pt x="241" y="475"/>
                  </a:lnTo>
                  <a:lnTo>
                    <a:pt x="250" y="463"/>
                  </a:lnTo>
                  <a:lnTo>
                    <a:pt x="210" y="395"/>
                  </a:lnTo>
                  <a:lnTo>
                    <a:pt x="198" y="405"/>
                  </a:lnTo>
                  <a:lnTo>
                    <a:pt x="178" y="376"/>
                  </a:lnTo>
                  <a:lnTo>
                    <a:pt x="162" y="389"/>
                  </a:lnTo>
                  <a:lnTo>
                    <a:pt x="155" y="352"/>
                  </a:lnTo>
                  <a:lnTo>
                    <a:pt x="139" y="350"/>
                  </a:lnTo>
                  <a:lnTo>
                    <a:pt x="146" y="334"/>
                  </a:lnTo>
                  <a:lnTo>
                    <a:pt x="128" y="326"/>
                  </a:lnTo>
                  <a:lnTo>
                    <a:pt x="133" y="307"/>
                  </a:lnTo>
                  <a:lnTo>
                    <a:pt x="111" y="311"/>
                  </a:lnTo>
                  <a:lnTo>
                    <a:pt x="121" y="292"/>
                  </a:lnTo>
                  <a:lnTo>
                    <a:pt x="88" y="267"/>
                  </a:lnTo>
                  <a:lnTo>
                    <a:pt x="46" y="284"/>
                  </a:lnTo>
                  <a:lnTo>
                    <a:pt x="31" y="273"/>
                  </a:lnTo>
                  <a:lnTo>
                    <a:pt x="32" y="249"/>
                  </a:lnTo>
                  <a:lnTo>
                    <a:pt x="21" y="249"/>
                  </a:lnTo>
                  <a:lnTo>
                    <a:pt x="33" y="240"/>
                  </a:lnTo>
                  <a:lnTo>
                    <a:pt x="27" y="23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06" name="Freeform 1706"/>
            <p:cNvSpPr>
              <a:spLocks/>
            </p:cNvSpPr>
            <p:nvPr/>
          </p:nvSpPr>
          <p:spPr bwMode="auto">
            <a:xfrm>
              <a:off x="4235" y="1294"/>
              <a:ext cx="329" cy="461"/>
            </a:xfrm>
            <a:custGeom>
              <a:avLst/>
              <a:gdLst>
                <a:gd name="T0" fmla="*/ 99 w 329"/>
                <a:gd name="T1" fmla="*/ 157 h 461"/>
                <a:gd name="T2" fmla="*/ 108 w 329"/>
                <a:gd name="T3" fmla="*/ 142 h 461"/>
                <a:gd name="T4" fmla="*/ 79 w 329"/>
                <a:gd name="T5" fmla="*/ 133 h 461"/>
                <a:gd name="T6" fmla="*/ 94 w 329"/>
                <a:gd name="T7" fmla="*/ 104 h 461"/>
                <a:gd name="T8" fmla="*/ 118 w 329"/>
                <a:gd name="T9" fmla="*/ 62 h 461"/>
                <a:gd name="T10" fmla="*/ 119 w 329"/>
                <a:gd name="T11" fmla="*/ 45 h 461"/>
                <a:gd name="T12" fmla="*/ 93 w 329"/>
                <a:gd name="T13" fmla="*/ 14 h 461"/>
                <a:gd name="T14" fmla="*/ 147 w 329"/>
                <a:gd name="T15" fmla="*/ 8 h 461"/>
                <a:gd name="T16" fmla="*/ 167 w 329"/>
                <a:gd name="T17" fmla="*/ 40 h 461"/>
                <a:gd name="T18" fmla="*/ 175 w 329"/>
                <a:gd name="T19" fmla="*/ 32 h 461"/>
                <a:gd name="T20" fmla="*/ 203 w 329"/>
                <a:gd name="T21" fmla="*/ 42 h 461"/>
                <a:gd name="T22" fmla="*/ 204 w 329"/>
                <a:gd name="T23" fmla="*/ 59 h 461"/>
                <a:gd name="T24" fmla="*/ 217 w 329"/>
                <a:gd name="T25" fmla="*/ 61 h 461"/>
                <a:gd name="T26" fmla="*/ 211 w 329"/>
                <a:gd name="T27" fmla="*/ 87 h 461"/>
                <a:gd name="T28" fmla="*/ 264 w 329"/>
                <a:gd name="T29" fmla="*/ 108 h 461"/>
                <a:gd name="T30" fmla="*/ 292 w 329"/>
                <a:gd name="T31" fmla="*/ 100 h 461"/>
                <a:gd name="T32" fmla="*/ 289 w 329"/>
                <a:gd name="T33" fmla="*/ 120 h 461"/>
                <a:gd name="T34" fmla="*/ 314 w 329"/>
                <a:gd name="T35" fmla="*/ 125 h 461"/>
                <a:gd name="T36" fmla="*/ 280 w 329"/>
                <a:gd name="T37" fmla="*/ 190 h 461"/>
                <a:gd name="T38" fmla="*/ 300 w 329"/>
                <a:gd name="T39" fmla="*/ 207 h 461"/>
                <a:gd name="T40" fmla="*/ 329 w 329"/>
                <a:gd name="T41" fmla="*/ 248 h 461"/>
                <a:gd name="T42" fmla="*/ 308 w 329"/>
                <a:gd name="T43" fmla="*/ 291 h 461"/>
                <a:gd name="T44" fmla="*/ 274 w 329"/>
                <a:gd name="T45" fmla="*/ 352 h 461"/>
                <a:gd name="T46" fmla="*/ 264 w 329"/>
                <a:gd name="T47" fmla="*/ 405 h 461"/>
                <a:gd name="T48" fmla="*/ 228 w 329"/>
                <a:gd name="T49" fmla="*/ 424 h 461"/>
                <a:gd name="T50" fmla="*/ 206 w 329"/>
                <a:gd name="T51" fmla="*/ 433 h 461"/>
                <a:gd name="T52" fmla="*/ 173 w 329"/>
                <a:gd name="T53" fmla="*/ 459 h 461"/>
                <a:gd name="T54" fmla="*/ 146 w 329"/>
                <a:gd name="T55" fmla="*/ 461 h 461"/>
                <a:gd name="T56" fmla="*/ 136 w 329"/>
                <a:gd name="T57" fmla="*/ 434 h 461"/>
                <a:gd name="T58" fmla="*/ 101 w 329"/>
                <a:gd name="T59" fmla="*/ 425 h 461"/>
                <a:gd name="T60" fmla="*/ 80 w 329"/>
                <a:gd name="T61" fmla="*/ 404 h 461"/>
                <a:gd name="T62" fmla="*/ 54 w 329"/>
                <a:gd name="T63" fmla="*/ 359 h 461"/>
                <a:gd name="T64" fmla="*/ 47 w 329"/>
                <a:gd name="T65" fmla="*/ 316 h 461"/>
                <a:gd name="T66" fmla="*/ 30 w 329"/>
                <a:gd name="T67" fmla="*/ 303 h 461"/>
                <a:gd name="T68" fmla="*/ 29 w 329"/>
                <a:gd name="T69" fmla="*/ 218 h 461"/>
                <a:gd name="T70" fmla="*/ 53 w 329"/>
                <a:gd name="T71" fmla="*/ 200 h 461"/>
                <a:gd name="T72" fmla="*/ 67 w 329"/>
                <a:gd name="T73" fmla="*/ 193 h 461"/>
                <a:gd name="T74" fmla="*/ 78 w 329"/>
                <a:gd name="T75" fmla="*/ 169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9" h="461">
                  <a:moveTo>
                    <a:pt x="90" y="176"/>
                  </a:moveTo>
                  <a:lnTo>
                    <a:pt x="99" y="157"/>
                  </a:lnTo>
                  <a:lnTo>
                    <a:pt x="94" y="151"/>
                  </a:lnTo>
                  <a:lnTo>
                    <a:pt x="108" y="142"/>
                  </a:lnTo>
                  <a:lnTo>
                    <a:pt x="96" y="131"/>
                  </a:lnTo>
                  <a:lnTo>
                    <a:pt x="79" y="133"/>
                  </a:lnTo>
                  <a:lnTo>
                    <a:pt x="76" y="113"/>
                  </a:lnTo>
                  <a:lnTo>
                    <a:pt x="94" y="104"/>
                  </a:lnTo>
                  <a:lnTo>
                    <a:pt x="83" y="93"/>
                  </a:lnTo>
                  <a:lnTo>
                    <a:pt x="118" y="62"/>
                  </a:lnTo>
                  <a:lnTo>
                    <a:pt x="111" y="56"/>
                  </a:lnTo>
                  <a:lnTo>
                    <a:pt x="119" y="45"/>
                  </a:lnTo>
                  <a:lnTo>
                    <a:pt x="98" y="34"/>
                  </a:lnTo>
                  <a:lnTo>
                    <a:pt x="93" y="14"/>
                  </a:lnTo>
                  <a:lnTo>
                    <a:pt x="142" y="0"/>
                  </a:lnTo>
                  <a:lnTo>
                    <a:pt x="147" y="8"/>
                  </a:lnTo>
                  <a:lnTo>
                    <a:pt x="147" y="16"/>
                  </a:lnTo>
                  <a:lnTo>
                    <a:pt x="167" y="40"/>
                  </a:lnTo>
                  <a:lnTo>
                    <a:pt x="176" y="35"/>
                  </a:lnTo>
                  <a:lnTo>
                    <a:pt x="175" y="32"/>
                  </a:lnTo>
                  <a:lnTo>
                    <a:pt x="186" y="28"/>
                  </a:lnTo>
                  <a:lnTo>
                    <a:pt x="203" y="42"/>
                  </a:lnTo>
                  <a:lnTo>
                    <a:pt x="190" y="55"/>
                  </a:lnTo>
                  <a:lnTo>
                    <a:pt x="204" y="59"/>
                  </a:lnTo>
                  <a:lnTo>
                    <a:pt x="215" y="57"/>
                  </a:lnTo>
                  <a:lnTo>
                    <a:pt x="217" y="61"/>
                  </a:lnTo>
                  <a:lnTo>
                    <a:pt x="207" y="80"/>
                  </a:lnTo>
                  <a:lnTo>
                    <a:pt x="211" y="87"/>
                  </a:lnTo>
                  <a:lnTo>
                    <a:pt x="246" y="82"/>
                  </a:lnTo>
                  <a:lnTo>
                    <a:pt x="264" y="108"/>
                  </a:lnTo>
                  <a:lnTo>
                    <a:pt x="276" y="94"/>
                  </a:lnTo>
                  <a:lnTo>
                    <a:pt x="292" y="100"/>
                  </a:lnTo>
                  <a:lnTo>
                    <a:pt x="285" y="110"/>
                  </a:lnTo>
                  <a:lnTo>
                    <a:pt x="289" y="120"/>
                  </a:lnTo>
                  <a:lnTo>
                    <a:pt x="307" y="110"/>
                  </a:lnTo>
                  <a:lnTo>
                    <a:pt x="314" y="125"/>
                  </a:lnTo>
                  <a:lnTo>
                    <a:pt x="297" y="137"/>
                  </a:lnTo>
                  <a:lnTo>
                    <a:pt x="280" y="190"/>
                  </a:lnTo>
                  <a:lnTo>
                    <a:pt x="315" y="190"/>
                  </a:lnTo>
                  <a:lnTo>
                    <a:pt x="300" y="207"/>
                  </a:lnTo>
                  <a:lnTo>
                    <a:pt x="308" y="241"/>
                  </a:lnTo>
                  <a:lnTo>
                    <a:pt x="329" y="248"/>
                  </a:lnTo>
                  <a:lnTo>
                    <a:pt x="325" y="276"/>
                  </a:lnTo>
                  <a:lnTo>
                    <a:pt x="308" y="291"/>
                  </a:lnTo>
                  <a:lnTo>
                    <a:pt x="316" y="313"/>
                  </a:lnTo>
                  <a:lnTo>
                    <a:pt x="274" y="352"/>
                  </a:lnTo>
                  <a:lnTo>
                    <a:pt x="287" y="385"/>
                  </a:lnTo>
                  <a:lnTo>
                    <a:pt x="264" y="405"/>
                  </a:lnTo>
                  <a:lnTo>
                    <a:pt x="235" y="401"/>
                  </a:lnTo>
                  <a:lnTo>
                    <a:pt x="228" y="424"/>
                  </a:lnTo>
                  <a:lnTo>
                    <a:pt x="214" y="424"/>
                  </a:lnTo>
                  <a:lnTo>
                    <a:pt x="206" y="433"/>
                  </a:lnTo>
                  <a:lnTo>
                    <a:pt x="182" y="438"/>
                  </a:lnTo>
                  <a:lnTo>
                    <a:pt x="173" y="459"/>
                  </a:lnTo>
                  <a:lnTo>
                    <a:pt x="154" y="455"/>
                  </a:lnTo>
                  <a:lnTo>
                    <a:pt x="146" y="461"/>
                  </a:lnTo>
                  <a:lnTo>
                    <a:pt x="131" y="454"/>
                  </a:lnTo>
                  <a:lnTo>
                    <a:pt x="136" y="434"/>
                  </a:lnTo>
                  <a:lnTo>
                    <a:pt x="103" y="432"/>
                  </a:lnTo>
                  <a:lnTo>
                    <a:pt x="101" y="425"/>
                  </a:lnTo>
                  <a:lnTo>
                    <a:pt x="76" y="421"/>
                  </a:lnTo>
                  <a:lnTo>
                    <a:pt x="80" y="404"/>
                  </a:lnTo>
                  <a:lnTo>
                    <a:pt x="57" y="373"/>
                  </a:lnTo>
                  <a:lnTo>
                    <a:pt x="54" y="359"/>
                  </a:lnTo>
                  <a:lnTo>
                    <a:pt x="36" y="330"/>
                  </a:lnTo>
                  <a:lnTo>
                    <a:pt x="47" y="316"/>
                  </a:lnTo>
                  <a:lnTo>
                    <a:pt x="33" y="323"/>
                  </a:lnTo>
                  <a:lnTo>
                    <a:pt x="30" y="303"/>
                  </a:lnTo>
                  <a:lnTo>
                    <a:pt x="0" y="270"/>
                  </a:lnTo>
                  <a:lnTo>
                    <a:pt x="29" y="218"/>
                  </a:lnTo>
                  <a:lnTo>
                    <a:pt x="41" y="221"/>
                  </a:lnTo>
                  <a:lnTo>
                    <a:pt x="53" y="200"/>
                  </a:lnTo>
                  <a:lnTo>
                    <a:pt x="50" y="186"/>
                  </a:lnTo>
                  <a:lnTo>
                    <a:pt x="67" y="193"/>
                  </a:lnTo>
                  <a:lnTo>
                    <a:pt x="72" y="183"/>
                  </a:lnTo>
                  <a:lnTo>
                    <a:pt x="78" y="169"/>
                  </a:lnTo>
                  <a:lnTo>
                    <a:pt x="90" y="17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07" name="Freeform 1707"/>
            <p:cNvSpPr>
              <a:spLocks/>
            </p:cNvSpPr>
            <p:nvPr/>
          </p:nvSpPr>
          <p:spPr bwMode="auto">
            <a:xfrm>
              <a:off x="4485" y="1226"/>
              <a:ext cx="400" cy="577"/>
            </a:xfrm>
            <a:custGeom>
              <a:avLst/>
              <a:gdLst>
                <a:gd name="T0" fmla="*/ 66 w 400"/>
                <a:gd name="T1" fmla="*/ 381 h 577"/>
                <a:gd name="T2" fmla="*/ 75 w 400"/>
                <a:gd name="T3" fmla="*/ 344 h 577"/>
                <a:gd name="T4" fmla="*/ 58 w 400"/>
                <a:gd name="T5" fmla="*/ 309 h 577"/>
                <a:gd name="T6" fmla="*/ 65 w 400"/>
                <a:gd name="T7" fmla="*/ 258 h 577"/>
                <a:gd name="T8" fmla="*/ 47 w 400"/>
                <a:gd name="T9" fmla="*/ 205 h 577"/>
                <a:gd name="T10" fmla="*/ 57 w 400"/>
                <a:gd name="T11" fmla="*/ 178 h 577"/>
                <a:gd name="T12" fmla="*/ 118 w 400"/>
                <a:gd name="T13" fmla="*/ 115 h 577"/>
                <a:gd name="T14" fmla="*/ 181 w 400"/>
                <a:gd name="T15" fmla="*/ 108 h 577"/>
                <a:gd name="T16" fmla="*/ 220 w 400"/>
                <a:gd name="T17" fmla="*/ 80 h 577"/>
                <a:gd name="T18" fmla="*/ 257 w 400"/>
                <a:gd name="T19" fmla="*/ 63 h 577"/>
                <a:gd name="T20" fmla="*/ 280 w 400"/>
                <a:gd name="T21" fmla="*/ 0 h 577"/>
                <a:gd name="T22" fmla="*/ 317 w 400"/>
                <a:gd name="T23" fmla="*/ 27 h 577"/>
                <a:gd name="T24" fmla="*/ 328 w 400"/>
                <a:gd name="T25" fmla="*/ 65 h 577"/>
                <a:gd name="T26" fmla="*/ 324 w 400"/>
                <a:gd name="T27" fmla="*/ 103 h 577"/>
                <a:gd name="T28" fmla="*/ 352 w 400"/>
                <a:gd name="T29" fmla="*/ 121 h 577"/>
                <a:gd name="T30" fmla="*/ 386 w 400"/>
                <a:gd name="T31" fmla="*/ 190 h 577"/>
                <a:gd name="T32" fmla="*/ 381 w 400"/>
                <a:gd name="T33" fmla="*/ 246 h 577"/>
                <a:gd name="T34" fmla="*/ 349 w 400"/>
                <a:gd name="T35" fmla="*/ 234 h 577"/>
                <a:gd name="T36" fmla="*/ 365 w 400"/>
                <a:gd name="T37" fmla="*/ 277 h 577"/>
                <a:gd name="T38" fmla="*/ 372 w 400"/>
                <a:gd name="T39" fmla="*/ 288 h 577"/>
                <a:gd name="T40" fmla="*/ 379 w 400"/>
                <a:gd name="T41" fmla="*/ 313 h 577"/>
                <a:gd name="T42" fmla="*/ 324 w 400"/>
                <a:gd name="T43" fmla="*/ 324 h 577"/>
                <a:gd name="T44" fmla="*/ 345 w 400"/>
                <a:gd name="T45" fmla="*/ 343 h 577"/>
                <a:gd name="T46" fmla="*/ 317 w 400"/>
                <a:gd name="T47" fmla="*/ 383 h 577"/>
                <a:gd name="T48" fmla="*/ 323 w 400"/>
                <a:gd name="T49" fmla="*/ 403 h 577"/>
                <a:gd name="T50" fmla="*/ 286 w 400"/>
                <a:gd name="T51" fmla="*/ 457 h 577"/>
                <a:gd name="T52" fmla="*/ 267 w 400"/>
                <a:gd name="T53" fmla="*/ 424 h 577"/>
                <a:gd name="T54" fmla="*/ 205 w 400"/>
                <a:gd name="T55" fmla="*/ 465 h 577"/>
                <a:gd name="T56" fmla="*/ 166 w 400"/>
                <a:gd name="T57" fmla="*/ 485 h 577"/>
                <a:gd name="T58" fmla="*/ 136 w 400"/>
                <a:gd name="T59" fmla="*/ 499 h 577"/>
                <a:gd name="T60" fmla="*/ 133 w 400"/>
                <a:gd name="T61" fmla="*/ 531 h 577"/>
                <a:gd name="T62" fmla="*/ 127 w 400"/>
                <a:gd name="T63" fmla="*/ 550 h 577"/>
                <a:gd name="T64" fmla="*/ 102 w 400"/>
                <a:gd name="T65" fmla="*/ 577 h 577"/>
                <a:gd name="T66" fmla="*/ 81 w 400"/>
                <a:gd name="T67" fmla="*/ 555 h 577"/>
                <a:gd name="T68" fmla="*/ 27 w 400"/>
                <a:gd name="T69" fmla="*/ 548 h 577"/>
                <a:gd name="T70" fmla="*/ 26 w 400"/>
                <a:gd name="T71" fmla="*/ 532 h 577"/>
                <a:gd name="T72" fmla="*/ 14 w 400"/>
                <a:gd name="T73" fmla="*/ 473 h 577"/>
                <a:gd name="T74" fmla="*/ 24 w 400"/>
                <a:gd name="T75" fmla="*/ 42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0" h="577">
                  <a:moveTo>
                    <a:pt x="24" y="420"/>
                  </a:moveTo>
                  <a:lnTo>
                    <a:pt x="66" y="381"/>
                  </a:lnTo>
                  <a:lnTo>
                    <a:pt x="58" y="359"/>
                  </a:lnTo>
                  <a:lnTo>
                    <a:pt x="75" y="344"/>
                  </a:lnTo>
                  <a:lnTo>
                    <a:pt x="79" y="316"/>
                  </a:lnTo>
                  <a:lnTo>
                    <a:pt x="58" y="309"/>
                  </a:lnTo>
                  <a:lnTo>
                    <a:pt x="50" y="275"/>
                  </a:lnTo>
                  <a:lnTo>
                    <a:pt x="65" y="258"/>
                  </a:lnTo>
                  <a:lnTo>
                    <a:pt x="30" y="258"/>
                  </a:lnTo>
                  <a:lnTo>
                    <a:pt x="47" y="205"/>
                  </a:lnTo>
                  <a:lnTo>
                    <a:pt x="64" y="193"/>
                  </a:lnTo>
                  <a:lnTo>
                    <a:pt x="57" y="178"/>
                  </a:lnTo>
                  <a:lnTo>
                    <a:pt x="54" y="142"/>
                  </a:lnTo>
                  <a:lnTo>
                    <a:pt x="118" y="115"/>
                  </a:lnTo>
                  <a:lnTo>
                    <a:pt x="178" y="120"/>
                  </a:lnTo>
                  <a:lnTo>
                    <a:pt x="181" y="108"/>
                  </a:lnTo>
                  <a:lnTo>
                    <a:pt x="228" y="100"/>
                  </a:lnTo>
                  <a:lnTo>
                    <a:pt x="220" y="80"/>
                  </a:lnTo>
                  <a:lnTo>
                    <a:pt x="228" y="56"/>
                  </a:lnTo>
                  <a:lnTo>
                    <a:pt x="257" y="63"/>
                  </a:lnTo>
                  <a:lnTo>
                    <a:pt x="259" y="3"/>
                  </a:lnTo>
                  <a:lnTo>
                    <a:pt x="280" y="0"/>
                  </a:lnTo>
                  <a:lnTo>
                    <a:pt x="294" y="27"/>
                  </a:lnTo>
                  <a:lnTo>
                    <a:pt x="317" y="27"/>
                  </a:lnTo>
                  <a:lnTo>
                    <a:pt x="308" y="42"/>
                  </a:lnTo>
                  <a:lnTo>
                    <a:pt x="328" y="65"/>
                  </a:lnTo>
                  <a:lnTo>
                    <a:pt x="306" y="69"/>
                  </a:lnTo>
                  <a:lnTo>
                    <a:pt x="324" y="103"/>
                  </a:lnTo>
                  <a:lnTo>
                    <a:pt x="355" y="102"/>
                  </a:lnTo>
                  <a:lnTo>
                    <a:pt x="352" y="121"/>
                  </a:lnTo>
                  <a:lnTo>
                    <a:pt x="400" y="146"/>
                  </a:lnTo>
                  <a:lnTo>
                    <a:pt x="386" y="190"/>
                  </a:lnTo>
                  <a:lnTo>
                    <a:pt x="394" y="235"/>
                  </a:lnTo>
                  <a:lnTo>
                    <a:pt x="381" y="246"/>
                  </a:lnTo>
                  <a:lnTo>
                    <a:pt x="368" y="226"/>
                  </a:lnTo>
                  <a:lnTo>
                    <a:pt x="349" y="234"/>
                  </a:lnTo>
                  <a:lnTo>
                    <a:pt x="352" y="269"/>
                  </a:lnTo>
                  <a:lnTo>
                    <a:pt x="365" y="277"/>
                  </a:lnTo>
                  <a:lnTo>
                    <a:pt x="365" y="292"/>
                  </a:lnTo>
                  <a:lnTo>
                    <a:pt x="372" y="288"/>
                  </a:lnTo>
                  <a:lnTo>
                    <a:pt x="377" y="301"/>
                  </a:lnTo>
                  <a:lnTo>
                    <a:pt x="379" y="313"/>
                  </a:lnTo>
                  <a:lnTo>
                    <a:pt x="332" y="306"/>
                  </a:lnTo>
                  <a:lnTo>
                    <a:pt x="324" y="324"/>
                  </a:lnTo>
                  <a:lnTo>
                    <a:pt x="344" y="332"/>
                  </a:lnTo>
                  <a:lnTo>
                    <a:pt x="345" y="343"/>
                  </a:lnTo>
                  <a:lnTo>
                    <a:pt x="307" y="367"/>
                  </a:lnTo>
                  <a:lnTo>
                    <a:pt x="317" y="383"/>
                  </a:lnTo>
                  <a:lnTo>
                    <a:pt x="298" y="394"/>
                  </a:lnTo>
                  <a:lnTo>
                    <a:pt x="323" y="403"/>
                  </a:lnTo>
                  <a:lnTo>
                    <a:pt x="285" y="430"/>
                  </a:lnTo>
                  <a:lnTo>
                    <a:pt x="286" y="457"/>
                  </a:lnTo>
                  <a:lnTo>
                    <a:pt x="277" y="459"/>
                  </a:lnTo>
                  <a:lnTo>
                    <a:pt x="267" y="424"/>
                  </a:lnTo>
                  <a:lnTo>
                    <a:pt x="261" y="459"/>
                  </a:lnTo>
                  <a:lnTo>
                    <a:pt x="205" y="465"/>
                  </a:lnTo>
                  <a:lnTo>
                    <a:pt x="201" y="476"/>
                  </a:lnTo>
                  <a:lnTo>
                    <a:pt x="166" y="485"/>
                  </a:lnTo>
                  <a:lnTo>
                    <a:pt x="151" y="530"/>
                  </a:lnTo>
                  <a:lnTo>
                    <a:pt x="136" y="499"/>
                  </a:lnTo>
                  <a:lnTo>
                    <a:pt x="106" y="517"/>
                  </a:lnTo>
                  <a:lnTo>
                    <a:pt x="133" y="531"/>
                  </a:lnTo>
                  <a:lnTo>
                    <a:pt x="139" y="541"/>
                  </a:lnTo>
                  <a:lnTo>
                    <a:pt x="127" y="550"/>
                  </a:lnTo>
                  <a:lnTo>
                    <a:pt x="107" y="558"/>
                  </a:lnTo>
                  <a:lnTo>
                    <a:pt x="102" y="577"/>
                  </a:lnTo>
                  <a:lnTo>
                    <a:pt x="88" y="573"/>
                  </a:lnTo>
                  <a:lnTo>
                    <a:pt x="81" y="555"/>
                  </a:lnTo>
                  <a:lnTo>
                    <a:pt x="28" y="559"/>
                  </a:lnTo>
                  <a:lnTo>
                    <a:pt x="27" y="548"/>
                  </a:lnTo>
                  <a:lnTo>
                    <a:pt x="0" y="551"/>
                  </a:lnTo>
                  <a:lnTo>
                    <a:pt x="26" y="532"/>
                  </a:lnTo>
                  <a:lnTo>
                    <a:pt x="6" y="490"/>
                  </a:lnTo>
                  <a:lnTo>
                    <a:pt x="14" y="473"/>
                  </a:lnTo>
                  <a:lnTo>
                    <a:pt x="37" y="453"/>
                  </a:lnTo>
                  <a:lnTo>
                    <a:pt x="24" y="42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08" name="Freeform 1708"/>
            <p:cNvSpPr>
              <a:spLocks/>
            </p:cNvSpPr>
            <p:nvPr/>
          </p:nvSpPr>
          <p:spPr bwMode="auto">
            <a:xfrm>
              <a:off x="4930" y="1542"/>
              <a:ext cx="31" cy="49"/>
            </a:xfrm>
            <a:custGeom>
              <a:avLst/>
              <a:gdLst>
                <a:gd name="T0" fmla="*/ 2 w 31"/>
                <a:gd name="T1" fmla="*/ 9 h 49"/>
                <a:gd name="T2" fmla="*/ 8 w 31"/>
                <a:gd name="T3" fmla="*/ 0 h 49"/>
                <a:gd name="T4" fmla="*/ 18 w 31"/>
                <a:gd name="T5" fmla="*/ 5 h 49"/>
                <a:gd name="T6" fmla="*/ 22 w 31"/>
                <a:gd name="T7" fmla="*/ 17 h 49"/>
                <a:gd name="T8" fmla="*/ 31 w 31"/>
                <a:gd name="T9" fmla="*/ 19 h 49"/>
                <a:gd name="T10" fmla="*/ 31 w 31"/>
                <a:gd name="T11" fmla="*/ 49 h 49"/>
                <a:gd name="T12" fmla="*/ 6 w 31"/>
                <a:gd name="T13" fmla="*/ 48 h 49"/>
                <a:gd name="T14" fmla="*/ 0 w 31"/>
                <a:gd name="T15" fmla="*/ 21 h 49"/>
                <a:gd name="T16" fmla="*/ 3 w 31"/>
                <a:gd name="T17" fmla="*/ 15 h 49"/>
                <a:gd name="T18" fmla="*/ 2 w 31"/>
                <a:gd name="T19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9">
                  <a:moveTo>
                    <a:pt x="2" y="9"/>
                  </a:moveTo>
                  <a:lnTo>
                    <a:pt x="8" y="0"/>
                  </a:lnTo>
                  <a:lnTo>
                    <a:pt x="18" y="5"/>
                  </a:lnTo>
                  <a:lnTo>
                    <a:pt x="22" y="17"/>
                  </a:lnTo>
                  <a:lnTo>
                    <a:pt x="31" y="19"/>
                  </a:lnTo>
                  <a:lnTo>
                    <a:pt x="31" y="49"/>
                  </a:lnTo>
                  <a:lnTo>
                    <a:pt x="6" y="48"/>
                  </a:lnTo>
                  <a:lnTo>
                    <a:pt x="0" y="21"/>
                  </a:lnTo>
                  <a:lnTo>
                    <a:pt x="3" y="15"/>
                  </a:lnTo>
                  <a:lnTo>
                    <a:pt x="2" y="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09" name="Freeform 1709"/>
            <p:cNvSpPr>
              <a:spLocks/>
            </p:cNvSpPr>
            <p:nvPr/>
          </p:nvSpPr>
          <p:spPr bwMode="auto">
            <a:xfrm>
              <a:off x="5232" y="1893"/>
              <a:ext cx="43" cy="28"/>
            </a:xfrm>
            <a:custGeom>
              <a:avLst/>
              <a:gdLst>
                <a:gd name="T0" fmla="*/ 5 w 43"/>
                <a:gd name="T1" fmla="*/ 15 h 28"/>
                <a:gd name="T2" fmla="*/ 15 w 43"/>
                <a:gd name="T3" fmla="*/ 19 h 28"/>
                <a:gd name="T4" fmla="*/ 18 w 43"/>
                <a:gd name="T5" fmla="*/ 15 h 28"/>
                <a:gd name="T6" fmla="*/ 7 w 43"/>
                <a:gd name="T7" fmla="*/ 7 h 28"/>
                <a:gd name="T8" fmla="*/ 37 w 43"/>
                <a:gd name="T9" fmla="*/ 0 h 28"/>
                <a:gd name="T10" fmla="*/ 43 w 43"/>
                <a:gd name="T11" fmla="*/ 23 h 28"/>
                <a:gd name="T12" fmla="*/ 14 w 43"/>
                <a:gd name="T13" fmla="*/ 28 h 28"/>
                <a:gd name="T14" fmla="*/ 0 w 43"/>
                <a:gd name="T15" fmla="*/ 26 h 28"/>
                <a:gd name="T16" fmla="*/ 5 w 43"/>
                <a:gd name="T17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8">
                  <a:moveTo>
                    <a:pt x="5" y="15"/>
                  </a:moveTo>
                  <a:lnTo>
                    <a:pt x="15" y="19"/>
                  </a:lnTo>
                  <a:lnTo>
                    <a:pt x="18" y="15"/>
                  </a:lnTo>
                  <a:lnTo>
                    <a:pt x="7" y="7"/>
                  </a:lnTo>
                  <a:lnTo>
                    <a:pt x="37" y="0"/>
                  </a:lnTo>
                  <a:lnTo>
                    <a:pt x="43" y="23"/>
                  </a:lnTo>
                  <a:lnTo>
                    <a:pt x="14" y="28"/>
                  </a:lnTo>
                  <a:lnTo>
                    <a:pt x="0" y="26"/>
                  </a:lnTo>
                  <a:lnTo>
                    <a:pt x="5" y="1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10" name="Freeform 1710"/>
            <p:cNvSpPr>
              <a:spLocks/>
            </p:cNvSpPr>
            <p:nvPr/>
          </p:nvSpPr>
          <p:spPr bwMode="auto">
            <a:xfrm>
              <a:off x="5110" y="1755"/>
              <a:ext cx="104" cy="72"/>
            </a:xfrm>
            <a:custGeom>
              <a:avLst/>
              <a:gdLst>
                <a:gd name="T0" fmla="*/ 81 w 104"/>
                <a:gd name="T1" fmla="*/ 36 h 72"/>
                <a:gd name="T2" fmla="*/ 55 w 104"/>
                <a:gd name="T3" fmla="*/ 39 h 72"/>
                <a:gd name="T4" fmla="*/ 66 w 104"/>
                <a:gd name="T5" fmla="*/ 65 h 72"/>
                <a:gd name="T6" fmla="*/ 53 w 104"/>
                <a:gd name="T7" fmla="*/ 72 h 72"/>
                <a:gd name="T8" fmla="*/ 37 w 104"/>
                <a:gd name="T9" fmla="*/ 46 h 72"/>
                <a:gd name="T10" fmla="*/ 37 w 104"/>
                <a:gd name="T11" fmla="*/ 69 h 72"/>
                <a:gd name="T12" fmla="*/ 2 w 104"/>
                <a:gd name="T13" fmla="*/ 71 h 72"/>
                <a:gd name="T14" fmla="*/ 9 w 104"/>
                <a:gd name="T15" fmla="*/ 48 h 72"/>
                <a:gd name="T16" fmla="*/ 0 w 104"/>
                <a:gd name="T17" fmla="*/ 36 h 72"/>
                <a:gd name="T18" fmla="*/ 23 w 104"/>
                <a:gd name="T19" fmla="*/ 36 h 72"/>
                <a:gd name="T20" fmla="*/ 12 w 104"/>
                <a:gd name="T21" fmla="*/ 3 h 72"/>
                <a:gd name="T22" fmla="*/ 43 w 104"/>
                <a:gd name="T23" fmla="*/ 0 h 72"/>
                <a:gd name="T24" fmla="*/ 51 w 104"/>
                <a:gd name="T25" fmla="*/ 14 h 72"/>
                <a:gd name="T26" fmla="*/ 74 w 104"/>
                <a:gd name="T27" fmla="*/ 1 h 72"/>
                <a:gd name="T28" fmla="*/ 60 w 104"/>
                <a:gd name="T29" fmla="*/ 23 h 72"/>
                <a:gd name="T30" fmla="*/ 104 w 104"/>
                <a:gd name="T31" fmla="*/ 21 h 72"/>
                <a:gd name="T32" fmla="*/ 76 w 104"/>
                <a:gd name="T33" fmla="*/ 62 h 72"/>
                <a:gd name="T34" fmla="*/ 81 w 104"/>
                <a:gd name="T35" fmla="*/ 3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4" h="72">
                  <a:moveTo>
                    <a:pt x="81" y="36"/>
                  </a:moveTo>
                  <a:lnTo>
                    <a:pt x="55" y="39"/>
                  </a:lnTo>
                  <a:lnTo>
                    <a:pt x="66" y="65"/>
                  </a:lnTo>
                  <a:lnTo>
                    <a:pt x="53" y="72"/>
                  </a:lnTo>
                  <a:lnTo>
                    <a:pt x="37" y="46"/>
                  </a:lnTo>
                  <a:lnTo>
                    <a:pt x="37" y="69"/>
                  </a:lnTo>
                  <a:lnTo>
                    <a:pt x="2" y="71"/>
                  </a:lnTo>
                  <a:lnTo>
                    <a:pt x="9" y="48"/>
                  </a:lnTo>
                  <a:lnTo>
                    <a:pt x="0" y="36"/>
                  </a:lnTo>
                  <a:lnTo>
                    <a:pt x="23" y="36"/>
                  </a:lnTo>
                  <a:lnTo>
                    <a:pt x="12" y="3"/>
                  </a:lnTo>
                  <a:lnTo>
                    <a:pt x="43" y="0"/>
                  </a:lnTo>
                  <a:lnTo>
                    <a:pt x="51" y="14"/>
                  </a:lnTo>
                  <a:lnTo>
                    <a:pt x="74" y="1"/>
                  </a:lnTo>
                  <a:lnTo>
                    <a:pt x="60" y="23"/>
                  </a:lnTo>
                  <a:lnTo>
                    <a:pt x="104" y="21"/>
                  </a:lnTo>
                  <a:lnTo>
                    <a:pt x="76" y="62"/>
                  </a:lnTo>
                  <a:lnTo>
                    <a:pt x="81" y="3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11" name="Freeform 1711"/>
            <p:cNvSpPr>
              <a:spLocks/>
            </p:cNvSpPr>
            <p:nvPr/>
          </p:nvSpPr>
          <p:spPr bwMode="auto">
            <a:xfrm>
              <a:off x="5647" y="1639"/>
              <a:ext cx="205" cy="174"/>
            </a:xfrm>
            <a:custGeom>
              <a:avLst/>
              <a:gdLst>
                <a:gd name="T0" fmla="*/ 24 w 205"/>
                <a:gd name="T1" fmla="*/ 13 h 174"/>
                <a:gd name="T2" fmla="*/ 69 w 205"/>
                <a:gd name="T3" fmla="*/ 0 h 174"/>
                <a:gd name="T4" fmla="*/ 87 w 205"/>
                <a:gd name="T5" fmla="*/ 15 h 174"/>
                <a:gd name="T6" fmla="*/ 105 w 205"/>
                <a:gd name="T7" fmla="*/ 25 h 174"/>
                <a:gd name="T8" fmla="*/ 111 w 205"/>
                <a:gd name="T9" fmla="*/ 34 h 174"/>
                <a:gd name="T10" fmla="*/ 145 w 205"/>
                <a:gd name="T11" fmla="*/ 42 h 174"/>
                <a:gd name="T12" fmla="*/ 158 w 205"/>
                <a:gd name="T13" fmla="*/ 83 h 174"/>
                <a:gd name="T14" fmla="*/ 179 w 205"/>
                <a:gd name="T15" fmla="*/ 107 h 174"/>
                <a:gd name="T16" fmla="*/ 179 w 205"/>
                <a:gd name="T17" fmla="*/ 118 h 174"/>
                <a:gd name="T18" fmla="*/ 141 w 205"/>
                <a:gd name="T19" fmla="*/ 118 h 174"/>
                <a:gd name="T20" fmla="*/ 111 w 205"/>
                <a:gd name="T21" fmla="*/ 115 h 174"/>
                <a:gd name="T22" fmla="*/ 99 w 205"/>
                <a:gd name="T23" fmla="*/ 107 h 174"/>
                <a:gd name="T24" fmla="*/ 94 w 205"/>
                <a:gd name="T25" fmla="*/ 118 h 174"/>
                <a:gd name="T26" fmla="*/ 97 w 205"/>
                <a:gd name="T27" fmla="*/ 137 h 174"/>
                <a:gd name="T28" fmla="*/ 101 w 205"/>
                <a:gd name="T29" fmla="*/ 149 h 174"/>
                <a:gd name="T30" fmla="*/ 128 w 205"/>
                <a:gd name="T31" fmla="*/ 153 h 174"/>
                <a:gd name="T32" fmla="*/ 136 w 205"/>
                <a:gd name="T33" fmla="*/ 150 h 174"/>
                <a:gd name="T34" fmla="*/ 142 w 205"/>
                <a:gd name="T35" fmla="*/ 129 h 174"/>
                <a:gd name="T36" fmla="*/ 168 w 205"/>
                <a:gd name="T37" fmla="*/ 122 h 174"/>
                <a:gd name="T38" fmla="*/ 168 w 205"/>
                <a:gd name="T39" fmla="*/ 131 h 174"/>
                <a:gd name="T40" fmla="*/ 176 w 205"/>
                <a:gd name="T41" fmla="*/ 136 h 174"/>
                <a:gd name="T42" fmla="*/ 205 w 205"/>
                <a:gd name="T43" fmla="*/ 159 h 174"/>
                <a:gd name="T44" fmla="*/ 187 w 205"/>
                <a:gd name="T45" fmla="*/ 169 h 174"/>
                <a:gd name="T46" fmla="*/ 164 w 205"/>
                <a:gd name="T47" fmla="*/ 170 h 174"/>
                <a:gd name="T48" fmla="*/ 156 w 205"/>
                <a:gd name="T49" fmla="*/ 174 h 174"/>
                <a:gd name="T50" fmla="*/ 129 w 205"/>
                <a:gd name="T51" fmla="*/ 159 h 174"/>
                <a:gd name="T52" fmla="*/ 108 w 205"/>
                <a:gd name="T53" fmla="*/ 157 h 174"/>
                <a:gd name="T54" fmla="*/ 93 w 205"/>
                <a:gd name="T55" fmla="*/ 150 h 174"/>
                <a:gd name="T56" fmla="*/ 73 w 205"/>
                <a:gd name="T57" fmla="*/ 147 h 174"/>
                <a:gd name="T58" fmla="*/ 49 w 205"/>
                <a:gd name="T59" fmla="*/ 138 h 174"/>
                <a:gd name="T60" fmla="*/ 59 w 205"/>
                <a:gd name="T61" fmla="*/ 133 h 174"/>
                <a:gd name="T62" fmla="*/ 59 w 205"/>
                <a:gd name="T63" fmla="*/ 123 h 174"/>
                <a:gd name="T64" fmla="*/ 57 w 205"/>
                <a:gd name="T65" fmla="*/ 115 h 174"/>
                <a:gd name="T66" fmla="*/ 59 w 205"/>
                <a:gd name="T67" fmla="*/ 108 h 174"/>
                <a:gd name="T68" fmla="*/ 49 w 205"/>
                <a:gd name="T69" fmla="*/ 100 h 174"/>
                <a:gd name="T70" fmla="*/ 36 w 205"/>
                <a:gd name="T71" fmla="*/ 97 h 174"/>
                <a:gd name="T72" fmla="*/ 35 w 205"/>
                <a:gd name="T73" fmla="*/ 65 h 174"/>
                <a:gd name="T74" fmla="*/ 51 w 205"/>
                <a:gd name="T75" fmla="*/ 55 h 174"/>
                <a:gd name="T76" fmla="*/ 56 w 205"/>
                <a:gd name="T77" fmla="*/ 55 h 174"/>
                <a:gd name="T78" fmla="*/ 63 w 205"/>
                <a:gd name="T79" fmla="*/ 62 h 174"/>
                <a:gd name="T80" fmla="*/ 48 w 205"/>
                <a:gd name="T81" fmla="*/ 71 h 174"/>
                <a:gd name="T82" fmla="*/ 35 w 205"/>
                <a:gd name="T83" fmla="*/ 66 h 174"/>
                <a:gd name="T84" fmla="*/ 0 w 205"/>
                <a:gd name="T85" fmla="*/ 21 h 174"/>
                <a:gd name="T86" fmla="*/ 14 w 205"/>
                <a:gd name="T87" fmla="*/ 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5" h="174">
                  <a:moveTo>
                    <a:pt x="14" y="5"/>
                  </a:moveTo>
                  <a:lnTo>
                    <a:pt x="24" y="13"/>
                  </a:lnTo>
                  <a:lnTo>
                    <a:pt x="33" y="13"/>
                  </a:lnTo>
                  <a:lnTo>
                    <a:pt x="69" y="0"/>
                  </a:lnTo>
                  <a:lnTo>
                    <a:pt x="72" y="3"/>
                  </a:lnTo>
                  <a:lnTo>
                    <a:pt x="87" y="15"/>
                  </a:lnTo>
                  <a:lnTo>
                    <a:pt x="104" y="16"/>
                  </a:lnTo>
                  <a:lnTo>
                    <a:pt x="105" y="25"/>
                  </a:lnTo>
                  <a:lnTo>
                    <a:pt x="102" y="27"/>
                  </a:lnTo>
                  <a:lnTo>
                    <a:pt x="111" y="34"/>
                  </a:lnTo>
                  <a:lnTo>
                    <a:pt x="125" y="26"/>
                  </a:lnTo>
                  <a:lnTo>
                    <a:pt x="145" y="42"/>
                  </a:lnTo>
                  <a:lnTo>
                    <a:pt x="153" y="56"/>
                  </a:lnTo>
                  <a:lnTo>
                    <a:pt x="158" y="83"/>
                  </a:lnTo>
                  <a:lnTo>
                    <a:pt x="150" y="99"/>
                  </a:lnTo>
                  <a:lnTo>
                    <a:pt x="179" y="107"/>
                  </a:lnTo>
                  <a:lnTo>
                    <a:pt x="180" y="116"/>
                  </a:lnTo>
                  <a:lnTo>
                    <a:pt x="179" y="118"/>
                  </a:lnTo>
                  <a:lnTo>
                    <a:pt x="143" y="121"/>
                  </a:lnTo>
                  <a:lnTo>
                    <a:pt x="141" y="118"/>
                  </a:lnTo>
                  <a:lnTo>
                    <a:pt x="105" y="121"/>
                  </a:lnTo>
                  <a:lnTo>
                    <a:pt x="111" y="115"/>
                  </a:lnTo>
                  <a:lnTo>
                    <a:pt x="110" y="110"/>
                  </a:lnTo>
                  <a:lnTo>
                    <a:pt x="99" y="107"/>
                  </a:lnTo>
                  <a:lnTo>
                    <a:pt x="93" y="111"/>
                  </a:lnTo>
                  <a:lnTo>
                    <a:pt x="94" y="118"/>
                  </a:lnTo>
                  <a:lnTo>
                    <a:pt x="87" y="123"/>
                  </a:lnTo>
                  <a:lnTo>
                    <a:pt x="97" y="137"/>
                  </a:lnTo>
                  <a:lnTo>
                    <a:pt x="97" y="144"/>
                  </a:lnTo>
                  <a:lnTo>
                    <a:pt x="101" y="149"/>
                  </a:lnTo>
                  <a:lnTo>
                    <a:pt x="107" y="146"/>
                  </a:lnTo>
                  <a:lnTo>
                    <a:pt x="128" y="153"/>
                  </a:lnTo>
                  <a:lnTo>
                    <a:pt x="135" y="160"/>
                  </a:lnTo>
                  <a:lnTo>
                    <a:pt x="136" y="150"/>
                  </a:lnTo>
                  <a:lnTo>
                    <a:pt x="147" y="135"/>
                  </a:lnTo>
                  <a:lnTo>
                    <a:pt x="142" y="129"/>
                  </a:lnTo>
                  <a:lnTo>
                    <a:pt x="146" y="123"/>
                  </a:lnTo>
                  <a:lnTo>
                    <a:pt x="168" y="122"/>
                  </a:lnTo>
                  <a:lnTo>
                    <a:pt x="165" y="126"/>
                  </a:lnTo>
                  <a:lnTo>
                    <a:pt x="168" y="131"/>
                  </a:lnTo>
                  <a:lnTo>
                    <a:pt x="170" y="137"/>
                  </a:lnTo>
                  <a:lnTo>
                    <a:pt x="176" y="136"/>
                  </a:lnTo>
                  <a:lnTo>
                    <a:pt x="185" y="157"/>
                  </a:lnTo>
                  <a:lnTo>
                    <a:pt x="205" y="159"/>
                  </a:lnTo>
                  <a:lnTo>
                    <a:pt x="203" y="167"/>
                  </a:lnTo>
                  <a:lnTo>
                    <a:pt x="187" y="169"/>
                  </a:lnTo>
                  <a:lnTo>
                    <a:pt x="179" y="161"/>
                  </a:lnTo>
                  <a:lnTo>
                    <a:pt x="164" y="170"/>
                  </a:lnTo>
                  <a:lnTo>
                    <a:pt x="164" y="173"/>
                  </a:lnTo>
                  <a:lnTo>
                    <a:pt x="156" y="174"/>
                  </a:lnTo>
                  <a:lnTo>
                    <a:pt x="132" y="166"/>
                  </a:lnTo>
                  <a:lnTo>
                    <a:pt x="129" y="159"/>
                  </a:lnTo>
                  <a:lnTo>
                    <a:pt x="114" y="168"/>
                  </a:lnTo>
                  <a:lnTo>
                    <a:pt x="108" y="157"/>
                  </a:lnTo>
                  <a:lnTo>
                    <a:pt x="97" y="150"/>
                  </a:lnTo>
                  <a:lnTo>
                    <a:pt x="93" y="150"/>
                  </a:lnTo>
                  <a:lnTo>
                    <a:pt x="77" y="142"/>
                  </a:lnTo>
                  <a:lnTo>
                    <a:pt x="73" y="147"/>
                  </a:lnTo>
                  <a:lnTo>
                    <a:pt x="51" y="149"/>
                  </a:lnTo>
                  <a:lnTo>
                    <a:pt x="49" y="138"/>
                  </a:lnTo>
                  <a:lnTo>
                    <a:pt x="49" y="136"/>
                  </a:lnTo>
                  <a:lnTo>
                    <a:pt x="59" y="133"/>
                  </a:lnTo>
                  <a:lnTo>
                    <a:pt x="61" y="133"/>
                  </a:lnTo>
                  <a:lnTo>
                    <a:pt x="59" y="123"/>
                  </a:lnTo>
                  <a:lnTo>
                    <a:pt x="60" y="116"/>
                  </a:lnTo>
                  <a:lnTo>
                    <a:pt x="57" y="115"/>
                  </a:lnTo>
                  <a:lnTo>
                    <a:pt x="55" y="109"/>
                  </a:lnTo>
                  <a:lnTo>
                    <a:pt x="59" y="108"/>
                  </a:lnTo>
                  <a:lnTo>
                    <a:pt x="58" y="104"/>
                  </a:lnTo>
                  <a:lnTo>
                    <a:pt x="49" y="100"/>
                  </a:lnTo>
                  <a:lnTo>
                    <a:pt x="49" y="92"/>
                  </a:lnTo>
                  <a:lnTo>
                    <a:pt x="36" y="97"/>
                  </a:lnTo>
                  <a:lnTo>
                    <a:pt x="36" y="78"/>
                  </a:lnTo>
                  <a:lnTo>
                    <a:pt x="35" y="65"/>
                  </a:lnTo>
                  <a:lnTo>
                    <a:pt x="36" y="64"/>
                  </a:lnTo>
                  <a:lnTo>
                    <a:pt x="51" y="55"/>
                  </a:lnTo>
                  <a:lnTo>
                    <a:pt x="52" y="51"/>
                  </a:lnTo>
                  <a:lnTo>
                    <a:pt x="56" y="55"/>
                  </a:lnTo>
                  <a:lnTo>
                    <a:pt x="64" y="56"/>
                  </a:lnTo>
                  <a:lnTo>
                    <a:pt x="63" y="62"/>
                  </a:lnTo>
                  <a:lnTo>
                    <a:pt x="56" y="61"/>
                  </a:lnTo>
                  <a:lnTo>
                    <a:pt x="48" y="71"/>
                  </a:lnTo>
                  <a:lnTo>
                    <a:pt x="40" y="67"/>
                  </a:lnTo>
                  <a:lnTo>
                    <a:pt x="35" y="66"/>
                  </a:lnTo>
                  <a:lnTo>
                    <a:pt x="32" y="50"/>
                  </a:lnTo>
                  <a:lnTo>
                    <a:pt x="0" y="21"/>
                  </a:lnTo>
                  <a:lnTo>
                    <a:pt x="0" y="6"/>
                  </a:lnTo>
                  <a:lnTo>
                    <a:pt x="14" y="5"/>
                  </a:lnTo>
                  <a:lnTo>
                    <a:pt x="14" y="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12" name="Freeform 1712"/>
            <p:cNvSpPr>
              <a:spLocks/>
            </p:cNvSpPr>
            <p:nvPr/>
          </p:nvSpPr>
          <p:spPr bwMode="auto">
            <a:xfrm>
              <a:off x="5688" y="1789"/>
              <a:ext cx="125" cy="147"/>
            </a:xfrm>
            <a:custGeom>
              <a:avLst/>
              <a:gdLst>
                <a:gd name="T0" fmla="*/ 14 w 466"/>
                <a:gd name="T1" fmla="*/ 112 h 549"/>
                <a:gd name="T2" fmla="*/ 0 w 466"/>
                <a:gd name="T3" fmla="*/ 76 h 549"/>
                <a:gd name="T4" fmla="*/ 40 w 466"/>
                <a:gd name="T5" fmla="*/ 94 h 549"/>
                <a:gd name="T6" fmla="*/ 86 w 466"/>
                <a:gd name="T7" fmla="*/ 56 h 549"/>
                <a:gd name="T8" fmla="*/ 113 w 466"/>
                <a:gd name="T9" fmla="*/ 76 h 549"/>
                <a:gd name="T10" fmla="*/ 133 w 466"/>
                <a:gd name="T11" fmla="*/ 96 h 549"/>
                <a:gd name="T12" fmla="*/ 121 w 466"/>
                <a:gd name="T13" fmla="*/ 128 h 549"/>
                <a:gd name="T14" fmla="*/ 130 w 466"/>
                <a:gd name="T15" fmla="*/ 166 h 549"/>
                <a:gd name="T16" fmla="*/ 218 w 466"/>
                <a:gd name="T17" fmla="*/ 115 h 549"/>
                <a:gd name="T18" fmla="*/ 218 w 466"/>
                <a:gd name="T19" fmla="*/ 85 h 549"/>
                <a:gd name="T20" fmla="*/ 230 w 466"/>
                <a:gd name="T21" fmla="*/ 60 h 549"/>
                <a:gd name="T22" fmla="*/ 235 w 466"/>
                <a:gd name="T23" fmla="*/ 38 h 549"/>
                <a:gd name="T24" fmla="*/ 210 w 466"/>
                <a:gd name="T25" fmla="*/ 23 h 549"/>
                <a:gd name="T26" fmla="*/ 192 w 466"/>
                <a:gd name="T27" fmla="*/ 2 h 549"/>
                <a:gd name="T28" fmla="*/ 250 w 466"/>
                <a:gd name="T29" fmla="*/ 28 h 549"/>
                <a:gd name="T30" fmla="*/ 326 w 466"/>
                <a:gd name="T31" fmla="*/ 36 h 549"/>
                <a:gd name="T32" fmla="*/ 426 w 466"/>
                <a:gd name="T33" fmla="*/ 90 h 549"/>
                <a:gd name="T34" fmla="*/ 466 w 466"/>
                <a:gd name="T35" fmla="*/ 160 h 549"/>
                <a:gd name="T36" fmla="*/ 430 w 466"/>
                <a:gd name="T37" fmla="*/ 203 h 549"/>
                <a:gd name="T38" fmla="*/ 378 w 466"/>
                <a:gd name="T39" fmla="*/ 239 h 549"/>
                <a:gd name="T40" fmla="*/ 344 w 466"/>
                <a:gd name="T41" fmla="*/ 305 h 549"/>
                <a:gd name="T42" fmla="*/ 292 w 466"/>
                <a:gd name="T43" fmla="*/ 357 h 549"/>
                <a:gd name="T44" fmla="*/ 200 w 466"/>
                <a:gd name="T45" fmla="*/ 341 h 549"/>
                <a:gd name="T46" fmla="*/ 280 w 466"/>
                <a:gd name="T47" fmla="*/ 367 h 549"/>
                <a:gd name="T48" fmla="*/ 228 w 466"/>
                <a:gd name="T49" fmla="*/ 429 h 549"/>
                <a:gd name="T50" fmla="*/ 258 w 466"/>
                <a:gd name="T51" fmla="*/ 505 h 549"/>
                <a:gd name="T52" fmla="*/ 290 w 466"/>
                <a:gd name="T53" fmla="*/ 549 h 549"/>
                <a:gd name="T54" fmla="*/ 212 w 466"/>
                <a:gd name="T55" fmla="*/ 527 h 549"/>
                <a:gd name="T56" fmla="*/ 152 w 466"/>
                <a:gd name="T57" fmla="*/ 523 h 549"/>
                <a:gd name="T58" fmla="*/ 42 w 466"/>
                <a:gd name="T59" fmla="*/ 423 h 549"/>
                <a:gd name="T60" fmla="*/ 32 w 466"/>
                <a:gd name="T61" fmla="*/ 325 h 549"/>
                <a:gd name="T62" fmla="*/ 34 w 466"/>
                <a:gd name="T63" fmla="*/ 303 h 549"/>
                <a:gd name="T64" fmla="*/ 94 w 466"/>
                <a:gd name="T65" fmla="*/ 273 h 549"/>
                <a:gd name="T66" fmla="*/ 14 w 466"/>
                <a:gd name="T67" fmla="*/ 168 h 549"/>
                <a:gd name="T68" fmla="*/ 16 w 466"/>
                <a:gd name="T69" fmla="*/ 114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6" h="549">
                  <a:moveTo>
                    <a:pt x="16" y="114"/>
                  </a:moveTo>
                  <a:cubicBezTo>
                    <a:pt x="14" y="112"/>
                    <a:pt x="14" y="112"/>
                    <a:pt x="14" y="11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64"/>
                    <a:pt x="101" y="50"/>
                    <a:pt x="105" y="56"/>
                  </a:cubicBezTo>
                  <a:cubicBezTo>
                    <a:pt x="110" y="64"/>
                    <a:pt x="109" y="65"/>
                    <a:pt x="113" y="76"/>
                  </a:cubicBezTo>
                  <a:cubicBezTo>
                    <a:pt x="115" y="81"/>
                    <a:pt x="123" y="66"/>
                    <a:pt x="126" y="72"/>
                  </a:cubicBezTo>
                  <a:cubicBezTo>
                    <a:pt x="127" y="76"/>
                    <a:pt x="133" y="87"/>
                    <a:pt x="133" y="96"/>
                  </a:cubicBezTo>
                  <a:cubicBezTo>
                    <a:pt x="133" y="104"/>
                    <a:pt x="149" y="85"/>
                    <a:pt x="149" y="86"/>
                  </a:cubicBezTo>
                  <a:cubicBezTo>
                    <a:pt x="121" y="128"/>
                    <a:pt x="121" y="128"/>
                    <a:pt x="121" y="128"/>
                  </a:cubicBezTo>
                  <a:cubicBezTo>
                    <a:pt x="128" y="147"/>
                    <a:pt x="128" y="147"/>
                    <a:pt x="128" y="147"/>
                  </a:cubicBezTo>
                  <a:cubicBezTo>
                    <a:pt x="130" y="166"/>
                    <a:pt x="130" y="166"/>
                    <a:pt x="130" y="166"/>
                  </a:cubicBezTo>
                  <a:cubicBezTo>
                    <a:pt x="218" y="183"/>
                    <a:pt x="218" y="183"/>
                    <a:pt x="218" y="183"/>
                  </a:cubicBezTo>
                  <a:cubicBezTo>
                    <a:pt x="218" y="115"/>
                    <a:pt x="218" y="115"/>
                    <a:pt x="218" y="115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218" y="85"/>
                    <a:pt x="218" y="85"/>
                    <a:pt x="218" y="85"/>
                  </a:cubicBezTo>
                  <a:cubicBezTo>
                    <a:pt x="185" y="56"/>
                    <a:pt x="185" y="56"/>
                    <a:pt x="185" y="56"/>
                  </a:cubicBezTo>
                  <a:cubicBezTo>
                    <a:pt x="230" y="60"/>
                    <a:pt x="230" y="60"/>
                    <a:pt x="230" y="60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35" y="38"/>
                    <a:pt x="235" y="38"/>
                    <a:pt x="235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0" y="23"/>
                    <a:pt x="210" y="23"/>
                    <a:pt x="210" y="23"/>
                  </a:cubicBezTo>
                  <a:cubicBezTo>
                    <a:pt x="188" y="21"/>
                    <a:pt x="188" y="21"/>
                    <a:pt x="188" y="21"/>
                  </a:cubicBezTo>
                  <a:cubicBezTo>
                    <a:pt x="192" y="2"/>
                    <a:pt x="192" y="2"/>
                    <a:pt x="192" y="2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72" y="68"/>
                    <a:pt x="272" y="68"/>
                    <a:pt x="272" y="68"/>
                  </a:cubicBezTo>
                  <a:cubicBezTo>
                    <a:pt x="326" y="36"/>
                    <a:pt x="326" y="36"/>
                    <a:pt x="326" y="36"/>
                  </a:cubicBezTo>
                  <a:cubicBezTo>
                    <a:pt x="338" y="60"/>
                    <a:pt x="338" y="60"/>
                    <a:pt x="338" y="60"/>
                  </a:cubicBezTo>
                  <a:cubicBezTo>
                    <a:pt x="426" y="90"/>
                    <a:pt x="426" y="90"/>
                    <a:pt x="426" y="90"/>
                  </a:cubicBezTo>
                  <a:cubicBezTo>
                    <a:pt x="422" y="118"/>
                    <a:pt x="422" y="118"/>
                    <a:pt x="422" y="118"/>
                  </a:cubicBezTo>
                  <a:cubicBezTo>
                    <a:pt x="466" y="160"/>
                    <a:pt x="466" y="160"/>
                    <a:pt x="466" y="160"/>
                  </a:cubicBezTo>
                  <a:cubicBezTo>
                    <a:pt x="450" y="205"/>
                    <a:pt x="450" y="205"/>
                    <a:pt x="450" y="205"/>
                  </a:cubicBezTo>
                  <a:cubicBezTo>
                    <a:pt x="430" y="203"/>
                    <a:pt x="430" y="203"/>
                    <a:pt x="430" y="203"/>
                  </a:cubicBezTo>
                  <a:cubicBezTo>
                    <a:pt x="404" y="243"/>
                    <a:pt x="404" y="243"/>
                    <a:pt x="404" y="243"/>
                  </a:cubicBezTo>
                  <a:cubicBezTo>
                    <a:pt x="378" y="239"/>
                    <a:pt x="378" y="239"/>
                    <a:pt x="378" y="239"/>
                  </a:cubicBezTo>
                  <a:cubicBezTo>
                    <a:pt x="386" y="275"/>
                    <a:pt x="386" y="275"/>
                    <a:pt x="386" y="275"/>
                  </a:cubicBezTo>
                  <a:cubicBezTo>
                    <a:pt x="344" y="305"/>
                    <a:pt x="344" y="305"/>
                    <a:pt x="344" y="305"/>
                  </a:cubicBezTo>
                  <a:cubicBezTo>
                    <a:pt x="348" y="347"/>
                    <a:pt x="348" y="347"/>
                    <a:pt x="348" y="347"/>
                  </a:cubicBezTo>
                  <a:cubicBezTo>
                    <a:pt x="292" y="357"/>
                    <a:pt x="292" y="357"/>
                    <a:pt x="292" y="357"/>
                  </a:cubicBezTo>
                  <a:cubicBezTo>
                    <a:pt x="218" y="309"/>
                    <a:pt x="218" y="309"/>
                    <a:pt x="218" y="309"/>
                  </a:cubicBezTo>
                  <a:cubicBezTo>
                    <a:pt x="200" y="341"/>
                    <a:pt x="200" y="341"/>
                    <a:pt x="200" y="341"/>
                  </a:cubicBezTo>
                  <a:cubicBezTo>
                    <a:pt x="248" y="373"/>
                    <a:pt x="248" y="373"/>
                    <a:pt x="248" y="373"/>
                  </a:cubicBezTo>
                  <a:cubicBezTo>
                    <a:pt x="280" y="367"/>
                    <a:pt x="280" y="367"/>
                    <a:pt x="280" y="367"/>
                  </a:cubicBezTo>
                  <a:cubicBezTo>
                    <a:pt x="274" y="399"/>
                    <a:pt x="274" y="399"/>
                    <a:pt x="274" y="399"/>
                  </a:cubicBezTo>
                  <a:cubicBezTo>
                    <a:pt x="228" y="429"/>
                    <a:pt x="228" y="429"/>
                    <a:pt x="228" y="429"/>
                  </a:cubicBezTo>
                  <a:cubicBezTo>
                    <a:pt x="258" y="457"/>
                    <a:pt x="258" y="457"/>
                    <a:pt x="258" y="457"/>
                  </a:cubicBezTo>
                  <a:cubicBezTo>
                    <a:pt x="258" y="505"/>
                    <a:pt x="258" y="505"/>
                    <a:pt x="258" y="505"/>
                  </a:cubicBezTo>
                  <a:cubicBezTo>
                    <a:pt x="278" y="509"/>
                    <a:pt x="278" y="509"/>
                    <a:pt x="278" y="509"/>
                  </a:cubicBezTo>
                  <a:cubicBezTo>
                    <a:pt x="290" y="549"/>
                    <a:pt x="290" y="549"/>
                    <a:pt x="290" y="549"/>
                  </a:cubicBezTo>
                  <a:cubicBezTo>
                    <a:pt x="244" y="547"/>
                    <a:pt x="244" y="547"/>
                    <a:pt x="244" y="547"/>
                  </a:cubicBezTo>
                  <a:cubicBezTo>
                    <a:pt x="212" y="527"/>
                    <a:pt x="212" y="527"/>
                    <a:pt x="212" y="527"/>
                  </a:cubicBezTo>
                  <a:cubicBezTo>
                    <a:pt x="168" y="541"/>
                    <a:pt x="168" y="541"/>
                    <a:pt x="168" y="541"/>
                  </a:cubicBezTo>
                  <a:cubicBezTo>
                    <a:pt x="152" y="523"/>
                    <a:pt x="152" y="523"/>
                    <a:pt x="152" y="523"/>
                  </a:cubicBezTo>
                  <a:cubicBezTo>
                    <a:pt x="112" y="403"/>
                    <a:pt x="112" y="403"/>
                    <a:pt x="112" y="403"/>
                  </a:cubicBezTo>
                  <a:cubicBezTo>
                    <a:pt x="42" y="423"/>
                    <a:pt x="42" y="423"/>
                    <a:pt x="42" y="423"/>
                  </a:cubicBezTo>
                  <a:cubicBezTo>
                    <a:pt x="62" y="369"/>
                    <a:pt x="62" y="369"/>
                    <a:pt x="62" y="369"/>
                  </a:cubicBezTo>
                  <a:cubicBezTo>
                    <a:pt x="32" y="325"/>
                    <a:pt x="32" y="325"/>
                    <a:pt x="32" y="325"/>
                  </a:cubicBezTo>
                  <a:cubicBezTo>
                    <a:pt x="42" y="311"/>
                    <a:pt x="42" y="311"/>
                    <a:pt x="42" y="311"/>
                  </a:cubicBezTo>
                  <a:cubicBezTo>
                    <a:pt x="34" y="303"/>
                    <a:pt x="34" y="303"/>
                    <a:pt x="34" y="303"/>
                  </a:cubicBezTo>
                  <a:cubicBezTo>
                    <a:pt x="94" y="307"/>
                    <a:pt x="94" y="307"/>
                    <a:pt x="94" y="307"/>
                  </a:cubicBezTo>
                  <a:cubicBezTo>
                    <a:pt x="94" y="273"/>
                    <a:pt x="94" y="273"/>
                    <a:pt x="94" y="273"/>
                  </a:cubicBezTo>
                  <a:cubicBezTo>
                    <a:pt x="72" y="217"/>
                    <a:pt x="72" y="217"/>
                    <a:pt x="72" y="217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24" y="120"/>
                    <a:pt x="24" y="120"/>
                    <a:pt x="24" y="120"/>
                  </a:cubicBezTo>
                  <a:lnTo>
                    <a:pt x="16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13" name="Freeform 1713"/>
            <p:cNvSpPr>
              <a:spLocks/>
            </p:cNvSpPr>
            <p:nvPr/>
          </p:nvSpPr>
          <p:spPr bwMode="auto">
            <a:xfrm>
              <a:off x="5819" y="1631"/>
              <a:ext cx="23" cy="20"/>
            </a:xfrm>
            <a:custGeom>
              <a:avLst/>
              <a:gdLst>
                <a:gd name="T0" fmla="*/ 23 w 23"/>
                <a:gd name="T1" fmla="*/ 7 h 20"/>
                <a:gd name="T2" fmla="*/ 11 w 23"/>
                <a:gd name="T3" fmla="*/ 0 h 20"/>
                <a:gd name="T4" fmla="*/ 9 w 23"/>
                <a:gd name="T5" fmla="*/ 6 h 20"/>
                <a:gd name="T6" fmla="*/ 6 w 23"/>
                <a:gd name="T7" fmla="*/ 6 h 20"/>
                <a:gd name="T8" fmla="*/ 6 w 23"/>
                <a:gd name="T9" fmla="*/ 2 h 20"/>
                <a:gd name="T10" fmla="*/ 2 w 23"/>
                <a:gd name="T11" fmla="*/ 2 h 20"/>
                <a:gd name="T12" fmla="*/ 4 w 23"/>
                <a:gd name="T13" fmla="*/ 8 h 20"/>
                <a:gd name="T14" fmla="*/ 0 w 23"/>
                <a:gd name="T15" fmla="*/ 11 h 20"/>
                <a:gd name="T16" fmla="*/ 2 w 23"/>
                <a:gd name="T17" fmla="*/ 12 h 20"/>
                <a:gd name="T18" fmla="*/ 14 w 23"/>
                <a:gd name="T19" fmla="*/ 20 h 20"/>
                <a:gd name="T20" fmla="*/ 23 w 23"/>
                <a:gd name="T21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0">
                  <a:moveTo>
                    <a:pt x="23" y="7"/>
                  </a:moveTo>
                  <a:lnTo>
                    <a:pt x="11" y="0"/>
                  </a:lnTo>
                  <a:lnTo>
                    <a:pt x="9" y="6"/>
                  </a:lnTo>
                  <a:lnTo>
                    <a:pt x="6" y="6"/>
                  </a:lnTo>
                  <a:lnTo>
                    <a:pt x="6" y="2"/>
                  </a:lnTo>
                  <a:lnTo>
                    <a:pt x="2" y="2"/>
                  </a:lnTo>
                  <a:lnTo>
                    <a:pt x="4" y="8"/>
                  </a:lnTo>
                  <a:lnTo>
                    <a:pt x="0" y="11"/>
                  </a:lnTo>
                  <a:lnTo>
                    <a:pt x="2" y="12"/>
                  </a:lnTo>
                  <a:lnTo>
                    <a:pt x="14" y="20"/>
                  </a:lnTo>
                  <a:lnTo>
                    <a:pt x="23" y="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14" name="Freeform 1714"/>
            <p:cNvSpPr>
              <a:spLocks/>
            </p:cNvSpPr>
            <p:nvPr/>
          </p:nvSpPr>
          <p:spPr bwMode="auto">
            <a:xfrm>
              <a:off x="5321" y="1813"/>
              <a:ext cx="19" cy="20"/>
            </a:xfrm>
            <a:custGeom>
              <a:avLst/>
              <a:gdLst>
                <a:gd name="T0" fmla="*/ 19 w 19"/>
                <a:gd name="T1" fmla="*/ 12 h 20"/>
                <a:gd name="T2" fmla="*/ 5 w 19"/>
                <a:gd name="T3" fmla="*/ 20 h 20"/>
                <a:gd name="T4" fmla="*/ 1 w 19"/>
                <a:gd name="T5" fmla="*/ 19 h 20"/>
                <a:gd name="T6" fmla="*/ 0 w 19"/>
                <a:gd name="T7" fmla="*/ 0 h 20"/>
                <a:gd name="T8" fmla="*/ 19 w 19"/>
                <a:gd name="T9" fmla="*/ 0 h 20"/>
                <a:gd name="T10" fmla="*/ 19 w 19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0">
                  <a:moveTo>
                    <a:pt x="19" y="12"/>
                  </a:moveTo>
                  <a:lnTo>
                    <a:pt x="5" y="20"/>
                  </a:lnTo>
                  <a:lnTo>
                    <a:pt x="1" y="19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15" name="Freeform 1715"/>
            <p:cNvSpPr>
              <a:spLocks/>
            </p:cNvSpPr>
            <p:nvPr/>
          </p:nvSpPr>
          <p:spPr bwMode="auto">
            <a:xfrm>
              <a:off x="5782" y="1892"/>
              <a:ext cx="94" cy="85"/>
            </a:xfrm>
            <a:custGeom>
              <a:avLst/>
              <a:gdLst>
                <a:gd name="T0" fmla="*/ 94 w 94"/>
                <a:gd name="T1" fmla="*/ 77 h 85"/>
                <a:gd name="T2" fmla="*/ 87 w 94"/>
                <a:gd name="T3" fmla="*/ 85 h 85"/>
                <a:gd name="T4" fmla="*/ 62 w 94"/>
                <a:gd name="T5" fmla="*/ 59 h 85"/>
                <a:gd name="T6" fmla="*/ 48 w 94"/>
                <a:gd name="T7" fmla="*/ 64 h 85"/>
                <a:gd name="T8" fmla="*/ 43 w 94"/>
                <a:gd name="T9" fmla="*/ 68 h 85"/>
                <a:gd name="T10" fmla="*/ 30 w 94"/>
                <a:gd name="T11" fmla="*/ 53 h 85"/>
                <a:gd name="T12" fmla="*/ 17 w 94"/>
                <a:gd name="T13" fmla="*/ 39 h 85"/>
                <a:gd name="T14" fmla="*/ 9 w 94"/>
                <a:gd name="T15" fmla="*/ 44 h 85"/>
                <a:gd name="T16" fmla="*/ 5 w 94"/>
                <a:gd name="T17" fmla="*/ 41 h 85"/>
                <a:gd name="T18" fmla="*/ 5 w 94"/>
                <a:gd name="T19" fmla="*/ 31 h 85"/>
                <a:gd name="T20" fmla="*/ 0 w 94"/>
                <a:gd name="T21" fmla="*/ 24 h 85"/>
                <a:gd name="T22" fmla="*/ 1 w 94"/>
                <a:gd name="T23" fmla="*/ 16 h 85"/>
                <a:gd name="T24" fmla="*/ 19 w 94"/>
                <a:gd name="T25" fmla="*/ 13 h 85"/>
                <a:gd name="T26" fmla="*/ 22 w 94"/>
                <a:gd name="T27" fmla="*/ 1 h 85"/>
                <a:gd name="T28" fmla="*/ 42 w 94"/>
                <a:gd name="T29" fmla="*/ 0 h 85"/>
                <a:gd name="T30" fmla="*/ 60 w 94"/>
                <a:gd name="T31" fmla="*/ 13 h 85"/>
                <a:gd name="T32" fmla="*/ 60 w 94"/>
                <a:gd name="T33" fmla="*/ 25 h 85"/>
                <a:gd name="T34" fmla="*/ 77 w 94"/>
                <a:gd name="T35" fmla="*/ 38 h 85"/>
                <a:gd name="T36" fmla="*/ 71 w 94"/>
                <a:gd name="T37" fmla="*/ 58 h 85"/>
                <a:gd name="T38" fmla="*/ 94 w 94"/>
                <a:gd name="T39" fmla="*/ 7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85">
                  <a:moveTo>
                    <a:pt x="94" y="77"/>
                  </a:moveTo>
                  <a:lnTo>
                    <a:pt x="87" y="85"/>
                  </a:lnTo>
                  <a:lnTo>
                    <a:pt x="62" y="59"/>
                  </a:lnTo>
                  <a:lnTo>
                    <a:pt x="48" y="64"/>
                  </a:lnTo>
                  <a:lnTo>
                    <a:pt x="43" y="68"/>
                  </a:lnTo>
                  <a:lnTo>
                    <a:pt x="30" y="53"/>
                  </a:lnTo>
                  <a:lnTo>
                    <a:pt x="17" y="39"/>
                  </a:lnTo>
                  <a:lnTo>
                    <a:pt x="9" y="44"/>
                  </a:lnTo>
                  <a:lnTo>
                    <a:pt x="5" y="41"/>
                  </a:lnTo>
                  <a:lnTo>
                    <a:pt x="5" y="31"/>
                  </a:lnTo>
                  <a:lnTo>
                    <a:pt x="0" y="24"/>
                  </a:lnTo>
                  <a:lnTo>
                    <a:pt x="1" y="16"/>
                  </a:lnTo>
                  <a:lnTo>
                    <a:pt x="19" y="13"/>
                  </a:lnTo>
                  <a:lnTo>
                    <a:pt x="22" y="1"/>
                  </a:lnTo>
                  <a:lnTo>
                    <a:pt x="42" y="0"/>
                  </a:lnTo>
                  <a:lnTo>
                    <a:pt x="60" y="13"/>
                  </a:lnTo>
                  <a:lnTo>
                    <a:pt x="60" y="25"/>
                  </a:lnTo>
                  <a:lnTo>
                    <a:pt x="77" y="38"/>
                  </a:lnTo>
                  <a:lnTo>
                    <a:pt x="71" y="58"/>
                  </a:lnTo>
                  <a:lnTo>
                    <a:pt x="94" y="7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16" name="Freeform 1716"/>
            <p:cNvSpPr>
              <a:spLocks/>
            </p:cNvSpPr>
            <p:nvPr/>
          </p:nvSpPr>
          <p:spPr bwMode="auto">
            <a:xfrm>
              <a:off x="5770" y="1544"/>
              <a:ext cx="43" cy="40"/>
            </a:xfrm>
            <a:custGeom>
              <a:avLst/>
              <a:gdLst>
                <a:gd name="T0" fmla="*/ 31 w 43"/>
                <a:gd name="T1" fmla="*/ 13 h 40"/>
                <a:gd name="T2" fmla="*/ 29 w 43"/>
                <a:gd name="T3" fmla="*/ 16 h 40"/>
                <a:gd name="T4" fmla="*/ 34 w 43"/>
                <a:gd name="T5" fmla="*/ 20 h 40"/>
                <a:gd name="T6" fmla="*/ 35 w 43"/>
                <a:gd name="T7" fmla="*/ 34 h 40"/>
                <a:gd name="T8" fmla="*/ 23 w 43"/>
                <a:gd name="T9" fmla="*/ 40 h 40"/>
                <a:gd name="T10" fmla="*/ 21 w 43"/>
                <a:gd name="T11" fmla="*/ 39 h 40"/>
                <a:gd name="T12" fmla="*/ 24 w 43"/>
                <a:gd name="T13" fmla="*/ 35 h 40"/>
                <a:gd name="T14" fmla="*/ 6 w 43"/>
                <a:gd name="T15" fmla="*/ 20 h 40"/>
                <a:gd name="T16" fmla="*/ 0 w 43"/>
                <a:gd name="T17" fmla="*/ 7 h 40"/>
                <a:gd name="T18" fmla="*/ 2 w 43"/>
                <a:gd name="T19" fmla="*/ 6 h 40"/>
                <a:gd name="T20" fmla="*/ 11 w 43"/>
                <a:gd name="T21" fmla="*/ 11 h 40"/>
                <a:gd name="T22" fmla="*/ 17 w 43"/>
                <a:gd name="T23" fmla="*/ 6 h 40"/>
                <a:gd name="T24" fmla="*/ 20 w 43"/>
                <a:gd name="T25" fmla="*/ 0 h 40"/>
                <a:gd name="T26" fmla="*/ 43 w 43"/>
                <a:gd name="T27" fmla="*/ 10 h 40"/>
                <a:gd name="T28" fmla="*/ 41 w 43"/>
                <a:gd name="T29" fmla="*/ 15 h 40"/>
                <a:gd name="T30" fmla="*/ 31 w 43"/>
                <a:gd name="T31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" h="40">
                  <a:moveTo>
                    <a:pt x="31" y="13"/>
                  </a:moveTo>
                  <a:lnTo>
                    <a:pt x="29" y="16"/>
                  </a:lnTo>
                  <a:lnTo>
                    <a:pt x="34" y="20"/>
                  </a:lnTo>
                  <a:lnTo>
                    <a:pt x="35" y="34"/>
                  </a:lnTo>
                  <a:lnTo>
                    <a:pt x="23" y="40"/>
                  </a:lnTo>
                  <a:lnTo>
                    <a:pt x="21" y="39"/>
                  </a:lnTo>
                  <a:lnTo>
                    <a:pt x="24" y="35"/>
                  </a:lnTo>
                  <a:lnTo>
                    <a:pt x="6" y="20"/>
                  </a:lnTo>
                  <a:lnTo>
                    <a:pt x="0" y="7"/>
                  </a:lnTo>
                  <a:lnTo>
                    <a:pt x="2" y="6"/>
                  </a:lnTo>
                  <a:lnTo>
                    <a:pt x="11" y="11"/>
                  </a:lnTo>
                  <a:lnTo>
                    <a:pt x="17" y="6"/>
                  </a:lnTo>
                  <a:lnTo>
                    <a:pt x="20" y="0"/>
                  </a:lnTo>
                  <a:lnTo>
                    <a:pt x="43" y="10"/>
                  </a:lnTo>
                  <a:lnTo>
                    <a:pt x="41" y="15"/>
                  </a:lnTo>
                  <a:lnTo>
                    <a:pt x="31" y="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17" name="Freeform 1717"/>
            <p:cNvSpPr>
              <a:spLocks/>
            </p:cNvSpPr>
            <p:nvPr/>
          </p:nvSpPr>
          <p:spPr bwMode="auto">
            <a:xfrm>
              <a:off x="5684" y="1690"/>
              <a:ext cx="30" cy="20"/>
            </a:xfrm>
            <a:custGeom>
              <a:avLst/>
              <a:gdLst>
                <a:gd name="T0" fmla="*/ 9 w 30"/>
                <a:gd name="T1" fmla="*/ 17 h 20"/>
                <a:gd name="T2" fmla="*/ 10 w 30"/>
                <a:gd name="T3" fmla="*/ 20 h 20"/>
                <a:gd name="T4" fmla="*/ 13 w 30"/>
                <a:gd name="T5" fmla="*/ 20 h 20"/>
                <a:gd name="T6" fmla="*/ 21 w 30"/>
                <a:gd name="T7" fmla="*/ 9 h 20"/>
                <a:gd name="T8" fmla="*/ 26 w 30"/>
                <a:gd name="T9" fmla="*/ 13 h 20"/>
                <a:gd name="T10" fmla="*/ 30 w 30"/>
                <a:gd name="T11" fmla="*/ 10 h 20"/>
                <a:gd name="T12" fmla="*/ 29 w 30"/>
                <a:gd name="T13" fmla="*/ 6 h 20"/>
                <a:gd name="T14" fmla="*/ 14 w 30"/>
                <a:gd name="T15" fmla="*/ 5 h 20"/>
                <a:gd name="T16" fmla="*/ 17 w 30"/>
                <a:gd name="T17" fmla="*/ 0 h 20"/>
                <a:gd name="T18" fmla="*/ 12 w 30"/>
                <a:gd name="T19" fmla="*/ 1 h 20"/>
                <a:gd name="T20" fmla="*/ 12 w 30"/>
                <a:gd name="T21" fmla="*/ 5 h 20"/>
                <a:gd name="T22" fmla="*/ 0 w 30"/>
                <a:gd name="T23" fmla="*/ 12 h 20"/>
                <a:gd name="T24" fmla="*/ 6 w 30"/>
                <a:gd name="T25" fmla="*/ 19 h 20"/>
                <a:gd name="T26" fmla="*/ 9 w 30"/>
                <a:gd name="T27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20">
                  <a:moveTo>
                    <a:pt x="9" y="17"/>
                  </a:moveTo>
                  <a:lnTo>
                    <a:pt x="10" y="20"/>
                  </a:lnTo>
                  <a:lnTo>
                    <a:pt x="13" y="20"/>
                  </a:lnTo>
                  <a:lnTo>
                    <a:pt x="21" y="9"/>
                  </a:lnTo>
                  <a:lnTo>
                    <a:pt x="26" y="13"/>
                  </a:lnTo>
                  <a:lnTo>
                    <a:pt x="30" y="10"/>
                  </a:lnTo>
                  <a:lnTo>
                    <a:pt x="29" y="6"/>
                  </a:lnTo>
                  <a:lnTo>
                    <a:pt x="14" y="5"/>
                  </a:lnTo>
                  <a:lnTo>
                    <a:pt x="17" y="0"/>
                  </a:lnTo>
                  <a:lnTo>
                    <a:pt x="12" y="1"/>
                  </a:lnTo>
                  <a:lnTo>
                    <a:pt x="12" y="5"/>
                  </a:lnTo>
                  <a:lnTo>
                    <a:pt x="0" y="12"/>
                  </a:lnTo>
                  <a:lnTo>
                    <a:pt x="6" y="19"/>
                  </a:lnTo>
                  <a:lnTo>
                    <a:pt x="9" y="1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18" name="Freeform 1718"/>
            <p:cNvSpPr>
              <a:spLocks/>
            </p:cNvSpPr>
            <p:nvPr/>
          </p:nvSpPr>
          <p:spPr bwMode="auto">
            <a:xfrm>
              <a:off x="5301" y="1504"/>
              <a:ext cx="73" cy="72"/>
            </a:xfrm>
            <a:custGeom>
              <a:avLst/>
              <a:gdLst>
                <a:gd name="T0" fmla="*/ 66 w 73"/>
                <a:gd name="T1" fmla="*/ 32 h 72"/>
                <a:gd name="T2" fmla="*/ 70 w 73"/>
                <a:gd name="T3" fmla="*/ 27 h 72"/>
                <a:gd name="T4" fmla="*/ 33 w 73"/>
                <a:gd name="T5" fmla="*/ 0 h 72"/>
                <a:gd name="T6" fmla="*/ 18 w 73"/>
                <a:gd name="T7" fmla="*/ 9 h 72"/>
                <a:gd name="T8" fmla="*/ 12 w 73"/>
                <a:gd name="T9" fmla="*/ 1 h 72"/>
                <a:gd name="T10" fmla="*/ 0 w 73"/>
                <a:gd name="T11" fmla="*/ 4 h 72"/>
                <a:gd name="T12" fmla="*/ 14 w 73"/>
                <a:gd name="T13" fmla="*/ 27 h 72"/>
                <a:gd name="T14" fmla="*/ 6 w 73"/>
                <a:gd name="T15" fmla="*/ 32 h 72"/>
                <a:gd name="T16" fmla="*/ 11 w 73"/>
                <a:gd name="T17" fmla="*/ 49 h 72"/>
                <a:gd name="T18" fmla="*/ 8 w 73"/>
                <a:gd name="T19" fmla="*/ 57 h 72"/>
                <a:gd name="T20" fmla="*/ 29 w 73"/>
                <a:gd name="T21" fmla="*/ 59 h 72"/>
                <a:gd name="T22" fmla="*/ 47 w 73"/>
                <a:gd name="T23" fmla="*/ 72 h 72"/>
                <a:gd name="T24" fmla="*/ 43 w 73"/>
                <a:gd name="T25" fmla="*/ 49 h 72"/>
                <a:gd name="T26" fmla="*/ 49 w 73"/>
                <a:gd name="T27" fmla="*/ 38 h 72"/>
                <a:gd name="T28" fmla="*/ 63 w 73"/>
                <a:gd name="T29" fmla="*/ 43 h 72"/>
                <a:gd name="T30" fmla="*/ 65 w 73"/>
                <a:gd name="T31" fmla="*/ 51 h 72"/>
                <a:gd name="T32" fmla="*/ 65 w 73"/>
                <a:gd name="T33" fmla="*/ 51 h 72"/>
                <a:gd name="T34" fmla="*/ 71 w 73"/>
                <a:gd name="T35" fmla="*/ 50 h 72"/>
                <a:gd name="T36" fmla="*/ 73 w 73"/>
                <a:gd name="T37" fmla="*/ 32 h 72"/>
                <a:gd name="T38" fmla="*/ 66 w 73"/>
                <a:gd name="T39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" h="72">
                  <a:moveTo>
                    <a:pt x="66" y="32"/>
                  </a:moveTo>
                  <a:lnTo>
                    <a:pt x="70" y="27"/>
                  </a:lnTo>
                  <a:lnTo>
                    <a:pt x="33" y="0"/>
                  </a:lnTo>
                  <a:lnTo>
                    <a:pt x="18" y="9"/>
                  </a:lnTo>
                  <a:lnTo>
                    <a:pt x="12" y="1"/>
                  </a:lnTo>
                  <a:lnTo>
                    <a:pt x="0" y="4"/>
                  </a:lnTo>
                  <a:lnTo>
                    <a:pt x="14" y="27"/>
                  </a:lnTo>
                  <a:lnTo>
                    <a:pt x="6" y="32"/>
                  </a:lnTo>
                  <a:lnTo>
                    <a:pt x="11" y="49"/>
                  </a:lnTo>
                  <a:lnTo>
                    <a:pt x="8" y="57"/>
                  </a:lnTo>
                  <a:lnTo>
                    <a:pt x="29" y="59"/>
                  </a:lnTo>
                  <a:lnTo>
                    <a:pt x="47" y="72"/>
                  </a:lnTo>
                  <a:lnTo>
                    <a:pt x="43" y="49"/>
                  </a:lnTo>
                  <a:lnTo>
                    <a:pt x="49" y="38"/>
                  </a:lnTo>
                  <a:lnTo>
                    <a:pt x="63" y="43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71" y="50"/>
                  </a:lnTo>
                  <a:lnTo>
                    <a:pt x="73" y="32"/>
                  </a:lnTo>
                  <a:lnTo>
                    <a:pt x="66" y="3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19" name="Freeform 1719"/>
            <p:cNvSpPr>
              <a:spLocks/>
            </p:cNvSpPr>
            <p:nvPr/>
          </p:nvSpPr>
          <p:spPr bwMode="auto">
            <a:xfrm>
              <a:off x="5653" y="1515"/>
              <a:ext cx="6" cy="8"/>
            </a:xfrm>
            <a:custGeom>
              <a:avLst/>
              <a:gdLst>
                <a:gd name="T0" fmla="*/ 2 w 6"/>
                <a:gd name="T1" fmla="*/ 4 h 8"/>
                <a:gd name="T2" fmla="*/ 1 w 6"/>
                <a:gd name="T3" fmla="*/ 2 h 8"/>
                <a:gd name="T4" fmla="*/ 5 w 6"/>
                <a:gd name="T5" fmla="*/ 0 h 8"/>
                <a:gd name="T6" fmla="*/ 5 w 6"/>
                <a:gd name="T7" fmla="*/ 0 h 8"/>
                <a:gd name="T8" fmla="*/ 6 w 6"/>
                <a:gd name="T9" fmla="*/ 3 h 8"/>
                <a:gd name="T10" fmla="*/ 5 w 6"/>
                <a:gd name="T11" fmla="*/ 5 h 8"/>
                <a:gd name="T12" fmla="*/ 3 w 6"/>
                <a:gd name="T13" fmla="*/ 5 h 8"/>
                <a:gd name="T14" fmla="*/ 2 w 6"/>
                <a:gd name="T15" fmla="*/ 6 h 8"/>
                <a:gd name="T16" fmla="*/ 3 w 6"/>
                <a:gd name="T17" fmla="*/ 6 h 8"/>
                <a:gd name="T18" fmla="*/ 0 w 6"/>
                <a:gd name="T19" fmla="*/ 8 h 8"/>
                <a:gd name="T20" fmla="*/ 0 w 6"/>
                <a:gd name="T21" fmla="*/ 7 h 8"/>
                <a:gd name="T22" fmla="*/ 2 w 6"/>
                <a:gd name="T2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8">
                  <a:moveTo>
                    <a:pt x="2" y="4"/>
                  </a:moveTo>
                  <a:lnTo>
                    <a:pt x="1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3"/>
                  </a:lnTo>
                  <a:lnTo>
                    <a:pt x="5" y="5"/>
                  </a:lnTo>
                  <a:lnTo>
                    <a:pt x="3" y="5"/>
                  </a:lnTo>
                  <a:lnTo>
                    <a:pt x="2" y="6"/>
                  </a:lnTo>
                  <a:lnTo>
                    <a:pt x="3" y="6"/>
                  </a:lnTo>
                  <a:lnTo>
                    <a:pt x="0" y="8"/>
                  </a:lnTo>
                  <a:lnTo>
                    <a:pt x="0" y="7"/>
                  </a:lnTo>
                  <a:lnTo>
                    <a:pt x="2" y="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720" name="Freeform 1721"/>
            <p:cNvSpPr>
              <a:spLocks/>
            </p:cNvSpPr>
            <p:nvPr/>
          </p:nvSpPr>
          <p:spPr bwMode="auto">
            <a:xfrm>
              <a:off x="5188" y="1744"/>
              <a:ext cx="92" cy="55"/>
            </a:xfrm>
            <a:custGeom>
              <a:avLst/>
              <a:gdLst>
                <a:gd name="T0" fmla="*/ 66 w 92"/>
                <a:gd name="T1" fmla="*/ 17 h 55"/>
                <a:gd name="T2" fmla="*/ 71 w 92"/>
                <a:gd name="T3" fmla="*/ 21 h 55"/>
                <a:gd name="T4" fmla="*/ 68 w 92"/>
                <a:gd name="T5" fmla="*/ 27 h 55"/>
                <a:gd name="T6" fmla="*/ 76 w 92"/>
                <a:gd name="T7" fmla="*/ 29 h 55"/>
                <a:gd name="T8" fmla="*/ 80 w 92"/>
                <a:gd name="T9" fmla="*/ 33 h 55"/>
                <a:gd name="T10" fmla="*/ 89 w 92"/>
                <a:gd name="T11" fmla="*/ 35 h 55"/>
                <a:gd name="T12" fmla="*/ 92 w 92"/>
                <a:gd name="T13" fmla="*/ 41 h 55"/>
                <a:gd name="T14" fmla="*/ 85 w 92"/>
                <a:gd name="T15" fmla="*/ 52 h 55"/>
                <a:gd name="T16" fmla="*/ 78 w 92"/>
                <a:gd name="T17" fmla="*/ 51 h 55"/>
                <a:gd name="T18" fmla="*/ 75 w 92"/>
                <a:gd name="T19" fmla="*/ 54 h 55"/>
                <a:gd name="T20" fmla="*/ 70 w 92"/>
                <a:gd name="T21" fmla="*/ 55 h 55"/>
                <a:gd name="T22" fmla="*/ 70 w 92"/>
                <a:gd name="T23" fmla="*/ 52 h 55"/>
                <a:gd name="T24" fmla="*/ 64 w 92"/>
                <a:gd name="T25" fmla="*/ 52 h 55"/>
                <a:gd name="T26" fmla="*/ 64 w 92"/>
                <a:gd name="T27" fmla="*/ 54 h 55"/>
                <a:gd name="T28" fmla="*/ 59 w 92"/>
                <a:gd name="T29" fmla="*/ 55 h 55"/>
                <a:gd name="T30" fmla="*/ 53 w 92"/>
                <a:gd name="T31" fmla="*/ 48 h 55"/>
                <a:gd name="T32" fmla="*/ 58 w 92"/>
                <a:gd name="T33" fmla="*/ 44 h 55"/>
                <a:gd name="T34" fmla="*/ 65 w 92"/>
                <a:gd name="T35" fmla="*/ 43 h 55"/>
                <a:gd name="T36" fmla="*/ 64 w 92"/>
                <a:gd name="T37" fmla="*/ 38 h 55"/>
                <a:gd name="T38" fmla="*/ 63 w 92"/>
                <a:gd name="T39" fmla="*/ 37 h 55"/>
                <a:gd name="T40" fmla="*/ 59 w 92"/>
                <a:gd name="T41" fmla="*/ 37 h 55"/>
                <a:gd name="T42" fmla="*/ 58 w 92"/>
                <a:gd name="T43" fmla="*/ 39 h 55"/>
                <a:gd name="T44" fmla="*/ 55 w 92"/>
                <a:gd name="T45" fmla="*/ 41 h 55"/>
                <a:gd name="T46" fmla="*/ 41 w 92"/>
                <a:gd name="T47" fmla="*/ 34 h 55"/>
                <a:gd name="T48" fmla="*/ 41 w 92"/>
                <a:gd name="T49" fmla="*/ 30 h 55"/>
                <a:gd name="T50" fmla="*/ 39 w 92"/>
                <a:gd name="T51" fmla="*/ 30 h 55"/>
                <a:gd name="T52" fmla="*/ 37 w 92"/>
                <a:gd name="T53" fmla="*/ 28 h 55"/>
                <a:gd name="T54" fmla="*/ 36 w 92"/>
                <a:gd name="T55" fmla="*/ 29 h 55"/>
                <a:gd name="T56" fmla="*/ 17 w 92"/>
                <a:gd name="T57" fmla="*/ 32 h 55"/>
                <a:gd name="T58" fmla="*/ 17 w 92"/>
                <a:gd name="T59" fmla="*/ 28 h 55"/>
                <a:gd name="T60" fmla="*/ 8 w 92"/>
                <a:gd name="T61" fmla="*/ 28 h 55"/>
                <a:gd name="T62" fmla="*/ 7 w 92"/>
                <a:gd name="T63" fmla="*/ 27 h 55"/>
                <a:gd name="T64" fmla="*/ 4 w 92"/>
                <a:gd name="T65" fmla="*/ 26 h 55"/>
                <a:gd name="T66" fmla="*/ 2 w 92"/>
                <a:gd name="T67" fmla="*/ 28 h 55"/>
                <a:gd name="T68" fmla="*/ 0 w 92"/>
                <a:gd name="T69" fmla="*/ 19 h 55"/>
                <a:gd name="T70" fmla="*/ 4 w 92"/>
                <a:gd name="T71" fmla="*/ 16 h 55"/>
                <a:gd name="T72" fmla="*/ 9 w 92"/>
                <a:gd name="T73" fmla="*/ 16 h 55"/>
                <a:gd name="T74" fmla="*/ 16 w 92"/>
                <a:gd name="T75" fmla="*/ 15 h 55"/>
                <a:gd name="T76" fmla="*/ 13 w 92"/>
                <a:gd name="T77" fmla="*/ 11 h 55"/>
                <a:gd name="T78" fmla="*/ 27 w 92"/>
                <a:gd name="T79" fmla="*/ 8 h 55"/>
                <a:gd name="T80" fmla="*/ 27 w 92"/>
                <a:gd name="T81" fmla="*/ 2 h 55"/>
                <a:gd name="T82" fmla="*/ 30 w 92"/>
                <a:gd name="T83" fmla="*/ 0 h 55"/>
                <a:gd name="T84" fmla="*/ 38 w 92"/>
                <a:gd name="T85" fmla="*/ 5 h 55"/>
                <a:gd name="T86" fmla="*/ 41 w 92"/>
                <a:gd name="T87" fmla="*/ 5 h 55"/>
                <a:gd name="T88" fmla="*/ 48 w 92"/>
                <a:gd name="T89" fmla="*/ 4 h 55"/>
                <a:gd name="T90" fmla="*/ 52 w 92"/>
                <a:gd name="T91" fmla="*/ 10 h 55"/>
                <a:gd name="T92" fmla="*/ 50 w 92"/>
                <a:gd name="T93" fmla="*/ 14 h 55"/>
                <a:gd name="T94" fmla="*/ 66 w 92"/>
                <a:gd name="T95" fmla="*/ 17 h 55"/>
                <a:gd name="T96" fmla="*/ 66 w 92"/>
                <a:gd name="T97" fmla="*/ 17 h 55"/>
                <a:gd name="T98" fmla="*/ 66 w 92"/>
                <a:gd name="T99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55">
                  <a:moveTo>
                    <a:pt x="66" y="17"/>
                  </a:moveTo>
                  <a:lnTo>
                    <a:pt x="71" y="21"/>
                  </a:lnTo>
                  <a:lnTo>
                    <a:pt x="68" y="27"/>
                  </a:lnTo>
                  <a:lnTo>
                    <a:pt x="76" y="29"/>
                  </a:lnTo>
                  <a:lnTo>
                    <a:pt x="80" y="33"/>
                  </a:lnTo>
                  <a:lnTo>
                    <a:pt x="89" y="35"/>
                  </a:lnTo>
                  <a:lnTo>
                    <a:pt x="92" y="41"/>
                  </a:lnTo>
                  <a:lnTo>
                    <a:pt x="85" y="52"/>
                  </a:lnTo>
                  <a:lnTo>
                    <a:pt x="78" y="51"/>
                  </a:lnTo>
                  <a:lnTo>
                    <a:pt x="75" y="54"/>
                  </a:lnTo>
                  <a:lnTo>
                    <a:pt x="70" y="55"/>
                  </a:lnTo>
                  <a:lnTo>
                    <a:pt x="70" y="52"/>
                  </a:lnTo>
                  <a:lnTo>
                    <a:pt x="64" y="52"/>
                  </a:lnTo>
                  <a:lnTo>
                    <a:pt x="64" y="54"/>
                  </a:lnTo>
                  <a:lnTo>
                    <a:pt x="59" y="55"/>
                  </a:lnTo>
                  <a:lnTo>
                    <a:pt x="53" y="48"/>
                  </a:lnTo>
                  <a:lnTo>
                    <a:pt x="58" y="44"/>
                  </a:lnTo>
                  <a:lnTo>
                    <a:pt x="65" y="43"/>
                  </a:lnTo>
                  <a:lnTo>
                    <a:pt x="64" y="38"/>
                  </a:lnTo>
                  <a:lnTo>
                    <a:pt x="63" y="37"/>
                  </a:lnTo>
                  <a:lnTo>
                    <a:pt x="59" y="37"/>
                  </a:lnTo>
                  <a:lnTo>
                    <a:pt x="58" y="39"/>
                  </a:lnTo>
                  <a:lnTo>
                    <a:pt x="55" y="41"/>
                  </a:lnTo>
                  <a:lnTo>
                    <a:pt x="41" y="34"/>
                  </a:lnTo>
                  <a:lnTo>
                    <a:pt x="41" y="30"/>
                  </a:lnTo>
                  <a:lnTo>
                    <a:pt x="39" y="30"/>
                  </a:lnTo>
                  <a:lnTo>
                    <a:pt x="37" y="28"/>
                  </a:lnTo>
                  <a:lnTo>
                    <a:pt x="36" y="29"/>
                  </a:lnTo>
                  <a:lnTo>
                    <a:pt x="17" y="32"/>
                  </a:lnTo>
                  <a:lnTo>
                    <a:pt x="17" y="28"/>
                  </a:lnTo>
                  <a:lnTo>
                    <a:pt x="8" y="28"/>
                  </a:lnTo>
                  <a:lnTo>
                    <a:pt x="7" y="27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0" y="19"/>
                  </a:lnTo>
                  <a:lnTo>
                    <a:pt x="4" y="16"/>
                  </a:lnTo>
                  <a:lnTo>
                    <a:pt x="9" y="16"/>
                  </a:lnTo>
                  <a:lnTo>
                    <a:pt x="16" y="15"/>
                  </a:lnTo>
                  <a:lnTo>
                    <a:pt x="13" y="11"/>
                  </a:lnTo>
                  <a:lnTo>
                    <a:pt x="27" y="8"/>
                  </a:lnTo>
                  <a:lnTo>
                    <a:pt x="27" y="2"/>
                  </a:lnTo>
                  <a:lnTo>
                    <a:pt x="30" y="0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8" y="4"/>
                  </a:lnTo>
                  <a:lnTo>
                    <a:pt x="52" y="10"/>
                  </a:lnTo>
                  <a:lnTo>
                    <a:pt x="50" y="14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36868" name="Freeform 3596"/>
          <p:cNvSpPr>
            <a:spLocks/>
          </p:cNvSpPr>
          <p:nvPr/>
        </p:nvSpPr>
        <p:spPr bwMode="auto">
          <a:xfrm>
            <a:off x="5667375" y="2130425"/>
            <a:ext cx="52388" cy="63500"/>
          </a:xfrm>
          <a:custGeom>
            <a:avLst/>
            <a:gdLst>
              <a:gd name="T0" fmla="*/ 0 w 22"/>
              <a:gd name="T1" fmla="*/ 0 h 20"/>
              <a:gd name="T2" fmla="*/ 2147483647 w 22"/>
              <a:gd name="T3" fmla="*/ 2147483647 h 20"/>
              <a:gd name="T4" fmla="*/ 2147483647 w 22"/>
              <a:gd name="T5" fmla="*/ 2147483647 h 20"/>
              <a:gd name="T6" fmla="*/ 0 w 22"/>
              <a:gd name="T7" fmla="*/ 0 h 20"/>
              <a:gd name="T8" fmla="*/ 0 60000 65536"/>
              <a:gd name="T9" fmla="*/ 0 60000 65536"/>
              <a:gd name="T10" fmla="*/ 0 60000 65536"/>
              <a:gd name="T11" fmla="*/ 0 60000 65536"/>
              <a:gd name="T12" fmla="*/ 0 w 22"/>
              <a:gd name="T13" fmla="*/ 0 h 20"/>
              <a:gd name="T14" fmla="*/ 22 w 22"/>
              <a:gd name="T15" fmla="*/ 20 h 2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" h="20">
                <a:moveTo>
                  <a:pt x="0" y="0"/>
                </a:moveTo>
                <a:cubicBezTo>
                  <a:pt x="6" y="2"/>
                  <a:pt x="20" y="3"/>
                  <a:pt x="21" y="10"/>
                </a:cubicBezTo>
                <a:cubicBezTo>
                  <a:pt x="22" y="15"/>
                  <a:pt x="20" y="18"/>
                  <a:pt x="15" y="19"/>
                </a:cubicBezTo>
                <a:cubicBezTo>
                  <a:pt x="6" y="20"/>
                  <a:pt x="4" y="8"/>
                  <a:pt x="0" y="0"/>
                </a:cubicBezTo>
                <a:close/>
              </a:path>
            </a:pathLst>
          </a:custGeom>
          <a:solidFill>
            <a:srgbClr val="548235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69" name="Freeform 3597"/>
          <p:cNvSpPr>
            <a:spLocks/>
          </p:cNvSpPr>
          <p:nvPr/>
        </p:nvSpPr>
        <p:spPr bwMode="auto">
          <a:xfrm>
            <a:off x="5800725" y="2124075"/>
            <a:ext cx="46038" cy="73025"/>
          </a:xfrm>
          <a:custGeom>
            <a:avLst/>
            <a:gdLst>
              <a:gd name="T0" fmla="*/ 2147483647 w 19"/>
              <a:gd name="T1" fmla="*/ 0 h 23"/>
              <a:gd name="T2" fmla="*/ 2147483647 w 19"/>
              <a:gd name="T3" fmla="*/ 2147483647 h 23"/>
              <a:gd name="T4" fmla="*/ 2147483647 w 19"/>
              <a:gd name="T5" fmla="*/ 2147483647 h 23"/>
              <a:gd name="T6" fmla="*/ 2147483647 w 19"/>
              <a:gd name="T7" fmla="*/ 0 h 23"/>
              <a:gd name="T8" fmla="*/ 0 60000 65536"/>
              <a:gd name="T9" fmla="*/ 0 60000 65536"/>
              <a:gd name="T10" fmla="*/ 0 60000 65536"/>
              <a:gd name="T11" fmla="*/ 0 60000 65536"/>
              <a:gd name="T12" fmla="*/ 0 w 19"/>
              <a:gd name="T13" fmla="*/ 0 h 23"/>
              <a:gd name="T14" fmla="*/ 19 w 19"/>
              <a:gd name="T15" fmla="*/ 23 h 2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" h="23">
                <a:moveTo>
                  <a:pt x="18" y="0"/>
                </a:moveTo>
                <a:cubicBezTo>
                  <a:pt x="19" y="5"/>
                  <a:pt x="18" y="20"/>
                  <a:pt x="12" y="22"/>
                </a:cubicBezTo>
                <a:cubicBezTo>
                  <a:pt x="7" y="23"/>
                  <a:pt x="3" y="21"/>
                  <a:pt x="2" y="17"/>
                </a:cubicBezTo>
                <a:cubicBezTo>
                  <a:pt x="0" y="8"/>
                  <a:pt x="13" y="5"/>
                  <a:pt x="18" y="0"/>
                </a:cubicBezTo>
                <a:close/>
              </a:path>
            </a:pathLst>
          </a:custGeom>
          <a:solidFill>
            <a:srgbClr val="548235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70" name="Freeform 3599"/>
          <p:cNvSpPr>
            <a:spLocks/>
          </p:cNvSpPr>
          <p:nvPr/>
        </p:nvSpPr>
        <p:spPr bwMode="auto">
          <a:xfrm>
            <a:off x="5724525" y="2193925"/>
            <a:ext cx="61913" cy="53975"/>
          </a:xfrm>
          <a:custGeom>
            <a:avLst/>
            <a:gdLst>
              <a:gd name="T0" fmla="*/ 0 w 26"/>
              <a:gd name="T1" fmla="*/ 2147483647 h 17"/>
              <a:gd name="T2" fmla="*/ 2147483647 w 26"/>
              <a:gd name="T3" fmla="*/ 2147483647 h 17"/>
              <a:gd name="T4" fmla="*/ 2147483647 w 26"/>
              <a:gd name="T5" fmla="*/ 2147483647 h 17"/>
              <a:gd name="T6" fmla="*/ 0 w 26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26"/>
              <a:gd name="T13" fmla="*/ 0 h 17"/>
              <a:gd name="T14" fmla="*/ 26 w 26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" h="17">
                <a:moveTo>
                  <a:pt x="0" y="2"/>
                </a:moveTo>
                <a:cubicBezTo>
                  <a:pt x="7" y="0"/>
                  <a:pt x="23" y="0"/>
                  <a:pt x="25" y="7"/>
                </a:cubicBezTo>
                <a:cubicBezTo>
                  <a:pt x="26" y="11"/>
                  <a:pt x="23" y="14"/>
                  <a:pt x="19" y="17"/>
                </a:cubicBezTo>
                <a:cubicBezTo>
                  <a:pt x="10" y="16"/>
                  <a:pt x="6" y="8"/>
                  <a:pt x="0" y="2"/>
                </a:cubicBezTo>
                <a:close/>
              </a:path>
            </a:pathLst>
          </a:custGeom>
          <a:solidFill>
            <a:srgbClr val="548235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71" name="Freeform 3604"/>
          <p:cNvSpPr>
            <a:spLocks/>
          </p:cNvSpPr>
          <p:nvPr/>
        </p:nvSpPr>
        <p:spPr bwMode="auto">
          <a:xfrm>
            <a:off x="5875338" y="2235200"/>
            <a:ext cx="49212" cy="66675"/>
          </a:xfrm>
          <a:custGeom>
            <a:avLst/>
            <a:gdLst>
              <a:gd name="T0" fmla="*/ 2147483647 w 21"/>
              <a:gd name="T1" fmla="*/ 0 h 21"/>
              <a:gd name="T2" fmla="*/ 2147483647 w 21"/>
              <a:gd name="T3" fmla="*/ 2147483647 h 21"/>
              <a:gd name="T4" fmla="*/ 2147483647 w 21"/>
              <a:gd name="T5" fmla="*/ 2147483647 h 21"/>
              <a:gd name="T6" fmla="*/ 2147483647 w 21"/>
              <a:gd name="T7" fmla="*/ 0 h 21"/>
              <a:gd name="T8" fmla="*/ 0 60000 65536"/>
              <a:gd name="T9" fmla="*/ 0 60000 65536"/>
              <a:gd name="T10" fmla="*/ 0 60000 65536"/>
              <a:gd name="T11" fmla="*/ 0 60000 65536"/>
              <a:gd name="T12" fmla="*/ 0 w 21"/>
              <a:gd name="T13" fmla="*/ 0 h 21"/>
              <a:gd name="T14" fmla="*/ 21 w 21"/>
              <a:gd name="T15" fmla="*/ 21 h 2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" h="21">
                <a:moveTo>
                  <a:pt x="21" y="0"/>
                </a:moveTo>
                <a:cubicBezTo>
                  <a:pt x="19" y="5"/>
                  <a:pt x="16" y="19"/>
                  <a:pt x="9" y="20"/>
                </a:cubicBezTo>
                <a:cubicBezTo>
                  <a:pt x="4" y="21"/>
                  <a:pt x="0" y="17"/>
                  <a:pt x="1" y="12"/>
                </a:cubicBezTo>
                <a:cubicBezTo>
                  <a:pt x="1" y="4"/>
                  <a:pt x="13" y="3"/>
                  <a:pt x="21" y="0"/>
                </a:cubicBezTo>
                <a:close/>
              </a:path>
            </a:pathLst>
          </a:custGeom>
          <a:solidFill>
            <a:srgbClr val="548235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72" name="Freeform 3609"/>
          <p:cNvSpPr>
            <a:spLocks/>
          </p:cNvSpPr>
          <p:nvPr/>
        </p:nvSpPr>
        <p:spPr bwMode="auto">
          <a:xfrm>
            <a:off x="5838825" y="2368550"/>
            <a:ext cx="57150" cy="60325"/>
          </a:xfrm>
          <a:custGeom>
            <a:avLst/>
            <a:gdLst>
              <a:gd name="T0" fmla="*/ 2147483647 w 24"/>
              <a:gd name="T1" fmla="*/ 2147483647 h 19"/>
              <a:gd name="T2" fmla="*/ 2147483647 w 24"/>
              <a:gd name="T3" fmla="*/ 2147483647 h 19"/>
              <a:gd name="T4" fmla="*/ 2147483647 w 24"/>
              <a:gd name="T5" fmla="*/ 2147483647 h 19"/>
              <a:gd name="T6" fmla="*/ 2147483647 w 24"/>
              <a:gd name="T7" fmla="*/ 2147483647 h 19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19"/>
              <a:gd name="T14" fmla="*/ 24 w 24"/>
              <a:gd name="T15" fmla="*/ 19 h 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19">
                <a:moveTo>
                  <a:pt x="24" y="19"/>
                </a:moveTo>
                <a:cubicBezTo>
                  <a:pt x="18" y="19"/>
                  <a:pt x="3" y="18"/>
                  <a:pt x="2" y="11"/>
                </a:cubicBezTo>
                <a:cubicBezTo>
                  <a:pt x="0" y="6"/>
                  <a:pt x="7" y="0"/>
                  <a:pt x="13" y="3"/>
                </a:cubicBezTo>
                <a:cubicBezTo>
                  <a:pt x="19" y="5"/>
                  <a:pt x="20" y="15"/>
                  <a:pt x="24" y="19"/>
                </a:cubicBezTo>
                <a:close/>
              </a:path>
            </a:pathLst>
          </a:custGeom>
          <a:solidFill>
            <a:srgbClr val="548235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73" name="Freeform 3611"/>
          <p:cNvSpPr>
            <a:spLocks/>
          </p:cNvSpPr>
          <p:nvPr/>
        </p:nvSpPr>
        <p:spPr bwMode="auto">
          <a:xfrm>
            <a:off x="5829300" y="2460625"/>
            <a:ext cx="57150" cy="63500"/>
          </a:xfrm>
          <a:custGeom>
            <a:avLst/>
            <a:gdLst>
              <a:gd name="T0" fmla="*/ 2147483647 w 24"/>
              <a:gd name="T1" fmla="*/ 2147483647 h 20"/>
              <a:gd name="T2" fmla="*/ 2147483647 w 24"/>
              <a:gd name="T3" fmla="*/ 2147483647 h 20"/>
              <a:gd name="T4" fmla="*/ 0 w 24"/>
              <a:gd name="T5" fmla="*/ 2147483647 h 20"/>
              <a:gd name="T6" fmla="*/ 2147483647 w 24"/>
              <a:gd name="T7" fmla="*/ 2147483647 h 20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20"/>
              <a:gd name="T14" fmla="*/ 24 w 24"/>
              <a:gd name="T15" fmla="*/ 20 h 2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20">
                <a:moveTo>
                  <a:pt x="24" y="3"/>
                </a:moveTo>
                <a:cubicBezTo>
                  <a:pt x="22" y="6"/>
                  <a:pt x="20" y="9"/>
                  <a:pt x="17" y="12"/>
                </a:cubicBezTo>
                <a:cubicBezTo>
                  <a:pt x="12" y="16"/>
                  <a:pt x="0" y="20"/>
                  <a:pt x="0" y="9"/>
                </a:cubicBezTo>
                <a:cubicBezTo>
                  <a:pt x="0" y="0"/>
                  <a:pt x="16" y="2"/>
                  <a:pt x="24" y="3"/>
                </a:cubicBezTo>
                <a:close/>
              </a:path>
            </a:pathLst>
          </a:custGeom>
          <a:solidFill>
            <a:srgbClr val="548235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74" name="Freeform 3617"/>
          <p:cNvSpPr>
            <a:spLocks/>
          </p:cNvSpPr>
          <p:nvPr/>
        </p:nvSpPr>
        <p:spPr bwMode="auto">
          <a:xfrm>
            <a:off x="7712075" y="3160713"/>
            <a:ext cx="53975" cy="73025"/>
          </a:xfrm>
          <a:custGeom>
            <a:avLst/>
            <a:gdLst>
              <a:gd name="T0" fmla="*/ 2147483647 w 46"/>
              <a:gd name="T1" fmla="*/ 0 h 46"/>
              <a:gd name="T2" fmla="*/ 2147483647 w 46"/>
              <a:gd name="T3" fmla="*/ 2147483647 h 46"/>
              <a:gd name="T4" fmla="*/ 2147483647 w 46"/>
              <a:gd name="T5" fmla="*/ 2147483647 h 46"/>
              <a:gd name="T6" fmla="*/ 0 w 46"/>
              <a:gd name="T7" fmla="*/ 2147483647 h 46"/>
              <a:gd name="T8" fmla="*/ 2147483647 w 46"/>
              <a:gd name="T9" fmla="*/ 2147483647 h 46"/>
              <a:gd name="T10" fmla="*/ 2147483647 w 46"/>
              <a:gd name="T11" fmla="*/ 2147483647 h 46"/>
              <a:gd name="T12" fmla="*/ 2147483647 w 46"/>
              <a:gd name="T13" fmla="*/ 2147483647 h 46"/>
              <a:gd name="T14" fmla="*/ 2147483647 w 46"/>
              <a:gd name="T15" fmla="*/ 2147483647 h 46"/>
              <a:gd name="T16" fmla="*/ 2147483647 w 46"/>
              <a:gd name="T17" fmla="*/ 2147483647 h 46"/>
              <a:gd name="T18" fmla="*/ 2147483647 w 46"/>
              <a:gd name="T19" fmla="*/ 2147483647 h 46"/>
              <a:gd name="T20" fmla="*/ 2147483647 w 46"/>
              <a:gd name="T21" fmla="*/ 2147483647 h 46"/>
              <a:gd name="T22" fmla="*/ 2147483647 w 46"/>
              <a:gd name="T23" fmla="*/ 2147483647 h 46"/>
              <a:gd name="T24" fmla="*/ 2147483647 w 46"/>
              <a:gd name="T25" fmla="*/ 0 h 4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6"/>
              <a:gd name="T40" fmla="*/ 0 h 46"/>
              <a:gd name="T41" fmla="*/ 46 w 46"/>
              <a:gd name="T42" fmla="*/ 46 h 4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6" h="46">
                <a:moveTo>
                  <a:pt x="28" y="0"/>
                </a:moveTo>
                <a:lnTo>
                  <a:pt x="12" y="2"/>
                </a:lnTo>
                <a:lnTo>
                  <a:pt x="14" y="16"/>
                </a:lnTo>
                <a:lnTo>
                  <a:pt x="0" y="18"/>
                </a:lnTo>
                <a:lnTo>
                  <a:pt x="2" y="32"/>
                </a:lnTo>
                <a:lnTo>
                  <a:pt x="16" y="30"/>
                </a:lnTo>
                <a:lnTo>
                  <a:pt x="20" y="46"/>
                </a:lnTo>
                <a:lnTo>
                  <a:pt x="34" y="44"/>
                </a:lnTo>
                <a:lnTo>
                  <a:pt x="32" y="28"/>
                </a:lnTo>
                <a:lnTo>
                  <a:pt x="46" y="26"/>
                </a:lnTo>
                <a:lnTo>
                  <a:pt x="44" y="10"/>
                </a:lnTo>
                <a:lnTo>
                  <a:pt x="30" y="12"/>
                </a:lnTo>
                <a:lnTo>
                  <a:pt x="28" y="0"/>
                </a:lnTo>
                <a:close/>
              </a:path>
            </a:pathLst>
          </a:custGeom>
          <a:solidFill>
            <a:srgbClr val="548235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810" name="Freeform 9"/>
          <p:cNvSpPr>
            <a:spLocks/>
          </p:cNvSpPr>
          <p:nvPr/>
        </p:nvSpPr>
        <p:spPr bwMode="auto">
          <a:xfrm>
            <a:off x="3059113" y="5129213"/>
            <a:ext cx="15875" cy="19050"/>
          </a:xfrm>
          <a:custGeom>
            <a:avLst/>
            <a:gdLst>
              <a:gd name="T0" fmla="*/ 0 w 7"/>
              <a:gd name="T1" fmla="*/ 3 h 6"/>
              <a:gd name="T2" fmla="*/ 3 w 7"/>
              <a:gd name="T3" fmla="*/ 0 h 6"/>
              <a:gd name="T4" fmla="*/ 7 w 7"/>
              <a:gd name="T5" fmla="*/ 3 h 6"/>
              <a:gd name="T6" fmla="*/ 4 w 7"/>
              <a:gd name="T7" fmla="*/ 6 h 6"/>
              <a:gd name="T8" fmla="*/ 0 w 7"/>
              <a:gd name="T9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6">
                <a:moveTo>
                  <a:pt x="0" y="3"/>
                </a:moveTo>
                <a:cubicBezTo>
                  <a:pt x="0" y="2"/>
                  <a:pt x="1" y="0"/>
                  <a:pt x="3" y="0"/>
                </a:cubicBezTo>
                <a:cubicBezTo>
                  <a:pt x="5" y="0"/>
                  <a:pt x="7" y="1"/>
                  <a:pt x="7" y="3"/>
                </a:cubicBezTo>
                <a:cubicBezTo>
                  <a:pt x="7" y="4"/>
                  <a:pt x="6" y="6"/>
                  <a:pt x="4" y="6"/>
                </a:cubicBezTo>
                <a:cubicBezTo>
                  <a:pt x="2" y="6"/>
                  <a:pt x="1" y="5"/>
                  <a:pt x="0" y="3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811" name="Freeform 10"/>
          <p:cNvSpPr>
            <a:spLocks/>
          </p:cNvSpPr>
          <p:nvPr/>
        </p:nvSpPr>
        <p:spPr bwMode="auto">
          <a:xfrm>
            <a:off x="3121025" y="5116513"/>
            <a:ext cx="15875" cy="22225"/>
          </a:xfrm>
          <a:custGeom>
            <a:avLst/>
            <a:gdLst>
              <a:gd name="T0" fmla="*/ 0 w 7"/>
              <a:gd name="T1" fmla="*/ 4 h 7"/>
              <a:gd name="T2" fmla="*/ 3 w 7"/>
              <a:gd name="T3" fmla="*/ 1 h 7"/>
              <a:gd name="T4" fmla="*/ 7 w 7"/>
              <a:gd name="T5" fmla="*/ 3 h 7"/>
              <a:gd name="T6" fmla="*/ 4 w 7"/>
              <a:gd name="T7" fmla="*/ 7 h 7"/>
              <a:gd name="T8" fmla="*/ 0 w 7"/>
              <a:gd name="T9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0" y="4"/>
                </a:moveTo>
                <a:cubicBezTo>
                  <a:pt x="0" y="2"/>
                  <a:pt x="1" y="1"/>
                  <a:pt x="3" y="1"/>
                </a:cubicBezTo>
                <a:cubicBezTo>
                  <a:pt x="5" y="0"/>
                  <a:pt x="7" y="2"/>
                  <a:pt x="7" y="3"/>
                </a:cubicBezTo>
                <a:cubicBezTo>
                  <a:pt x="7" y="5"/>
                  <a:pt x="6" y="7"/>
                  <a:pt x="4" y="7"/>
                </a:cubicBezTo>
                <a:cubicBezTo>
                  <a:pt x="2" y="7"/>
                  <a:pt x="1" y="6"/>
                  <a:pt x="0" y="4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813" name="Freeform 12"/>
          <p:cNvSpPr>
            <a:spLocks/>
          </p:cNvSpPr>
          <p:nvPr/>
        </p:nvSpPr>
        <p:spPr bwMode="auto">
          <a:xfrm>
            <a:off x="3184525" y="5106988"/>
            <a:ext cx="14288" cy="22225"/>
          </a:xfrm>
          <a:custGeom>
            <a:avLst/>
            <a:gdLst>
              <a:gd name="T0" fmla="*/ 0 w 6"/>
              <a:gd name="T1" fmla="*/ 4 h 7"/>
              <a:gd name="T2" fmla="*/ 3 w 6"/>
              <a:gd name="T3" fmla="*/ 0 h 7"/>
              <a:gd name="T4" fmla="*/ 6 w 6"/>
              <a:gd name="T5" fmla="*/ 3 h 7"/>
              <a:gd name="T6" fmla="*/ 3 w 6"/>
              <a:gd name="T7" fmla="*/ 7 h 7"/>
              <a:gd name="T8" fmla="*/ 0 w 6"/>
              <a:gd name="T9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7">
                <a:moveTo>
                  <a:pt x="0" y="4"/>
                </a:moveTo>
                <a:cubicBezTo>
                  <a:pt x="0" y="2"/>
                  <a:pt x="1" y="0"/>
                  <a:pt x="3" y="0"/>
                </a:cubicBezTo>
                <a:cubicBezTo>
                  <a:pt x="4" y="0"/>
                  <a:pt x="6" y="1"/>
                  <a:pt x="6" y="3"/>
                </a:cubicBezTo>
                <a:cubicBezTo>
                  <a:pt x="6" y="5"/>
                  <a:pt x="5" y="6"/>
                  <a:pt x="3" y="7"/>
                </a:cubicBezTo>
                <a:cubicBezTo>
                  <a:pt x="2" y="7"/>
                  <a:pt x="0" y="6"/>
                  <a:pt x="0" y="4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815" name="Freeform 14"/>
          <p:cNvSpPr>
            <a:spLocks/>
          </p:cNvSpPr>
          <p:nvPr/>
        </p:nvSpPr>
        <p:spPr bwMode="auto">
          <a:xfrm>
            <a:off x="6300788" y="4203700"/>
            <a:ext cx="42862" cy="57150"/>
          </a:xfrm>
          <a:custGeom>
            <a:avLst/>
            <a:gdLst>
              <a:gd name="T0" fmla="*/ 9 w 18"/>
              <a:gd name="T1" fmla="*/ 17 h 18"/>
              <a:gd name="T2" fmla="*/ 17 w 18"/>
              <a:gd name="T3" fmla="*/ 8 h 18"/>
              <a:gd name="T4" fmla="*/ 8 w 18"/>
              <a:gd name="T5" fmla="*/ 0 h 18"/>
              <a:gd name="T6" fmla="*/ 0 w 18"/>
              <a:gd name="T7" fmla="*/ 9 h 18"/>
              <a:gd name="T8" fmla="*/ 9 w 18"/>
              <a:gd name="T9" fmla="*/ 1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9" y="17"/>
                </a:moveTo>
                <a:cubicBezTo>
                  <a:pt x="14" y="17"/>
                  <a:pt x="18" y="13"/>
                  <a:pt x="17" y="8"/>
                </a:cubicBezTo>
                <a:cubicBezTo>
                  <a:pt x="17" y="3"/>
                  <a:pt x="13" y="0"/>
                  <a:pt x="8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"/>
                  <a:pt x="4" y="18"/>
                  <a:pt x="9" y="17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36879" name="Freeform 16"/>
          <p:cNvSpPr>
            <a:spLocks/>
          </p:cNvSpPr>
          <p:nvPr/>
        </p:nvSpPr>
        <p:spPr bwMode="auto">
          <a:xfrm>
            <a:off x="6065838" y="4406900"/>
            <a:ext cx="39687" cy="85725"/>
          </a:xfrm>
          <a:custGeom>
            <a:avLst/>
            <a:gdLst>
              <a:gd name="T0" fmla="*/ 2147483647 w 34"/>
              <a:gd name="T1" fmla="*/ 0 h 54"/>
              <a:gd name="T2" fmla="*/ 2147483647 w 34"/>
              <a:gd name="T3" fmla="*/ 2147483647 h 54"/>
              <a:gd name="T4" fmla="*/ 2147483647 w 34"/>
              <a:gd name="T5" fmla="*/ 2147483647 h 54"/>
              <a:gd name="T6" fmla="*/ 0 w 34"/>
              <a:gd name="T7" fmla="*/ 2147483647 h 54"/>
              <a:gd name="T8" fmla="*/ 2147483647 w 34"/>
              <a:gd name="T9" fmla="*/ 0 h 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"/>
              <a:gd name="T16" fmla="*/ 0 h 54"/>
              <a:gd name="T17" fmla="*/ 34 w 34"/>
              <a:gd name="T18" fmla="*/ 54 h 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" h="54">
                <a:moveTo>
                  <a:pt x="28" y="0"/>
                </a:moveTo>
                <a:lnTo>
                  <a:pt x="34" y="4"/>
                </a:lnTo>
                <a:lnTo>
                  <a:pt x="4" y="54"/>
                </a:lnTo>
                <a:lnTo>
                  <a:pt x="0" y="52"/>
                </a:lnTo>
                <a:lnTo>
                  <a:pt x="28" y="0"/>
                </a:lnTo>
                <a:close/>
              </a:path>
            </a:pathLst>
          </a:custGeom>
          <a:solidFill>
            <a:srgbClr val="BDCCD4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80" name="Freeform 17"/>
          <p:cNvSpPr>
            <a:spLocks/>
          </p:cNvSpPr>
          <p:nvPr/>
        </p:nvSpPr>
        <p:spPr bwMode="auto">
          <a:xfrm>
            <a:off x="6027738" y="4565650"/>
            <a:ext cx="19050" cy="25400"/>
          </a:xfrm>
          <a:custGeom>
            <a:avLst/>
            <a:gdLst>
              <a:gd name="T0" fmla="*/ 2147483647 w 8"/>
              <a:gd name="T1" fmla="*/ 0 h 8"/>
              <a:gd name="T2" fmla="*/ 2147483647 w 8"/>
              <a:gd name="T3" fmla="*/ 2147483647 h 8"/>
              <a:gd name="T4" fmla="*/ 2147483647 w 8"/>
              <a:gd name="T5" fmla="*/ 2147483647 h 8"/>
              <a:gd name="T6" fmla="*/ 0 w 8"/>
              <a:gd name="T7" fmla="*/ 2147483647 h 8"/>
              <a:gd name="T8" fmla="*/ 2147483647 w 8"/>
              <a:gd name="T9" fmla="*/ 0 h 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8"/>
              <a:gd name="T17" fmla="*/ 8 w 8"/>
              <a:gd name="T18" fmla="*/ 8 h 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8">
                <a:moveTo>
                  <a:pt x="4" y="0"/>
                </a:moveTo>
                <a:cubicBezTo>
                  <a:pt x="6" y="0"/>
                  <a:pt x="7" y="1"/>
                  <a:pt x="8" y="3"/>
                </a:cubicBezTo>
                <a:cubicBezTo>
                  <a:pt x="8" y="5"/>
                  <a:pt x="7" y="7"/>
                  <a:pt x="5" y="8"/>
                </a:cubicBezTo>
                <a:cubicBezTo>
                  <a:pt x="3" y="8"/>
                  <a:pt x="1" y="6"/>
                  <a:pt x="0" y="4"/>
                </a:cubicBezTo>
                <a:cubicBezTo>
                  <a:pt x="0" y="2"/>
                  <a:pt x="2" y="1"/>
                  <a:pt x="4" y="0"/>
                </a:cubicBezTo>
                <a:close/>
              </a:path>
            </a:pathLst>
          </a:custGeom>
          <a:solidFill>
            <a:srgbClr val="BDCCD4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819" name="Freeform 18"/>
          <p:cNvSpPr>
            <a:spLocks/>
          </p:cNvSpPr>
          <p:nvPr/>
        </p:nvSpPr>
        <p:spPr bwMode="auto">
          <a:xfrm>
            <a:off x="6181725" y="4400550"/>
            <a:ext cx="88900" cy="127000"/>
          </a:xfrm>
          <a:custGeom>
            <a:avLst/>
            <a:gdLst>
              <a:gd name="T0" fmla="*/ 35 w 37"/>
              <a:gd name="T1" fmla="*/ 7 h 40"/>
              <a:gd name="T2" fmla="*/ 24 w 37"/>
              <a:gd name="T3" fmla="*/ 1 h 40"/>
              <a:gd name="T4" fmla="*/ 19 w 37"/>
              <a:gd name="T5" fmla="*/ 2 h 40"/>
              <a:gd name="T6" fmla="*/ 18 w 37"/>
              <a:gd name="T7" fmla="*/ 4 h 40"/>
              <a:gd name="T8" fmla="*/ 18 w 37"/>
              <a:gd name="T9" fmla="*/ 4 h 40"/>
              <a:gd name="T10" fmla="*/ 13 w 37"/>
              <a:gd name="T11" fmla="*/ 5 h 40"/>
              <a:gd name="T12" fmla="*/ 1 w 37"/>
              <a:gd name="T13" fmla="*/ 25 h 40"/>
              <a:gd name="T14" fmla="*/ 3 w 37"/>
              <a:gd name="T15" fmla="*/ 30 h 40"/>
              <a:gd name="T16" fmla="*/ 3 w 37"/>
              <a:gd name="T17" fmla="*/ 30 h 40"/>
              <a:gd name="T18" fmla="*/ 3 w 37"/>
              <a:gd name="T19" fmla="*/ 30 h 40"/>
              <a:gd name="T20" fmla="*/ 4 w 37"/>
              <a:gd name="T21" fmla="*/ 35 h 40"/>
              <a:gd name="T22" fmla="*/ 12 w 37"/>
              <a:gd name="T23" fmla="*/ 40 h 40"/>
              <a:gd name="T24" fmla="*/ 16 w 37"/>
              <a:gd name="T25" fmla="*/ 36 h 40"/>
              <a:gd name="T26" fmla="*/ 21 w 37"/>
              <a:gd name="T27" fmla="*/ 38 h 40"/>
              <a:gd name="T28" fmla="*/ 36 w 37"/>
              <a:gd name="T29" fmla="*/ 12 h 40"/>
              <a:gd name="T30" fmla="*/ 35 w 37"/>
              <a:gd name="T31" fmla="*/ 7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" h="40">
                <a:moveTo>
                  <a:pt x="35" y="7"/>
                </a:moveTo>
                <a:cubicBezTo>
                  <a:pt x="24" y="1"/>
                  <a:pt x="24" y="1"/>
                  <a:pt x="24" y="1"/>
                </a:cubicBezTo>
                <a:cubicBezTo>
                  <a:pt x="22" y="0"/>
                  <a:pt x="20" y="0"/>
                  <a:pt x="19" y="2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6" y="3"/>
                  <a:pt x="14" y="4"/>
                  <a:pt x="13" y="5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7"/>
                  <a:pt x="1" y="29"/>
                  <a:pt x="3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2" y="32"/>
                  <a:pt x="2" y="34"/>
                  <a:pt x="4" y="35"/>
                </a:cubicBezTo>
                <a:cubicBezTo>
                  <a:pt x="12" y="40"/>
                  <a:pt x="12" y="40"/>
                  <a:pt x="12" y="40"/>
                </a:cubicBezTo>
                <a:cubicBezTo>
                  <a:pt x="12" y="38"/>
                  <a:pt x="14" y="36"/>
                  <a:pt x="16" y="36"/>
                </a:cubicBezTo>
                <a:cubicBezTo>
                  <a:pt x="18" y="35"/>
                  <a:pt x="20" y="36"/>
                  <a:pt x="21" y="38"/>
                </a:cubicBezTo>
                <a:cubicBezTo>
                  <a:pt x="36" y="12"/>
                  <a:pt x="36" y="12"/>
                  <a:pt x="36" y="12"/>
                </a:cubicBezTo>
                <a:cubicBezTo>
                  <a:pt x="37" y="10"/>
                  <a:pt x="37" y="8"/>
                  <a:pt x="35" y="7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821" name="Freeform 20"/>
          <p:cNvSpPr>
            <a:spLocks/>
          </p:cNvSpPr>
          <p:nvPr/>
        </p:nvSpPr>
        <p:spPr bwMode="auto">
          <a:xfrm>
            <a:off x="2879700" y="2536633"/>
            <a:ext cx="4132660" cy="747713"/>
          </a:xfrm>
          <a:custGeom>
            <a:avLst/>
            <a:gdLst>
              <a:gd name="T0" fmla="*/ 0 w 1734"/>
              <a:gd name="T1" fmla="*/ 233 h 235"/>
              <a:gd name="T2" fmla="*/ 271 w 1734"/>
              <a:gd name="T3" fmla="*/ 194 h 235"/>
              <a:gd name="T4" fmla="*/ 548 w 1734"/>
              <a:gd name="T5" fmla="*/ 154 h 235"/>
              <a:gd name="T6" fmla="*/ 866 w 1734"/>
              <a:gd name="T7" fmla="*/ 109 h 235"/>
              <a:gd name="T8" fmla="*/ 1028 w 1734"/>
              <a:gd name="T9" fmla="*/ 86 h 235"/>
              <a:gd name="T10" fmla="*/ 1184 w 1734"/>
              <a:gd name="T11" fmla="*/ 64 h 235"/>
              <a:gd name="T12" fmla="*/ 1331 w 1734"/>
              <a:gd name="T13" fmla="*/ 45 h 235"/>
              <a:gd name="T14" fmla="*/ 1398 w 1734"/>
              <a:gd name="T15" fmla="*/ 37 h 235"/>
              <a:gd name="T16" fmla="*/ 1462 w 1734"/>
              <a:gd name="T17" fmla="*/ 29 h 235"/>
              <a:gd name="T18" fmla="*/ 1573 w 1734"/>
              <a:gd name="T19" fmla="*/ 16 h 235"/>
              <a:gd name="T20" fmla="*/ 1659 w 1734"/>
              <a:gd name="T21" fmla="*/ 7 h 235"/>
              <a:gd name="T22" fmla="*/ 1714 w 1734"/>
              <a:gd name="T23" fmla="*/ 2 h 235"/>
              <a:gd name="T24" fmla="*/ 1734 w 1734"/>
              <a:gd name="T25" fmla="*/ 0 h 235"/>
              <a:gd name="T26" fmla="*/ 1734 w 1734"/>
              <a:gd name="T27" fmla="*/ 2 h 235"/>
              <a:gd name="T28" fmla="*/ 1715 w 1734"/>
              <a:gd name="T29" fmla="*/ 5 h 235"/>
              <a:gd name="T30" fmla="*/ 1660 w 1734"/>
              <a:gd name="T31" fmla="*/ 14 h 235"/>
              <a:gd name="T32" fmla="*/ 1575 w 1734"/>
              <a:gd name="T33" fmla="*/ 28 h 235"/>
              <a:gd name="T34" fmla="*/ 1464 w 1734"/>
              <a:gd name="T35" fmla="*/ 45 h 235"/>
              <a:gd name="T36" fmla="*/ 1401 w 1734"/>
              <a:gd name="T37" fmla="*/ 55 h 235"/>
              <a:gd name="T38" fmla="*/ 1333 w 1734"/>
              <a:gd name="T39" fmla="*/ 64 h 235"/>
              <a:gd name="T40" fmla="*/ 1187 w 1734"/>
              <a:gd name="T41" fmla="*/ 85 h 235"/>
              <a:gd name="T42" fmla="*/ 1030 w 1734"/>
              <a:gd name="T43" fmla="*/ 105 h 235"/>
              <a:gd name="T44" fmla="*/ 868 w 1734"/>
              <a:gd name="T45" fmla="*/ 125 h 235"/>
              <a:gd name="T46" fmla="*/ 550 w 1734"/>
              <a:gd name="T47" fmla="*/ 166 h 235"/>
              <a:gd name="T48" fmla="*/ 272 w 1734"/>
              <a:gd name="T49" fmla="*/ 201 h 235"/>
              <a:gd name="T50" fmla="*/ 1 w 1734"/>
              <a:gd name="T51" fmla="*/ 235 h 235"/>
              <a:gd name="T52" fmla="*/ 0 w 1734"/>
              <a:gd name="T53" fmla="*/ 233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734" h="235">
                <a:moveTo>
                  <a:pt x="0" y="233"/>
                </a:moveTo>
                <a:cubicBezTo>
                  <a:pt x="0" y="233"/>
                  <a:pt x="109" y="217"/>
                  <a:pt x="271" y="194"/>
                </a:cubicBezTo>
                <a:cubicBezTo>
                  <a:pt x="352" y="182"/>
                  <a:pt x="447" y="169"/>
                  <a:pt x="548" y="154"/>
                </a:cubicBezTo>
                <a:cubicBezTo>
                  <a:pt x="650" y="140"/>
                  <a:pt x="758" y="125"/>
                  <a:pt x="866" y="109"/>
                </a:cubicBezTo>
                <a:cubicBezTo>
                  <a:pt x="920" y="102"/>
                  <a:pt x="974" y="94"/>
                  <a:pt x="1028" y="86"/>
                </a:cubicBezTo>
                <a:cubicBezTo>
                  <a:pt x="1081" y="78"/>
                  <a:pt x="1133" y="71"/>
                  <a:pt x="1184" y="64"/>
                </a:cubicBezTo>
                <a:cubicBezTo>
                  <a:pt x="1235" y="58"/>
                  <a:pt x="1284" y="51"/>
                  <a:pt x="1331" y="45"/>
                </a:cubicBezTo>
                <a:cubicBezTo>
                  <a:pt x="1354" y="42"/>
                  <a:pt x="1376" y="39"/>
                  <a:pt x="1398" y="37"/>
                </a:cubicBezTo>
                <a:cubicBezTo>
                  <a:pt x="1420" y="34"/>
                  <a:pt x="1442" y="32"/>
                  <a:pt x="1462" y="29"/>
                </a:cubicBezTo>
                <a:cubicBezTo>
                  <a:pt x="1503" y="24"/>
                  <a:pt x="1540" y="20"/>
                  <a:pt x="1573" y="16"/>
                </a:cubicBezTo>
                <a:cubicBezTo>
                  <a:pt x="1606" y="13"/>
                  <a:pt x="1635" y="10"/>
                  <a:pt x="1659" y="7"/>
                </a:cubicBezTo>
                <a:cubicBezTo>
                  <a:pt x="1683" y="5"/>
                  <a:pt x="1701" y="3"/>
                  <a:pt x="1714" y="2"/>
                </a:cubicBezTo>
                <a:cubicBezTo>
                  <a:pt x="1727" y="0"/>
                  <a:pt x="1734" y="0"/>
                  <a:pt x="1734" y="0"/>
                </a:cubicBezTo>
                <a:cubicBezTo>
                  <a:pt x="1734" y="2"/>
                  <a:pt x="1734" y="2"/>
                  <a:pt x="1734" y="2"/>
                </a:cubicBezTo>
                <a:cubicBezTo>
                  <a:pt x="1734" y="2"/>
                  <a:pt x="1727" y="3"/>
                  <a:pt x="1715" y="5"/>
                </a:cubicBezTo>
                <a:cubicBezTo>
                  <a:pt x="1702" y="7"/>
                  <a:pt x="1683" y="10"/>
                  <a:pt x="1660" y="14"/>
                </a:cubicBezTo>
                <a:cubicBezTo>
                  <a:pt x="1636" y="18"/>
                  <a:pt x="1608" y="23"/>
                  <a:pt x="1575" y="28"/>
                </a:cubicBezTo>
                <a:cubicBezTo>
                  <a:pt x="1542" y="33"/>
                  <a:pt x="1505" y="39"/>
                  <a:pt x="1464" y="45"/>
                </a:cubicBezTo>
                <a:cubicBezTo>
                  <a:pt x="1444" y="48"/>
                  <a:pt x="1423" y="51"/>
                  <a:pt x="1401" y="55"/>
                </a:cubicBezTo>
                <a:cubicBezTo>
                  <a:pt x="1379" y="58"/>
                  <a:pt x="1356" y="61"/>
                  <a:pt x="1333" y="64"/>
                </a:cubicBezTo>
                <a:cubicBezTo>
                  <a:pt x="1287" y="71"/>
                  <a:pt x="1238" y="78"/>
                  <a:pt x="1187" y="85"/>
                </a:cubicBezTo>
                <a:cubicBezTo>
                  <a:pt x="1136" y="91"/>
                  <a:pt x="1083" y="98"/>
                  <a:pt x="1030" y="105"/>
                </a:cubicBezTo>
                <a:cubicBezTo>
                  <a:pt x="977" y="111"/>
                  <a:pt x="922" y="118"/>
                  <a:pt x="868" y="125"/>
                </a:cubicBezTo>
                <a:cubicBezTo>
                  <a:pt x="760" y="139"/>
                  <a:pt x="651" y="153"/>
                  <a:pt x="550" y="166"/>
                </a:cubicBezTo>
                <a:cubicBezTo>
                  <a:pt x="448" y="179"/>
                  <a:pt x="353" y="191"/>
                  <a:pt x="272" y="201"/>
                </a:cubicBezTo>
                <a:cubicBezTo>
                  <a:pt x="109" y="221"/>
                  <a:pt x="1" y="235"/>
                  <a:pt x="1" y="235"/>
                </a:cubicBezTo>
                <a:lnTo>
                  <a:pt x="0" y="233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scene3d>
            <a:camera prst="orthographicFront">
              <a:rot lat="0" lon="0" rev="1500000"/>
            </a:camera>
            <a:lightRig rig="threePt" dir="t"/>
          </a:scene3d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36883" name="Freeform 115"/>
          <p:cNvSpPr>
            <a:spLocks/>
          </p:cNvSpPr>
          <p:nvPr/>
        </p:nvSpPr>
        <p:spPr bwMode="auto">
          <a:xfrm>
            <a:off x="6940550" y="1420813"/>
            <a:ext cx="101600" cy="114300"/>
          </a:xfrm>
          <a:custGeom>
            <a:avLst/>
            <a:gdLst>
              <a:gd name="T0" fmla="*/ 2147483647 w 86"/>
              <a:gd name="T1" fmla="*/ 2147483647 h 72"/>
              <a:gd name="T2" fmla="*/ 2147483647 w 86"/>
              <a:gd name="T3" fmla="*/ 2147483647 h 72"/>
              <a:gd name="T4" fmla="*/ 2147483647 w 86"/>
              <a:gd name="T5" fmla="*/ 2147483647 h 72"/>
              <a:gd name="T6" fmla="*/ 2147483647 w 86"/>
              <a:gd name="T7" fmla="*/ 2147483647 h 72"/>
              <a:gd name="T8" fmla="*/ 2147483647 w 86"/>
              <a:gd name="T9" fmla="*/ 2147483647 h 72"/>
              <a:gd name="T10" fmla="*/ 2147483647 w 86"/>
              <a:gd name="T11" fmla="*/ 2147483647 h 72"/>
              <a:gd name="T12" fmla="*/ 2147483647 w 86"/>
              <a:gd name="T13" fmla="*/ 0 h 72"/>
              <a:gd name="T14" fmla="*/ 2147483647 w 86"/>
              <a:gd name="T15" fmla="*/ 2147483647 h 72"/>
              <a:gd name="T16" fmla="*/ 2147483647 w 86"/>
              <a:gd name="T17" fmla="*/ 2147483647 h 72"/>
              <a:gd name="T18" fmla="*/ 2147483647 w 86"/>
              <a:gd name="T19" fmla="*/ 2147483647 h 72"/>
              <a:gd name="T20" fmla="*/ 2147483647 w 86"/>
              <a:gd name="T21" fmla="*/ 2147483647 h 72"/>
              <a:gd name="T22" fmla="*/ 2147483647 w 86"/>
              <a:gd name="T23" fmla="*/ 2147483647 h 72"/>
              <a:gd name="T24" fmla="*/ 2147483647 w 86"/>
              <a:gd name="T25" fmla="*/ 2147483647 h 72"/>
              <a:gd name="T26" fmla="*/ 2147483647 w 86"/>
              <a:gd name="T27" fmla="*/ 2147483647 h 72"/>
              <a:gd name="T28" fmla="*/ 2147483647 w 86"/>
              <a:gd name="T29" fmla="*/ 2147483647 h 72"/>
              <a:gd name="T30" fmla="*/ 2147483647 w 86"/>
              <a:gd name="T31" fmla="*/ 2147483647 h 72"/>
              <a:gd name="T32" fmla="*/ 0 w 86"/>
              <a:gd name="T33" fmla="*/ 2147483647 h 72"/>
              <a:gd name="T34" fmla="*/ 2147483647 w 86"/>
              <a:gd name="T35" fmla="*/ 2147483647 h 7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86"/>
              <a:gd name="T55" fmla="*/ 0 h 72"/>
              <a:gd name="T56" fmla="*/ 86 w 86"/>
              <a:gd name="T57" fmla="*/ 72 h 7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86" h="72">
                <a:moveTo>
                  <a:pt x="18" y="22"/>
                </a:moveTo>
                <a:lnTo>
                  <a:pt x="14" y="14"/>
                </a:lnTo>
                <a:lnTo>
                  <a:pt x="44" y="6"/>
                </a:lnTo>
                <a:lnTo>
                  <a:pt x="48" y="14"/>
                </a:lnTo>
                <a:lnTo>
                  <a:pt x="66" y="12"/>
                </a:lnTo>
                <a:lnTo>
                  <a:pt x="68" y="2"/>
                </a:lnTo>
                <a:lnTo>
                  <a:pt x="80" y="0"/>
                </a:lnTo>
                <a:lnTo>
                  <a:pt x="78" y="12"/>
                </a:lnTo>
                <a:lnTo>
                  <a:pt x="76" y="12"/>
                </a:lnTo>
                <a:lnTo>
                  <a:pt x="72" y="14"/>
                </a:lnTo>
                <a:lnTo>
                  <a:pt x="80" y="32"/>
                </a:lnTo>
                <a:lnTo>
                  <a:pt x="82" y="32"/>
                </a:lnTo>
                <a:lnTo>
                  <a:pt x="86" y="42"/>
                </a:lnTo>
                <a:lnTo>
                  <a:pt x="76" y="44"/>
                </a:lnTo>
                <a:lnTo>
                  <a:pt x="74" y="58"/>
                </a:lnTo>
                <a:lnTo>
                  <a:pt x="48" y="72"/>
                </a:lnTo>
                <a:lnTo>
                  <a:pt x="0" y="26"/>
                </a:lnTo>
                <a:lnTo>
                  <a:pt x="18" y="22"/>
                </a:lnTo>
                <a:close/>
              </a:path>
            </a:pathLst>
          </a:custGeom>
          <a:solidFill>
            <a:srgbClr val="BDCCD4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84" name="Freeform 3630"/>
          <p:cNvSpPr>
            <a:spLocks/>
          </p:cNvSpPr>
          <p:nvPr/>
        </p:nvSpPr>
        <p:spPr bwMode="auto">
          <a:xfrm>
            <a:off x="6897688" y="1141413"/>
            <a:ext cx="34925" cy="53975"/>
          </a:xfrm>
          <a:custGeom>
            <a:avLst/>
            <a:gdLst>
              <a:gd name="T0" fmla="*/ 2147483647 w 15"/>
              <a:gd name="T1" fmla="*/ 2147483647 h 17"/>
              <a:gd name="T2" fmla="*/ 2147483647 w 15"/>
              <a:gd name="T3" fmla="*/ 2147483647 h 17"/>
              <a:gd name="T4" fmla="*/ 2147483647 w 15"/>
              <a:gd name="T5" fmla="*/ 2147483647 h 17"/>
              <a:gd name="T6" fmla="*/ 2147483647 w 15"/>
              <a:gd name="T7" fmla="*/ 2147483647 h 17"/>
              <a:gd name="T8" fmla="*/ 2147483647 w 15"/>
              <a:gd name="T9" fmla="*/ 2147483647 h 17"/>
              <a:gd name="T10" fmla="*/ 2147483647 w 15"/>
              <a:gd name="T11" fmla="*/ 2147483647 h 17"/>
              <a:gd name="T12" fmla="*/ 2147483647 w 15"/>
              <a:gd name="T13" fmla="*/ 0 h 17"/>
              <a:gd name="T14" fmla="*/ 2147483647 w 15"/>
              <a:gd name="T15" fmla="*/ 2147483647 h 17"/>
              <a:gd name="T16" fmla="*/ 0 w 15"/>
              <a:gd name="T17" fmla="*/ 2147483647 h 17"/>
              <a:gd name="T18" fmla="*/ 2147483647 w 15"/>
              <a:gd name="T19" fmla="*/ 2147483647 h 17"/>
              <a:gd name="T20" fmla="*/ 2147483647 w 15"/>
              <a:gd name="T21" fmla="*/ 2147483647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"/>
              <a:gd name="T34" fmla="*/ 0 h 17"/>
              <a:gd name="T35" fmla="*/ 15 w 15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" h="17">
                <a:moveTo>
                  <a:pt x="2" y="11"/>
                </a:move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4" y="17"/>
                  <a:pt x="14" y="17"/>
                </a:cubicBezTo>
                <a:cubicBezTo>
                  <a:pt x="14" y="17"/>
                  <a:pt x="15" y="16"/>
                  <a:pt x="14" y="16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0"/>
                  <a:pt x="11" y="0"/>
                  <a:pt x="11" y="0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0" y="2"/>
                  <a:pt x="0" y="3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solidFill>
            <a:srgbClr val="548235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85" name="Freeform 3482"/>
          <p:cNvSpPr>
            <a:spLocks/>
          </p:cNvSpPr>
          <p:nvPr/>
        </p:nvSpPr>
        <p:spPr bwMode="auto">
          <a:xfrm>
            <a:off x="631825" y="3529013"/>
            <a:ext cx="1355725" cy="1593850"/>
          </a:xfrm>
          <a:custGeom>
            <a:avLst/>
            <a:gdLst>
              <a:gd name="T0" fmla="*/ 2147483647 w 569"/>
              <a:gd name="T1" fmla="*/ 2147483647 h 501"/>
              <a:gd name="T2" fmla="*/ 2147483647 w 569"/>
              <a:gd name="T3" fmla="*/ 2147483647 h 501"/>
              <a:gd name="T4" fmla="*/ 2147483647 w 569"/>
              <a:gd name="T5" fmla="*/ 2147483647 h 501"/>
              <a:gd name="T6" fmla="*/ 2147483647 w 569"/>
              <a:gd name="T7" fmla="*/ 2147483647 h 501"/>
              <a:gd name="T8" fmla="*/ 2147483647 w 569"/>
              <a:gd name="T9" fmla="*/ 2147483647 h 501"/>
              <a:gd name="T10" fmla="*/ 2147483647 w 569"/>
              <a:gd name="T11" fmla="*/ 2147483647 h 501"/>
              <a:gd name="T12" fmla="*/ 2147483647 w 569"/>
              <a:gd name="T13" fmla="*/ 2147483647 h 501"/>
              <a:gd name="T14" fmla="*/ 2147483647 w 569"/>
              <a:gd name="T15" fmla="*/ 2147483647 h 501"/>
              <a:gd name="T16" fmla="*/ 2147483647 w 569"/>
              <a:gd name="T17" fmla="*/ 2147483647 h 501"/>
              <a:gd name="T18" fmla="*/ 2147483647 w 569"/>
              <a:gd name="T19" fmla="*/ 2147483647 h 501"/>
              <a:gd name="T20" fmla="*/ 2147483647 w 569"/>
              <a:gd name="T21" fmla="*/ 2147483647 h 501"/>
              <a:gd name="T22" fmla="*/ 2147483647 w 569"/>
              <a:gd name="T23" fmla="*/ 2147483647 h 501"/>
              <a:gd name="T24" fmla="*/ 2147483647 w 569"/>
              <a:gd name="T25" fmla="*/ 2147483647 h 501"/>
              <a:gd name="T26" fmla="*/ 2147483647 w 569"/>
              <a:gd name="T27" fmla="*/ 2147483647 h 501"/>
              <a:gd name="T28" fmla="*/ 2147483647 w 569"/>
              <a:gd name="T29" fmla="*/ 2147483647 h 501"/>
              <a:gd name="T30" fmla="*/ 2147483647 w 569"/>
              <a:gd name="T31" fmla="*/ 2147483647 h 501"/>
              <a:gd name="T32" fmla="*/ 2147483647 w 569"/>
              <a:gd name="T33" fmla="*/ 2147483647 h 501"/>
              <a:gd name="T34" fmla="*/ 2147483647 w 569"/>
              <a:gd name="T35" fmla="*/ 2147483647 h 501"/>
              <a:gd name="T36" fmla="*/ 2147483647 w 569"/>
              <a:gd name="T37" fmla="*/ 2147483647 h 501"/>
              <a:gd name="T38" fmla="*/ 2147483647 w 569"/>
              <a:gd name="T39" fmla="*/ 2147483647 h 501"/>
              <a:gd name="T40" fmla="*/ 2147483647 w 569"/>
              <a:gd name="T41" fmla="*/ 2147483647 h 501"/>
              <a:gd name="T42" fmla="*/ 2147483647 w 569"/>
              <a:gd name="T43" fmla="*/ 2147483647 h 501"/>
              <a:gd name="T44" fmla="*/ 2147483647 w 569"/>
              <a:gd name="T45" fmla="*/ 2147483647 h 501"/>
              <a:gd name="T46" fmla="*/ 2147483647 w 569"/>
              <a:gd name="T47" fmla="*/ 2147483647 h 501"/>
              <a:gd name="T48" fmla="*/ 2147483647 w 569"/>
              <a:gd name="T49" fmla="*/ 2147483647 h 501"/>
              <a:gd name="T50" fmla="*/ 2147483647 w 569"/>
              <a:gd name="T51" fmla="*/ 2147483647 h 501"/>
              <a:gd name="T52" fmla="*/ 2147483647 w 569"/>
              <a:gd name="T53" fmla="*/ 2147483647 h 501"/>
              <a:gd name="T54" fmla="*/ 2147483647 w 569"/>
              <a:gd name="T55" fmla="*/ 2147483647 h 501"/>
              <a:gd name="T56" fmla="*/ 2147483647 w 569"/>
              <a:gd name="T57" fmla="*/ 2147483647 h 501"/>
              <a:gd name="T58" fmla="*/ 2147483647 w 569"/>
              <a:gd name="T59" fmla="*/ 2147483647 h 501"/>
              <a:gd name="T60" fmla="*/ 2147483647 w 569"/>
              <a:gd name="T61" fmla="*/ 2147483647 h 501"/>
              <a:gd name="T62" fmla="*/ 2147483647 w 569"/>
              <a:gd name="T63" fmla="*/ 2147483647 h 501"/>
              <a:gd name="T64" fmla="*/ 2147483647 w 569"/>
              <a:gd name="T65" fmla="*/ 2147483647 h 501"/>
              <a:gd name="T66" fmla="*/ 2147483647 w 569"/>
              <a:gd name="T67" fmla="*/ 2147483647 h 501"/>
              <a:gd name="T68" fmla="*/ 2147483647 w 569"/>
              <a:gd name="T69" fmla="*/ 2147483647 h 501"/>
              <a:gd name="T70" fmla="*/ 2147483647 w 569"/>
              <a:gd name="T71" fmla="*/ 2147483647 h 501"/>
              <a:gd name="T72" fmla="*/ 2147483647 w 569"/>
              <a:gd name="T73" fmla="*/ 2147483647 h 501"/>
              <a:gd name="T74" fmla="*/ 2147483647 w 569"/>
              <a:gd name="T75" fmla="*/ 2147483647 h 501"/>
              <a:gd name="T76" fmla="*/ 2147483647 w 569"/>
              <a:gd name="T77" fmla="*/ 2147483647 h 501"/>
              <a:gd name="T78" fmla="*/ 2147483647 w 569"/>
              <a:gd name="T79" fmla="*/ 2147483647 h 501"/>
              <a:gd name="T80" fmla="*/ 2147483647 w 569"/>
              <a:gd name="T81" fmla="*/ 2147483647 h 501"/>
              <a:gd name="T82" fmla="*/ 2147483647 w 569"/>
              <a:gd name="T83" fmla="*/ 2147483647 h 501"/>
              <a:gd name="T84" fmla="*/ 2147483647 w 569"/>
              <a:gd name="T85" fmla="*/ 2147483647 h 501"/>
              <a:gd name="T86" fmla="*/ 2147483647 w 569"/>
              <a:gd name="T87" fmla="*/ 2147483647 h 501"/>
              <a:gd name="T88" fmla="*/ 2147483647 w 569"/>
              <a:gd name="T89" fmla="*/ 2147483647 h 501"/>
              <a:gd name="T90" fmla="*/ 2147483647 w 569"/>
              <a:gd name="T91" fmla="*/ 2147483647 h 501"/>
              <a:gd name="T92" fmla="*/ 2147483647 w 569"/>
              <a:gd name="T93" fmla="*/ 2147483647 h 501"/>
              <a:gd name="T94" fmla="*/ 2147483647 w 569"/>
              <a:gd name="T95" fmla="*/ 2147483647 h 501"/>
              <a:gd name="T96" fmla="*/ 2147483647 w 569"/>
              <a:gd name="T97" fmla="*/ 2147483647 h 501"/>
              <a:gd name="T98" fmla="*/ 2147483647 w 569"/>
              <a:gd name="T99" fmla="*/ 2147483647 h 501"/>
              <a:gd name="T100" fmla="*/ 2147483647 w 569"/>
              <a:gd name="T101" fmla="*/ 2147483647 h 501"/>
              <a:gd name="T102" fmla="*/ 2147483647 w 569"/>
              <a:gd name="T103" fmla="*/ 2147483647 h 501"/>
              <a:gd name="T104" fmla="*/ 2147483647 w 569"/>
              <a:gd name="T105" fmla="*/ 2147483647 h 501"/>
              <a:gd name="T106" fmla="*/ 2147483647 w 569"/>
              <a:gd name="T107" fmla="*/ 2147483647 h 501"/>
              <a:gd name="T108" fmla="*/ 2147483647 w 569"/>
              <a:gd name="T109" fmla="*/ 2147483647 h 501"/>
              <a:gd name="T110" fmla="*/ 2147483647 w 569"/>
              <a:gd name="T111" fmla="*/ 2147483647 h 501"/>
              <a:gd name="T112" fmla="*/ 2147483647 w 569"/>
              <a:gd name="T113" fmla="*/ 2147483647 h 501"/>
              <a:gd name="T114" fmla="*/ 2147483647 w 569"/>
              <a:gd name="T115" fmla="*/ 2147483647 h 501"/>
              <a:gd name="T116" fmla="*/ 2147483647 w 569"/>
              <a:gd name="T117" fmla="*/ 2147483647 h 50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9"/>
              <a:gd name="T178" fmla="*/ 0 h 501"/>
              <a:gd name="T179" fmla="*/ 569 w 569"/>
              <a:gd name="T180" fmla="*/ 501 h 501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9" h="501">
                <a:moveTo>
                  <a:pt x="569" y="4"/>
                </a:moveTo>
                <a:cubicBezTo>
                  <a:pt x="569" y="4"/>
                  <a:pt x="569" y="4"/>
                  <a:pt x="569" y="4"/>
                </a:cubicBezTo>
                <a:cubicBezTo>
                  <a:pt x="563" y="4"/>
                  <a:pt x="563" y="4"/>
                  <a:pt x="563" y="4"/>
                </a:cubicBezTo>
                <a:cubicBezTo>
                  <a:pt x="562" y="4"/>
                  <a:pt x="562" y="4"/>
                  <a:pt x="562" y="4"/>
                </a:cubicBezTo>
                <a:cubicBezTo>
                  <a:pt x="560" y="3"/>
                  <a:pt x="560" y="3"/>
                  <a:pt x="560" y="3"/>
                </a:cubicBezTo>
                <a:cubicBezTo>
                  <a:pt x="532" y="0"/>
                  <a:pt x="532" y="0"/>
                  <a:pt x="532" y="0"/>
                </a:cubicBezTo>
                <a:cubicBezTo>
                  <a:pt x="529" y="2"/>
                  <a:pt x="529" y="2"/>
                  <a:pt x="529" y="2"/>
                </a:cubicBezTo>
                <a:cubicBezTo>
                  <a:pt x="529" y="5"/>
                  <a:pt x="529" y="5"/>
                  <a:pt x="529" y="5"/>
                </a:cubicBezTo>
                <a:cubicBezTo>
                  <a:pt x="530" y="9"/>
                  <a:pt x="530" y="9"/>
                  <a:pt x="530" y="9"/>
                </a:cubicBezTo>
                <a:cubicBezTo>
                  <a:pt x="531" y="12"/>
                  <a:pt x="531" y="12"/>
                  <a:pt x="531" y="12"/>
                </a:cubicBezTo>
                <a:cubicBezTo>
                  <a:pt x="523" y="17"/>
                  <a:pt x="523" y="17"/>
                  <a:pt x="523" y="17"/>
                </a:cubicBezTo>
                <a:cubicBezTo>
                  <a:pt x="520" y="21"/>
                  <a:pt x="520" y="21"/>
                  <a:pt x="520" y="21"/>
                </a:cubicBezTo>
                <a:cubicBezTo>
                  <a:pt x="519" y="33"/>
                  <a:pt x="519" y="33"/>
                  <a:pt x="519" y="33"/>
                </a:cubicBezTo>
                <a:cubicBezTo>
                  <a:pt x="516" y="44"/>
                  <a:pt x="516" y="44"/>
                  <a:pt x="516" y="44"/>
                </a:cubicBezTo>
                <a:cubicBezTo>
                  <a:pt x="518" y="44"/>
                  <a:pt x="518" y="44"/>
                  <a:pt x="518" y="44"/>
                </a:cubicBezTo>
                <a:cubicBezTo>
                  <a:pt x="516" y="56"/>
                  <a:pt x="516" y="56"/>
                  <a:pt x="516" y="56"/>
                </a:cubicBezTo>
                <a:cubicBezTo>
                  <a:pt x="514" y="55"/>
                  <a:pt x="514" y="55"/>
                  <a:pt x="514" y="55"/>
                </a:cubicBezTo>
                <a:cubicBezTo>
                  <a:pt x="513" y="63"/>
                  <a:pt x="513" y="63"/>
                  <a:pt x="513" y="63"/>
                </a:cubicBezTo>
                <a:cubicBezTo>
                  <a:pt x="519" y="69"/>
                  <a:pt x="519" y="69"/>
                  <a:pt x="519" y="69"/>
                </a:cubicBezTo>
                <a:cubicBezTo>
                  <a:pt x="520" y="72"/>
                  <a:pt x="520" y="72"/>
                  <a:pt x="520" y="72"/>
                </a:cubicBezTo>
                <a:cubicBezTo>
                  <a:pt x="523" y="74"/>
                  <a:pt x="523" y="74"/>
                  <a:pt x="523" y="74"/>
                </a:cubicBezTo>
                <a:cubicBezTo>
                  <a:pt x="525" y="76"/>
                  <a:pt x="525" y="76"/>
                  <a:pt x="525" y="76"/>
                </a:cubicBezTo>
                <a:cubicBezTo>
                  <a:pt x="527" y="79"/>
                  <a:pt x="527" y="79"/>
                  <a:pt x="527" y="79"/>
                </a:cubicBezTo>
                <a:cubicBezTo>
                  <a:pt x="526" y="82"/>
                  <a:pt x="526" y="82"/>
                  <a:pt x="526" y="82"/>
                </a:cubicBezTo>
                <a:cubicBezTo>
                  <a:pt x="530" y="85"/>
                  <a:pt x="530" y="85"/>
                  <a:pt x="530" y="85"/>
                </a:cubicBezTo>
                <a:cubicBezTo>
                  <a:pt x="530" y="86"/>
                  <a:pt x="530" y="86"/>
                  <a:pt x="530" y="86"/>
                </a:cubicBezTo>
                <a:cubicBezTo>
                  <a:pt x="531" y="87"/>
                  <a:pt x="531" y="87"/>
                  <a:pt x="531" y="87"/>
                </a:cubicBezTo>
                <a:cubicBezTo>
                  <a:pt x="531" y="87"/>
                  <a:pt x="531" y="87"/>
                  <a:pt x="530" y="86"/>
                </a:cubicBezTo>
                <a:cubicBezTo>
                  <a:pt x="530" y="87"/>
                  <a:pt x="530" y="88"/>
                  <a:pt x="530" y="88"/>
                </a:cubicBezTo>
                <a:cubicBezTo>
                  <a:pt x="530" y="89"/>
                  <a:pt x="530" y="89"/>
                  <a:pt x="530" y="90"/>
                </a:cubicBezTo>
                <a:cubicBezTo>
                  <a:pt x="530" y="90"/>
                  <a:pt x="530" y="90"/>
                  <a:pt x="530" y="90"/>
                </a:cubicBezTo>
                <a:cubicBezTo>
                  <a:pt x="530" y="90"/>
                  <a:pt x="530" y="90"/>
                  <a:pt x="530" y="90"/>
                </a:cubicBezTo>
                <a:cubicBezTo>
                  <a:pt x="530" y="90"/>
                  <a:pt x="530" y="90"/>
                  <a:pt x="530" y="90"/>
                </a:cubicBezTo>
                <a:cubicBezTo>
                  <a:pt x="530" y="90"/>
                  <a:pt x="530" y="90"/>
                  <a:pt x="530" y="90"/>
                </a:cubicBezTo>
                <a:cubicBezTo>
                  <a:pt x="530" y="90"/>
                  <a:pt x="530" y="90"/>
                  <a:pt x="530" y="90"/>
                </a:cubicBezTo>
                <a:cubicBezTo>
                  <a:pt x="527" y="92"/>
                  <a:pt x="527" y="92"/>
                  <a:pt x="527" y="92"/>
                </a:cubicBezTo>
                <a:cubicBezTo>
                  <a:pt x="527" y="95"/>
                  <a:pt x="527" y="95"/>
                  <a:pt x="527" y="95"/>
                </a:cubicBezTo>
                <a:cubicBezTo>
                  <a:pt x="524" y="97"/>
                  <a:pt x="524" y="97"/>
                  <a:pt x="524" y="97"/>
                </a:cubicBezTo>
                <a:cubicBezTo>
                  <a:pt x="521" y="95"/>
                  <a:pt x="521" y="95"/>
                  <a:pt x="521" y="95"/>
                </a:cubicBezTo>
                <a:cubicBezTo>
                  <a:pt x="521" y="99"/>
                  <a:pt x="521" y="99"/>
                  <a:pt x="521" y="99"/>
                </a:cubicBezTo>
                <a:cubicBezTo>
                  <a:pt x="508" y="89"/>
                  <a:pt x="508" y="89"/>
                  <a:pt x="508" y="89"/>
                </a:cubicBezTo>
                <a:cubicBezTo>
                  <a:pt x="504" y="112"/>
                  <a:pt x="504" y="112"/>
                  <a:pt x="504" y="112"/>
                </a:cubicBezTo>
                <a:cubicBezTo>
                  <a:pt x="493" y="117"/>
                  <a:pt x="493" y="117"/>
                  <a:pt x="493" y="117"/>
                </a:cubicBezTo>
                <a:cubicBezTo>
                  <a:pt x="496" y="131"/>
                  <a:pt x="496" y="131"/>
                  <a:pt x="496" y="131"/>
                </a:cubicBezTo>
                <a:cubicBezTo>
                  <a:pt x="487" y="136"/>
                  <a:pt x="487" y="136"/>
                  <a:pt x="487" y="136"/>
                </a:cubicBezTo>
                <a:cubicBezTo>
                  <a:pt x="489" y="152"/>
                  <a:pt x="489" y="152"/>
                  <a:pt x="489" y="152"/>
                </a:cubicBezTo>
                <a:cubicBezTo>
                  <a:pt x="486" y="157"/>
                  <a:pt x="486" y="157"/>
                  <a:pt x="486" y="157"/>
                </a:cubicBezTo>
                <a:cubicBezTo>
                  <a:pt x="470" y="156"/>
                  <a:pt x="470" y="156"/>
                  <a:pt x="470" y="156"/>
                </a:cubicBezTo>
                <a:cubicBezTo>
                  <a:pt x="462" y="152"/>
                  <a:pt x="462" y="152"/>
                  <a:pt x="462" y="152"/>
                </a:cubicBezTo>
                <a:cubicBezTo>
                  <a:pt x="457" y="151"/>
                  <a:pt x="457" y="151"/>
                  <a:pt x="457" y="151"/>
                </a:cubicBezTo>
                <a:cubicBezTo>
                  <a:pt x="452" y="146"/>
                  <a:pt x="452" y="146"/>
                  <a:pt x="452" y="146"/>
                </a:cubicBezTo>
                <a:cubicBezTo>
                  <a:pt x="452" y="144"/>
                  <a:pt x="452" y="144"/>
                  <a:pt x="452" y="144"/>
                </a:cubicBezTo>
                <a:cubicBezTo>
                  <a:pt x="454" y="143"/>
                  <a:pt x="454" y="143"/>
                  <a:pt x="454" y="143"/>
                </a:cubicBezTo>
                <a:cubicBezTo>
                  <a:pt x="456" y="141"/>
                  <a:pt x="456" y="141"/>
                  <a:pt x="456" y="141"/>
                </a:cubicBezTo>
                <a:cubicBezTo>
                  <a:pt x="458" y="139"/>
                  <a:pt x="458" y="139"/>
                  <a:pt x="458" y="139"/>
                </a:cubicBezTo>
                <a:cubicBezTo>
                  <a:pt x="456" y="132"/>
                  <a:pt x="456" y="132"/>
                  <a:pt x="456" y="132"/>
                </a:cubicBezTo>
                <a:cubicBezTo>
                  <a:pt x="451" y="131"/>
                  <a:pt x="451" y="131"/>
                  <a:pt x="451" y="131"/>
                </a:cubicBezTo>
                <a:cubicBezTo>
                  <a:pt x="442" y="128"/>
                  <a:pt x="442" y="128"/>
                  <a:pt x="442" y="128"/>
                </a:cubicBezTo>
                <a:cubicBezTo>
                  <a:pt x="433" y="126"/>
                  <a:pt x="433" y="126"/>
                  <a:pt x="433" y="126"/>
                </a:cubicBezTo>
                <a:cubicBezTo>
                  <a:pt x="430" y="122"/>
                  <a:pt x="430" y="122"/>
                  <a:pt x="430" y="122"/>
                </a:cubicBezTo>
                <a:cubicBezTo>
                  <a:pt x="431" y="121"/>
                  <a:pt x="431" y="121"/>
                  <a:pt x="431" y="121"/>
                </a:cubicBezTo>
                <a:cubicBezTo>
                  <a:pt x="432" y="117"/>
                  <a:pt x="432" y="117"/>
                  <a:pt x="432" y="117"/>
                </a:cubicBezTo>
                <a:cubicBezTo>
                  <a:pt x="430" y="116"/>
                  <a:pt x="430" y="116"/>
                  <a:pt x="430" y="116"/>
                </a:cubicBezTo>
                <a:cubicBezTo>
                  <a:pt x="429" y="115"/>
                  <a:pt x="429" y="115"/>
                  <a:pt x="429" y="115"/>
                </a:cubicBezTo>
                <a:cubicBezTo>
                  <a:pt x="427" y="114"/>
                  <a:pt x="427" y="114"/>
                  <a:pt x="427" y="114"/>
                </a:cubicBezTo>
                <a:cubicBezTo>
                  <a:pt x="427" y="112"/>
                  <a:pt x="427" y="112"/>
                  <a:pt x="427" y="112"/>
                </a:cubicBezTo>
                <a:cubicBezTo>
                  <a:pt x="427" y="109"/>
                  <a:pt x="427" y="109"/>
                  <a:pt x="427" y="109"/>
                </a:cubicBezTo>
                <a:cubicBezTo>
                  <a:pt x="424" y="106"/>
                  <a:pt x="424" y="106"/>
                  <a:pt x="424" y="106"/>
                </a:cubicBezTo>
                <a:cubicBezTo>
                  <a:pt x="421" y="107"/>
                  <a:pt x="421" y="107"/>
                  <a:pt x="421" y="107"/>
                </a:cubicBezTo>
                <a:cubicBezTo>
                  <a:pt x="419" y="110"/>
                  <a:pt x="419" y="110"/>
                  <a:pt x="419" y="110"/>
                </a:cubicBezTo>
                <a:cubicBezTo>
                  <a:pt x="414" y="112"/>
                  <a:pt x="414" y="112"/>
                  <a:pt x="414" y="112"/>
                </a:cubicBezTo>
                <a:cubicBezTo>
                  <a:pt x="414" y="119"/>
                  <a:pt x="414" y="119"/>
                  <a:pt x="414" y="119"/>
                </a:cubicBezTo>
                <a:cubicBezTo>
                  <a:pt x="404" y="123"/>
                  <a:pt x="404" y="123"/>
                  <a:pt x="404" y="123"/>
                </a:cubicBezTo>
                <a:cubicBezTo>
                  <a:pt x="402" y="128"/>
                  <a:pt x="402" y="128"/>
                  <a:pt x="402" y="128"/>
                </a:cubicBezTo>
                <a:cubicBezTo>
                  <a:pt x="391" y="123"/>
                  <a:pt x="391" y="123"/>
                  <a:pt x="391" y="123"/>
                </a:cubicBezTo>
                <a:cubicBezTo>
                  <a:pt x="389" y="128"/>
                  <a:pt x="389" y="128"/>
                  <a:pt x="389" y="128"/>
                </a:cubicBezTo>
                <a:cubicBezTo>
                  <a:pt x="389" y="132"/>
                  <a:pt x="389" y="132"/>
                  <a:pt x="389" y="132"/>
                </a:cubicBezTo>
                <a:cubicBezTo>
                  <a:pt x="387" y="136"/>
                  <a:pt x="387" y="136"/>
                  <a:pt x="387" y="136"/>
                </a:cubicBezTo>
                <a:cubicBezTo>
                  <a:pt x="387" y="139"/>
                  <a:pt x="387" y="139"/>
                  <a:pt x="387" y="139"/>
                </a:cubicBezTo>
                <a:cubicBezTo>
                  <a:pt x="383" y="140"/>
                  <a:pt x="383" y="140"/>
                  <a:pt x="383" y="140"/>
                </a:cubicBezTo>
                <a:cubicBezTo>
                  <a:pt x="378" y="144"/>
                  <a:pt x="378" y="144"/>
                  <a:pt x="378" y="144"/>
                </a:cubicBezTo>
                <a:cubicBezTo>
                  <a:pt x="379" y="146"/>
                  <a:pt x="379" y="146"/>
                  <a:pt x="379" y="146"/>
                </a:cubicBezTo>
                <a:cubicBezTo>
                  <a:pt x="391" y="147"/>
                  <a:pt x="391" y="147"/>
                  <a:pt x="391" y="147"/>
                </a:cubicBezTo>
                <a:cubicBezTo>
                  <a:pt x="393" y="147"/>
                  <a:pt x="393" y="147"/>
                  <a:pt x="393" y="147"/>
                </a:cubicBezTo>
                <a:cubicBezTo>
                  <a:pt x="392" y="153"/>
                  <a:pt x="392" y="153"/>
                  <a:pt x="392" y="153"/>
                </a:cubicBezTo>
                <a:cubicBezTo>
                  <a:pt x="385" y="160"/>
                  <a:pt x="385" y="160"/>
                  <a:pt x="385" y="160"/>
                </a:cubicBezTo>
                <a:cubicBezTo>
                  <a:pt x="411" y="162"/>
                  <a:pt x="411" y="162"/>
                  <a:pt x="411" y="162"/>
                </a:cubicBezTo>
                <a:cubicBezTo>
                  <a:pt x="410" y="168"/>
                  <a:pt x="410" y="168"/>
                  <a:pt x="410" y="168"/>
                </a:cubicBezTo>
                <a:cubicBezTo>
                  <a:pt x="415" y="164"/>
                  <a:pt x="415" y="164"/>
                  <a:pt x="415" y="164"/>
                </a:cubicBezTo>
                <a:cubicBezTo>
                  <a:pt x="418" y="167"/>
                  <a:pt x="418" y="167"/>
                  <a:pt x="418" y="167"/>
                </a:cubicBezTo>
                <a:cubicBezTo>
                  <a:pt x="415" y="171"/>
                  <a:pt x="415" y="171"/>
                  <a:pt x="415" y="171"/>
                </a:cubicBezTo>
                <a:cubicBezTo>
                  <a:pt x="417" y="174"/>
                  <a:pt x="417" y="174"/>
                  <a:pt x="417" y="174"/>
                </a:cubicBezTo>
                <a:cubicBezTo>
                  <a:pt x="420" y="174"/>
                  <a:pt x="420" y="174"/>
                  <a:pt x="420" y="174"/>
                </a:cubicBezTo>
                <a:cubicBezTo>
                  <a:pt x="420" y="181"/>
                  <a:pt x="420" y="181"/>
                  <a:pt x="420" y="181"/>
                </a:cubicBezTo>
                <a:cubicBezTo>
                  <a:pt x="425" y="180"/>
                  <a:pt x="425" y="180"/>
                  <a:pt x="425" y="180"/>
                </a:cubicBezTo>
                <a:cubicBezTo>
                  <a:pt x="429" y="179"/>
                  <a:pt x="429" y="179"/>
                  <a:pt x="429" y="179"/>
                </a:cubicBezTo>
                <a:cubicBezTo>
                  <a:pt x="429" y="182"/>
                  <a:pt x="429" y="182"/>
                  <a:pt x="429" y="182"/>
                </a:cubicBezTo>
                <a:cubicBezTo>
                  <a:pt x="433" y="184"/>
                  <a:pt x="433" y="184"/>
                  <a:pt x="433" y="184"/>
                </a:cubicBezTo>
                <a:cubicBezTo>
                  <a:pt x="436" y="182"/>
                  <a:pt x="436" y="182"/>
                  <a:pt x="436" y="182"/>
                </a:cubicBezTo>
                <a:cubicBezTo>
                  <a:pt x="440" y="183"/>
                  <a:pt x="440" y="183"/>
                  <a:pt x="440" y="183"/>
                </a:cubicBezTo>
                <a:cubicBezTo>
                  <a:pt x="441" y="191"/>
                  <a:pt x="441" y="191"/>
                  <a:pt x="441" y="191"/>
                </a:cubicBezTo>
                <a:cubicBezTo>
                  <a:pt x="437" y="197"/>
                  <a:pt x="437" y="197"/>
                  <a:pt x="437" y="197"/>
                </a:cubicBezTo>
                <a:cubicBezTo>
                  <a:pt x="444" y="201"/>
                  <a:pt x="444" y="201"/>
                  <a:pt x="444" y="201"/>
                </a:cubicBezTo>
                <a:cubicBezTo>
                  <a:pt x="439" y="203"/>
                  <a:pt x="439" y="203"/>
                  <a:pt x="439" y="203"/>
                </a:cubicBezTo>
                <a:cubicBezTo>
                  <a:pt x="443" y="210"/>
                  <a:pt x="443" y="210"/>
                  <a:pt x="443" y="210"/>
                </a:cubicBezTo>
                <a:cubicBezTo>
                  <a:pt x="439" y="213"/>
                  <a:pt x="439" y="213"/>
                  <a:pt x="439" y="213"/>
                </a:cubicBezTo>
                <a:cubicBezTo>
                  <a:pt x="442" y="222"/>
                  <a:pt x="442" y="222"/>
                  <a:pt x="442" y="222"/>
                </a:cubicBezTo>
                <a:cubicBezTo>
                  <a:pt x="439" y="226"/>
                  <a:pt x="439" y="226"/>
                  <a:pt x="439" y="226"/>
                </a:cubicBezTo>
                <a:cubicBezTo>
                  <a:pt x="441" y="233"/>
                  <a:pt x="441" y="233"/>
                  <a:pt x="441" y="233"/>
                </a:cubicBezTo>
                <a:cubicBezTo>
                  <a:pt x="436" y="238"/>
                  <a:pt x="436" y="238"/>
                  <a:pt x="436" y="238"/>
                </a:cubicBezTo>
                <a:cubicBezTo>
                  <a:pt x="432" y="232"/>
                  <a:pt x="432" y="232"/>
                  <a:pt x="432" y="232"/>
                </a:cubicBezTo>
                <a:cubicBezTo>
                  <a:pt x="431" y="225"/>
                  <a:pt x="431" y="225"/>
                  <a:pt x="431" y="225"/>
                </a:cubicBezTo>
                <a:cubicBezTo>
                  <a:pt x="428" y="224"/>
                  <a:pt x="428" y="224"/>
                  <a:pt x="428" y="224"/>
                </a:cubicBezTo>
                <a:cubicBezTo>
                  <a:pt x="426" y="229"/>
                  <a:pt x="426" y="229"/>
                  <a:pt x="426" y="229"/>
                </a:cubicBezTo>
                <a:cubicBezTo>
                  <a:pt x="418" y="232"/>
                  <a:pt x="418" y="232"/>
                  <a:pt x="418" y="232"/>
                </a:cubicBezTo>
                <a:cubicBezTo>
                  <a:pt x="411" y="242"/>
                  <a:pt x="411" y="242"/>
                  <a:pt x="411" y="242"/>
                </a:cubicBezTo>
                <a:cubicBezTo>
                  <a:pt x="423" y="254"/>
                  <a:pt x="423" y="254"/>
                  <a:pt x="423" y="254"/>
                </a:cubicBezTo>
                <a:cubicBezTo>
                  <a:pt x="409" y="258"/>
                  <a:pt x="409" y="258"/>
                  <a:pt x="409" y="258"/>
                </a:cubicBezTo>
                <a:cubicBezTo>
                  <a:pt x="409" y="265"/>
                  <a:pt x="409" y="265"/>
                  <a:pt x="409" y="265"/>
                </a:cubicBezTo>
                <a:cubicBezTo>
                  <a:pt x="404" y="271"/>
                  <a:pt x="404" y="271"/>
                  <a:pt x="404" y="271"/>
                </a:cubicBezTo>
                <a:cubicBezTo>
                  <a:pt x="396" y="275"/>
                  <a:pt x="396" y="275"/>
                  <a:pt x="396" y="275"/>
                </a:cubicBezTo>
                <a:cubicBezTo>
                  <a:pt x="405" y="282"/>
                  <a:pt x="405" y="282"/>
                  <a:pt x="405" y="282"/>
                </a:cubicBezTo>
                <a:cubicBezTo>
                  <a:pt x="410" y="290"/>
                  <a:pt x="410" y="290"/>
                  <a:pt x="410" y="290"/>
                </a:cubicBezTo>
                <a:cubicBezTo>
                  <a:pt x="412" y="297"/>
                  <a:pt x="412" y="297"/>
                  <a:pt x="412" y="297"/>
                </a:cubicBezTo>
                <a:cubicBezTo>
                  <a:pt x="409" y="303"/>
                  <a:pt x="409" y="303"/>
                  <a:pt x="409" y="303"/>
                </a:cubicBezTo>
                <a:cubicBezTo>
                  <a:pt x="400" y="303"/>
                  <a:pt x="400" y="303"/>
                  <a:pt x="400" y="303"/>
                </a:cubicBezTo>
                <a:cubicBezTo>
                  <a:pt x="398" y="306"/>
                  <a:pt x="398" y="306"/>
                  <a:pt x="398" y="306"/>
                </a:cubicBezTo>
                <a:cubicBezTo>
                  <a:pt x="390" y="302"/>
                  <a:pt x="390" y="302"/>
                  <a:pt x="390" y="302"/>
                </a:cubicBezTo>
                <a:cubicBezTo>
                  <a:pt x="388" y="300"/>
                  <a:pt x="388" y="300"/>
                  <a:pt x="388" y="300"/>
                </a:cubicBezTo>
                <a:cubicBezTo>
                  <a:pt x="384" y="299"/>
                  <a:pt x="384" y="299"/>
                  <a:pt x="384" y="299"/>
                </a:cubicBezTo>
                <a:cubicBezTo>
                  <a:pt x="382" y="302"/>
                  <a:pt x="382" y="302"/>
                  <a:pt x="382" y="302"/>
                </a:cubicBezTo>
                <a:cubicBezTo>
                  <a:pt x="386" y="308"/>
                  <a:pt x="386" y="308"/>
                  <a:pt x="386" y="308"/>
                </a:cubicBezTo>
                <a:cubicBezTo>
                  <a:pt x="384" y="312"/>
                  <a:pt x="384" y="312"/>
                  <a:pt x="384" y="312"/>
                </a:cubicBezTo>
                <a:cubicBezTo>
                  <a:pt x="383" y="315"/>
                  <a:pt x="383" y="315"/>
                  <a:pt x="383" y="315"/>
                </a:cubicBezTo>
                <a:cubicBezTo>
                  <a:pt x="386" y="317"/>
                  <a:pt x="386" y="317"/>
                  <a:pt x="386" y="317"/>
                </a:cubicBezTo>
                <a:cubicBezTo>
                  <a:pt x="393" y="316"/>
                  <a:pt x="393" y="316"/>
                  <a:pt x="393" y="316"/>
                </a:cubicBezTo>
                <a:cubicBezTo>
                  <a:pt x="392" y="319"/>
                  <a:pt x="392" y="319"/>
                  <a:pt x="392" y="319"/>
                </a:cubicBezTo>
                <a:cubicBezTo>
                  <a:pt x="394" y="320"/>
                  <a:pt x="394" y="320"/>
                  <a:pt x="394" y="320"/>
                </a:cubicBezTo>
                <a:cubicBezTo>
                  <a:pt x="394" y="321"/>
                  <a:pt x="394" y="321"/>
                  <a:pt x="394" y="321"/>
                </a:cubicBezTo>
                <a:cubicBezTo>
                  <a:pt x="398" y="321"/>
                  <a:pt x="398" y="321"/>
                  <a:pt x="398" y="321"/>
                </a:cubicBezTo>
                <a:cubicBezTo>
                  <a:pt x="399" y="323"/>
                  <a:pt x="399" y="323"/>
                  <a:pt x="399" y="323"/>
                </a:cubicBezTo>
                <a:cubicBezTo>
                  <a:pt x="397" y="326"/>
                  <a:pt x="397" y="326"/>
                  <a:pt x="397" y="326"/>
                </a:cubicBezTo>
                <a:cubicBezTo>
                  <a:pt x="403" y="327"/>
                  <a:pt x="403" y="327"/>
                  <a:pt x="403" y="327"/>
                </a:cubicBezTo>
                <a:cubicBezTo>
                  <a:pt x="403" y="330"/>
                  <a:pt x="403" y="330"/>
                  <a:pt x="403" y="330"/>
                </a:cubicBezTo>
                <a:cubicBezTo>
                  <a:pt x="400" y="332"/>
                  <a:pt x="400" y="332"/>
                  <a:pt x="400" y="332"/>
                </a:cubicBezTo>
                <a:cubicBezTo>
                  <a:pt x="391" y="375"/>
                  <a:pt x="391" y="375"/>
                  <a:pt x="391" y="375"/>
                </a:cubicBezTo>
                <a:cubicBezTo>
                  <a:pt x="358" y="389"/>
                  <a:pt x="358" y="389"/>
                  <a:pt x="358" y="389"/>
                </a:cubicBezTo>
                <a:cubicBezTo>
                  <a:pt x="342" y="393"/>
                  <a:pt x="342" y="393"/>
                  <a:pt x="342" y="393"/>
                </a:cubicBezTo>
                <a:cubicBezTo>
                  <a:pt x="342" y="401"/>
                  <a:pt x="342" y="401"/>
                  <a:pt x="342" y="401"/>
                </a:cubicBezTo>
                <a:cubicBezTo>
                  <a:pt x="331" y="401"/>
                  <a:pt x="331" y="401"/>
                  <a:pt x="331" y="401"/>
                </a:cubicBezTo>
                <a:cubicBezTo>
                  <a:pt x="330" y="411"/>
                  <a:pt x="330" y="411"/>
                  <a:pt x="330" y="411"/>
                </a:cubicBezTo>
                <a:cubicBezTo>
                  <a:pt x="316" y="406"/>
                  <a:pt x="316" y="406"/>
                  <a:pt x="316" y="406"/>
                </a:cubicBezTo>
                <a:cubicBezTo>
                  <a:pt x="316" y="398"/>
                  <a:pt x="316" y="398"/>
                  <a:pt x="316" y="398"/>
                </a:cubicBezTo>
                <a:cubicBezTo>
                  <a:pt x="320" y="396"/>
                  <a:pt x="320" y="396"/>
                  <a:pt x="320" y="396"/>
                </a:cubicBezTo>
                <a:cubicBezTo>
                  <a:pt x="319" y="385"/>
                  <a:pt x="319" y="385"/>
                  <a:pt x="319" y="385"/>
                </a:cubicBezTo>
                <a:cubicBezTo>
                  <a:pt x="313" y="387"/>
                  <a:pt x="313" y="387"/>
                  <a:pt x="313" y="387"/>
                </a:cubicBezTo>
                <a:cubicBezTo>
                  <a:pt x="312" y="377"/>
                  <a:pt x="312" y="377"/>
                  <a:pt x="312" y="377"/>
                </a:cubicBezTo>
                <a:cubicBezTo>
                  <a:pt x="299" y="366"/>
                  <a:pt x="299" y="366"/>
                  <a:pt x="299" y="366"/>
                </a:cubicBezTo>
                <a:cubicBezTo>
                  <a:pt x="297" y="370"/>
                  <a:pt x="297" y="370"/>
                  <a:pt x="297" y="370"/>
                </a:cubicBezTo>
                <a:cubicBezTo>
                  <a:pt x="303" y="376"/>
                  <a:pt x="303" y="376"/>
                  <a:pt x="303" y="376"/>
                </a:cubicBezTo>
                <a:cubicBezTo>
                  <a:pt x="298" y="386"/>
                  <a:pt x="298" y="386"/>
                  <a:pt x="298" y="386"/>
                </a:cubicBezTo>
                <a:cubicBezTo>
                  <a:pt x="286" y="387"/>
                  <a:pt x="286" y="387"/>
                  <a:pt x="286" y="387"/>
                </a:cubicBezTo>
                <a:cubicBezTo>
                  <a:pt x="283" y="386"/>
                  <a:pt x="283" y="386"/>
                  <a:pt x="283" y="386"/>
                </a:cubicBezTo>
                <a:cubicBezTo>
                  <a:pt x="281" y="388"/>
                  <a:pt x="281" y="388"/>
                  <a:pt x="281" y="388"/>
                </a:cubicBezTo>
                <a:cubicBezTo>
                  <a:pt x="274" y="384"/>
                  <a:pt x="274" y="384"/>
                  <a:pt x="274" y="384"/>
                </a:cubicBezTo>
                <a:cubicBezTo>
                  <a:pt x="274" y="380"/>
                  <a:pt x="274" y="380"/>
                  <a:pt x="274" y="380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59" y="377"/>
                  <a:pt x="259" y="377"/>
                  <a:pt x="259" y="377"/>
                </a:cubicBezTo>
                <a:cubicBezTo>
                  <a:pt x="256" y="381"/>
                  <a:pt x="256" y="381"/>
                  <a:pt x="256" y="381"/>
                </a:cubicBezTo>
                <a:cubicBezTo>
                  <a:pt x="256" y="386"/>
                  <a:pt x="256" y="386"/>
                  <a:pt x="256" y="386"/>
                </a:cubicBezTo>
                <a:cubicBezTo>
                  <a:pt x="247" y="394"/>
                  <a:pt x="247" y="394"/>
                  <a:pt x="247" y="394"/>
                </a:cubicBezTo>
                <a:cubicBezTo>
                  <a:pt x="242" y="393"/>
                  <a:pt x="242" y="393"/>
                  <a:pt x="242" y="393"/>
                </a:cubicBezTo>
                <a:cubicBezTo>
                  <a:pt x="233" y="400"/>
                  <a:pt x="233" y="400"/>
                  <a:pt x="233" y="400"/>
                </a:cubicBezTo>
                <a:cubicBezTo>
                  <a:pt x="228" y="398"/>
                  <a:pt x="228" y="398"/>
                  <a:pt x="228" y="398"/>
                </a:cubicBezTo>
                <a:cubicBezTo>
                  <a:pt x="227" y="415"/>
                  <a:pt x="227" y="415"/>
                  <a:pt x="227" y="415"/>
                </a:cubicBezTo>
                <a:cubicBezTo>
                  <a:pt x="230" y="419"/>
                  <a:pt x="230" y="419"/>
                  <a:pt x="230" y="419"/>
                </a:cubicBezTo>
                <a:cubicBezTo>
                  <a:pt x="230" y="420"/>
                  <a:pt x="230" y="420"/>
                  <a:pt x="230" y="420"/>
                </a:cubicBezTo>
                <a:cubicBezTo>
                  <a:pt x="227" y="440"/>
                  <a:pt x="227" y="440"/>
                  <a:pt x="227" y="440"/>
                </a:cubicBezTo>
                <a:cubicBezTo>
                  <a:pt x="234" y="438"/>
                  <a:pt x="234" y="438"/>
                  <a:pt x="234" y="438"/>
                </a:cubicBezTo>
                <a:cubicBezTo>
                  <a:pt x="233" y="442"/>
                  <a:pt x="233" y="442"/>
                  <a:pt x="233" y="442"/>
                </a:cubicBezTo>
                <a:cubicBezTo>
                  <a:pt x="229" y="450"/>
                  <a:pt x="229" y="450"/>
                  <a:pt x="229" y="450"/>
                </a:cubicBezTo>
                <a:cubicBezTo>
                  <a:pt x="229" y="475"/>
                  <a:pt x="229" y="475"/>
                  <a:pt x="229" y="475"/>
                </a:cubicBezTo>
                <a:cubicBezTo>
                  <a:pt x="223" y="474"/>
                  <a:pt x="223" y="474"/>
                  <a:pt x="223" y="474"/>
                </a:cubicBezTo>
                <a:cubicBezTo>
                  <a:pt x="219" y="479"/>
                  <a:pt x="219" y="479"/>
                  <a:pt x="219" y="479"/>
                </a:cubicBezTo>
                <a:cubicBezTo>
                  <a:pt x="218" y="474"/>
                  <a:pt x="218" y="474"/>
                  <a:pt x="218" y="474"/>
                </a:cubicBezTo>
                <a:cubicBezTo>
                  <a:pt x="211" y="475"/>
                  <a:pt x="211" y="475"/>
                  <a:pt x="211" y="475"/>
                </a:cubicBezTo>
                <a:cubicBezTo>
                  <a:pt x="210" y="484"/>
                  <a:pt x="210" y="484"/>
                  <a:pt x="210" y="484"/>
                </a:cubicBezTo>
                <a:cubicBezTo>
                  <a:pt x="189" y="487"/>
                  <a:pt x="189" y="487"/>
                  <a:pt x="189" y="487"/>
                </a:cubicBezTo>
                <a:cubicBezTo>
                  <a:pt x="189" y="493"/>
                  <a:pt x="189" y="493"/>
                  <a:pt x="189" y="493"/>
                </a:cubicBezTo>
                <a:cubicBezTo>
                  <a:pt x="158" y="495"/>
                  <a:pt x="158" y="495"/>
                  <a:pt x="158" y="495"/>
                </a:cubicBezTo>
                <a:cubicBezTo>
                  <a:pt x="158" y="500"/>
                  <a:pt x="158" y="500"/>
                  <a:pt x="158" y="500"/>
                </a:cubicBezTo>
                <a:cubicBezTo>
                  <a:pt x="145" y="500"/>
                  <a:pt x="145" y="500"/>
                  <a:pt x="145" y="500"/>
                </a:cubicBezTo>
                <a:cubicBezTo>
                  <a:pt x="138" y="500"/>
                  <a:pt x="138" y="500"/>
                  <a:pt x="138" y="500"/>
                </a:cubicBezTo>
                <a:cubicBezTo>
                  <a:pt x="137" y="494"/>
                  <a:pt x="137" y="494"/>
                  <a:pt x="137" y="494"/>
                </a:cubicBezTo>
                <a:cubicBezTo>
                  <a:pt x="132" y="492"/>
                  <a:pt x="132" y="492"/>
                  <a:pt x="132" y="492"/>
                </a:cubicBezTo>
                <a:cubicBezTo>
                  <a:pt x="131" y="487"/>
                  <a:pt x="131" y="487"/>
                  <a:pt x="131" y="487"/>
                </a:cubicBezTo>
                <a:cubicBezTo>
                  <a:pt x="129" y="485"/>
                  <a:pt x="129" y="485"/>
                  <a:pt x="129" y="485"/>
                </a:cubicBezTo>
                <a:cubicBezTo>
                  <a:pt x="127" y="487"/>
                  <a:pt x="127" y="487"/>
                  <a:pt x="127" y="487"/>
                </a:cubicBezTo>
                <a:cubicBezTo>
                  <a:pt x="125" y="486"/>
                  <a:pt x="125" y="486"/>
                  <a:pt x="125" y="486"/>
                </a:cubicBezTo>
                <a:cubicBezTo>
                  <a:pt x="124" y="482"/>
                  <a:pt x="124" y="482"/>
                  <a:pt x="124" y="482"/>
                </a:cubicBezTo>
                <a:cubicBezTo>
                  <a:pt x="129" y="478"/>
                  <a:pt x="129" y="478"/>
                  <a:pt x="129" y="478"/>
                </a:cubicBezTo>
                <a:cubicBezTo>
                  <a:pt x="128" y="459"/>
                  <a:pt x="128" y="459"/>
                  <a:pt x="128" y="459"/>
                </a:cubicBezTo>
                <a:cubicBezTo>
                  <a:pt x="127" y="460"/>
                  <a:pt x="127" y="460"/>
                  <a:pt x="127" y="460"/>
                </a:cubicBezTo>
                <a:cubicBezTo>
                  <a:pt x="128" y="453"/>
                  <a:pt x="128" y="453"/>
                  <a:pt x="128" y="453"/>
                </a:cubicBezTo>
                <a:cubicBezTo>
                  <a:pt x="128" y="453"/>
                  <a:pt x="128" y="453"/>
                  <a:pt x="128" y="453"/>
                </a:cubicBezTo>
                <a:cubicBezTo>
                  <a:pt x="127" y="454"/>
                  <a:pt x="127" y="454"/>
                  <a:pt x="127" y="454"/>
                </a:cubicBezTo>
                <a:cubicBezTo>
                  <a:pt x="123" y="454"/>
                  <a:pt x="123" y="454"/>
                  <a:pt x="123" y="454"/>
                </a:cubicBezTo>
                <a:cubicBezTo>
                  <a:pt x="120" y="455"/>
                  <a:pt x="120" y="455"/>
                  <a:pt x="120" y="455"/>
                </a:cubicBezTo>
                <a:cubicBezTo>
                  <a:pt x="116" y="455"/>
                  <a:pt x="116" y="455"/>
                  <a:pt x="116" y="455"/>
                </a:cubicBezTo>
                <a:cubicBezTo>
                  <a:pt x="114" y="456"/>
                  <a:pt x="114" y="456"/>
                  <a:pt x="114" y="456"/>
                </a:cubicBezTo>
                <a:cubicBezTo>
                  <a:pt x="111" y="453"/>
                  <a:pt x="111" y="453"/>
                  <a:pt x="111" y="453"/>
                </a:cubicBezTo>
                <a:cubicBezTo>
                  <a:pt x="105" y="456"/>
                  <a:pt x="105" y="456"/>
                  <a:pt x="105" y="456"/>
                </a:cubicBezTo>
                <a:cubicBezTo>
                  <a:pt x="97" y="433"/>
                  <a:pt x="97" y="433"/>
                  <a:pt x="97" y="433"/>
                </a:cubicBezTo>
                <a:cubicBezTo>
                  <a:pt x="90" y="422"/>
                  <a:pt x="90" y="422"/>
                  <a:pt x="90" y="422"/>
                </a:cubicBezTo>
                <a:cubicBezTo>
                  <a:pt x="92" y="416"/>
                  <a:pt x="92" y="416"/>
                  <a:pt x="92" y="416"/>
                </a:cubicBezTo>
                <a:cubicBezTo>
                  <a:pt x="84" y="411"/>
                  <a:pt x="84" y="411"/>
                  <a:pt x="84" y="411"/>
                </a:cubicBezTo>
                <a:cubicBezTo>
                  <a:pt x="83" y="394"/>
                  <a:pt x="83" y="394"/>
                  <a:pt x="83" y="394"/>
                </a:cubicBezTo>
                <a:cubicBezTo>
                  <a:pt x="84" y="386"/>
                  <a:pt x="84" y="386"/>
                  <a:pt x="84" y="386"/>
                </a:cubicBezTo>
                <a:cubicBezTo>
                  <a:pt x="79" y="384"/>
                  <a:pt x="79" y="384"/>
                  <a:pt x="79" y="384"/>
                </a:cubicBezTo>
                <a:cubicBezTo>
                  <a:pt x="83" y="378"/>
                  <a:pt x="83" y="378"/>
                  <a:pt x="83" y="378"/>
                </a:cubicBezTo>
                <a:cubicBezTo>
                  <a:pt x="87" y="380"/>
                  <a:pt x="87" y="380"/>
                  <a:pt x="87" y="380"/>
                </a:cubicBezTo>
                <a:cubicBezTo>
                  <a:pt x="89" y="376"/>
                  <a:pt x="89" y="376"/>
                  <a:pt x="89" y="376"/>
                </a:cubicBezTo>
                <a:cubicBezTo>
                  <a:pt x="86" y="372"/>
                  <a:pt x="86" y="372"/>
                  <a:pt x="86" y="372"/>
                </a:cubicBezTo>
                <a:cubicBezTo>
                  <a:pt x="91" y="362"/>
                  <a:pt x="91" y="362"/>
                  <a:pt x="91" y="362"/>
                </a:cubicBezTo>
                <a:cubicBezTo>
                  <a:pt x="89" y="357"/>
                  <a:pt x="89" y="357"/>
                  <a:pt x="89" y="357"/>
                </a:cubicBezTo>
                <a:cubicBezTo>
                  <a:pt x="97" y="354"/>
                  <a:pt x="97" y="354"/>
                  <a:pt x="97" y="354"/>
                </a:cubicBezTo>
                <a:cubicBezTo>
                  <a:pt x="105" y="357"/>
                  <a:pt x="105" y="357"/>
                  <a:pt x="105" y="357"/>
                </a:cubicBezTo>
                <a:cubicBezTo>
                  <a:pt x="108" y="355"/>
                  <a:pt x="108" y="355"/>
                  <a:pt x="108" y="355"/>
                </a:cubicBezTo>
                <a:cubicBezTo>
                  <a:pt x="110" y="355"/>
                  <a:pt x="110" y="355"/>
                  <a:pt x="110" y="355"/>
                </a:cubicBezTo>
                <a:cubicBezTo>
                  <a:pt x="113" y="344"/>
                  <a:pt x="113" y="344"/>
                  <a:pt x="113" y="344"/>
                </a:cubicBezTo>
                <a:cubicBezTo>
                  <a:pt x="140" y="338"/>
                  <a:pt x="140" y="338"/>
                  <a:pt x="140" y="338"/>
                </a:cubicBezTo>
                <a:cubicBezTo>
                  <a:pt x="140" y="335"/>
                  <a:pt x="140" y="335"/>
                  <a:pt x="140" y="335"/>
                </a:cubicBezTo>
                <a:cubicBezTo>
                  <a:pt x="134" y="334"/>
                  <a:pt x="134" y="334"/>
                  <a:pt x="134" y="334"/>
                </a:cubicBezTo>
                <a:cubicBezTo>
                  <a:pt x="135" y="330"/>
                  <a:pt x="135" y="330"/>
                  <a:pt x="135" y="330"/>
                </a:cubicBezTo>
                <a:cubicBezTo>
                  <a:pt x="129" y="329"/>
                  <a:pt x="129" y="329"/>
                  <a:pt x="129" y="329"/>
                </a:cubicBezTo>
                <a:cubicBezTo>
                  <a:pt x="121" y="328"/>
                  <a:pt x="121" y="328"/>
                  <a:pt x="121" y="328"/>
                </a:cubicBezTo>
                <a:cubicBezTo>
                  <a:pt x="113" y="320"/>
                  <a:pt x="113" y="320"/>
                  <a:pt x="113" y="320"/>
                </a:cubicBezTo>
                <a:cubicBezTo>
                  <a:pt x="116" y="315"/>
                  <a:pt x="116" y="315"/>
                  <a:pt x="116" y="315"/>
                </a:cubicBezTo>
                <a:cubicBezTo>
                  <a:pt x="114" y="314"/>
                  <a:pt x="114" y="314"/>
                  <a:pt x="114" y="314"/>
                </a:cubicBezTo>
                <a:cubicBezTo>
                  <a:pt x="115" y="305"/>
                  <a:pt x="115" y="305"/>
                  <a:pt x="115" y="305"/>
                </a:cubicBezTo>
                <a:cubicBezTo>
                  <a:pt x="114" y="300"/>
                  <a:pt x="114" y="300"/>
                  <a:pt x="114" y="300"/>
                </a:cubicBezTo>
                <a:cubicBezTo>
                  <a:pt x="100" y="287"/>
                  <a:pt x="100" y="287"/>
                  <a:pt x="100" y="287"/>
                </a:cubicBezTo>
                <a:cubicBezTo>
                  <a:pt x="97" y="290"/>
                  <a:pt x="97" y="290"/>
                  <a:pt x="97" y="290"/>
                </a:cubicBezTo>
                <a:cubicBezTo>
                  <a:pt x="89" y="281"/>
                  <a:pt x="89" y="281"/>
                  <a:pt x="89" y="281"/>
                </a:cubicBezTo>
                <a:cubicBezTo>
                  <a:pt x="85" y="272"/>
                  <a:pt x="85" y="272"/>
                  <a:pt x="85" y="272"/>
                </a:cubicBezTo>
                <a:cubicBezTo>
                  <a:pt x="81" y="267"/>
                  <a:pt x="81" y="267"/>
                  <a:pt x="81" y="267"/>
                </a:cubicBezTo>
                <a:cubicBezTo>
                  <a:pt x="71" y="254"/>
                  <a:pt x="71" y="254"/>
                  <a:pt x="71" y="254"/>
                </a:cubicBezTo>
                <a:cubicBezTo>
                  <a:pt x="70" y="252"/>
                  <a:pt x="70" y="252"/>
                  <a:pt x="70" y="252"/>
                </a:cubicBezTo>
                <a:cubicBezTo>
                  <a:pt x="64" y="251"/>
                  <a:pt x="64" y="251"/>
                  <a:pt x="64" y="251"/>
                </a:cubicBezTo>
                <a:cubicBezTo>
                  <a:pt x="33" y="220"/>
                  <a:pt x="33" y="220"/>
                  <a:pt x="33" y="220"/>
                </a:cubicBezTo>
                <a:cubicBezTo>
                  <a:pt x="37" y="216"/>
                  <a:pt x="37" y="216"/>
                  <a:pt x="37" y="216"/>
                </a:cubicBezTo>
                <a:cubicBezTo>
                  <a:pt x="29" y="207"/>
                  <a:pt x="29" y="207"/>
                  <a:pt x="29" y="207"/>
                </a:cubicBezTo>
                <a:cubicBezTo>
                  <a:pt x="38" y="197"/>
                  <a:pt x="38" y="197"/>
                  <a:pt x="38" y="197"/>
                </a:cubicBezTo>
                <a:cubicBezTo>
                  <a:pt x="20" y="181"/>
                  <a:pt x="20" y="181"/>
                  <a:pt x="20" y="181"/>
                </a:cubicBezTo>
                <a:cubicBezTo>
                  <a:pt x="25" y="174"/>
                  <a:pt x="25" y="174"/>
                  <a:pt x="25" y="174"/>
                </a:cubicBezTo>
                <a:cubicBezTo>
                  <a:pt x="15" y="171"/>
                  <a:pt x="15" y="171"/>
                  <a:pt x="15" y="171"/>
                </a:cubicBezTo>
                <a:cubicBezTo>
                  <a:pt x="9" y="155"/>
                  <a:pt x="9" y="155"/>
                  <a:pt x="9" y="155"/>
                </a:cubicBezTo>
                <a:cubicBezTo>
                  <a:pt x="1" y="149"/>
                  <a:pt x="1" y="149"/>
                  <a:pt x="1" y="149"/>
                </a:cubicBezTo>
                <a:cubicBezTo>
                  <a:pt x="2" y="119"/>
                  <a:pt x="2" y="119"/>
                  <a:pt x="2" y="119"/>
                </a:cubicBezTo>
                <a:cubicBezTo>
                  <a:pt x="11" y="119"/>
                  <a:pt x="11" y="119"/>
                  <a:pt x="11" y="119"/>
                </a:cubicBezTo>
                <a:cubicBezTo>
                  <a:pt x="12" y="70"/>
                  <a:pt x="12" y="70"/>
                  <a:pt x="12" y="70"/>
                </a:cubicBezTo>
                <a:cubicBezTo>
                  <a:pt x="79" y="73"/>
                  <a:pt x="79" y="73"/>
                  <a:pt x="79" y="73"/>
                </a:cubicBezTo>
                <a:cubicBezTo>
                  <a:pt x="79" y="61"/>
                  <a:pt x="79" y="61"/>
                  <a:pt x="79" y="61"/>
                </a:cubicBezTo>
                <a:cubicBezTo>
                  <a:pt x="91" y="66"/>
                  <a:pt x="91" y="66"/>
                  <a:pt x="91" y="66"/>
                </a:cubicBezTo>
                <a:cubicBezTo>
                  <a:pt x="88" y="86"/>
                  <a:pt x="88" y="86"/>
                  <a:pt x="88" y="86"/>
                </a:cubicBezTo>
                <a:cubicBezTo>
                  <a:pt x="116" y="90"/>
                  <a:pt x="116" y="90"/>
                  <a:pt x="116" y="90"/>
                </a:cubicBezTo>
                <a:cubicBezTo>
                  <a:pt x="111" y="134"/>
                  <a:pt x="111" y="134"/>
                  <a:pt x="111" y="134"/>
                </a:cubicBezTo>
                <a:cubicBezTo>
                  <a:pt x="116" y="134"/>
                  <a:pt x="116" y="134"/>
                  <a:pt x="116" y="134"/>
                </a:cubicBezTo>
                <a:cubicBezTo>
                  <a:pt x="118" y="132"/>
                  <a:pt x="118" y="132"/>
                  <a:pt x="118" y="132"/>
                </a:cubicBezTo>
                <a:cubicBezTo>
                  <a:pt x="121" y="132"/>
                  <a:pt x="121" y="132"/>
                  <a:pt x="121" y="132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4" y="131"/>
                  <a:pt x="124" y="131"/>
                  <a:pt x="124" y="131"/>
                </a:cubicBezTo>
                <a:cubicBezTo>
                  <a:pt x="125" y="135"/>
                  <a:pt x="125" y="135"/>
                  <a:pt x="125" y="135"/>
                </a:cubicBezTo>
                <a:cubicBezTo>
                  <a:pt x="130" y="138"/>
                  <a:pt x="130" y="138"/>
                  <a:pt x="130" y="138"/>
                </a:cubicBezTo>
                <a:cubicBezTo>
                  <a:pt x="131" y="144"/>
                  <a:pt x="131" y="144"/>
                  <a:pt x="131" y="144"/>
                </a:cubicBezTo>
                <a:cubicBezTo>
                  <a:pt x="142" y="149"/>
                  <a:pt x="142" y="149"/>
                  <a:pt x="142" y="149"/>
                </a:cubicBezTo>
                <a:cubicBezTo>
                  <a:pt x="143" y="135"/>
                  <a:pt x="143" y="135"/>
                  <a:pt x="143" y="135"/>
                </a:cubicBezTo>
                <a:cubicBezTo>
                  <a:pt x="150" y="135"/>
                  <a:pt x="150" y="135"/>
                  <a:pt x="150" y="135"/>
                </a:cubicBezTo>
                <a:cubicBezTo>
                  <a:pt x="153" y="131"/>
                  <a:pt x="153" y="131"/>
                  <a:pt x="153" y="131"/>
                </a:cubicBezTo>
                <a:cubicBezTo>
                  <a:pt x="153" y="126"/>
                  <a:pt x="153" y="126"/>
                  <a:pt x="153" y="126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67" y="136"/>
                  <a:pt x="167" y="136"/>
                  <a:pt x="167" y="136"/>
                </a:cubicBezTo>
                <a:cubicBezTo>
                  <a:pt x="179" y="140"/>
                  <a:pt x="179" y="140"/>
                  <a:pt x="179" y="140"/>
                </a:cubicBezTo>
                <a:cubicBezTo>
                  <a:pt x="180" y="143"/>
                  <a:pt x="180" y="143"/>
                  <a:pt x="180" y="143"/>
                </a:cubicBezTo>
                <a:cubicBezTo>
                  <a:pt x="185" y="148"/>
                  <a:pt x="185" y="148"/>
                  <a:pt x="185" y="148"/>
                </a:cubicBezTo>
                <a:cubicBezTo>
                  <a:pt x="186" y="154"/>
                  <a:pt x="186" y="154"/>
                  <a:pt x="186" y="154"/>
                </a:cubicBezTo>
                <a:cubicBezTo>
                  <a:pt x="197" y="145"/>
                  <a:pt x="197" y="145"/>
                  <a:pt x="197" y="145"/>
                </a:cubicBezTo>
                <a:cubicBezTo>
                  <a:pt x="201" y="145"/>
                  <a:pt x="201" y="145"/>
                  <a:pt x="201" y="145"/>
                </a:cubicBezTo>
                <a:cubicBezTo>
                  <a:pt x="200" y="149"/>
                  <a:pt x="200" y="149"/>
                  <a:pt x="200" y="149"/>
                </a:cubicBezTo>
                <a:cubicBezTo>
                  <a:pt x="200" y="152"/>
                  <a:pt x="200" y="152"/>
                  <a:pt x="200" y="152"/>
                </a:cubicBezTo>
                <a:cubicBezTo>
                  <a:pt x="200" y="156"/>
                  <a:pt x="200" y="156"/>
                  <a:pt x="200" y="156"/>
                </a:cubicBezTo>
                <a:cubicBezTo>
                  <a:pt x="205" y="156"/>
                  <a:pt x="205" y="156"/>
                  <a:pt x="205" y="156"/>
                </a:cubicBezTo>
                <a:cubicBezTo>
                  <a:pt x="210" y="153"/>
                  <a:pt x="210" y="153"/>
                  <a:pt x="210" y="153"/>
                </a:cubicBezTo>
                <a:cubicBezTo>
                  <a:pt x="215" y="152"/>
                  <a:pt x="215" y="152"/>
                  <a:pt x="215" y="152"/>
                </a:cubicBezTo>
                <a:cubicBezTo>
                  <a:pt x="218" y="154"/>
                  <a:pt x="218" y="154"/>
                  <a:pt x="218" y="154"/>
                </a:cubicBezTo>
                <a:cubicBezTo>
                  <a:pt x="225" y="160"/>
                  <a:pt x="225" y="160"/>
                  <a:pt x="225" y="160"/>
                </a:cubicBezTo>
                <a:cubicBezTo>
                  <a:pt x="229" y="156"/>
                  <a:pt x="229" y="156"/>
                  <a:pt x="229" y="156"/>
                </a:cubicBezTo>
                <a:cubicBezTo>
                  <a:pt x="187" y="122"/>
                  <a:pt x="187" y="122"/>
                  <a:pt x="187" y="122"/>
                </a:cubicBezTo>
                <a:cubicBezTo>
                  <a:pt x="188" y="117"/>
                  <a:pt x="188" y="117"/>
                  <a:pt x="188" y="117"/>
                </a:cubicBezTo>
                <a:cubicBezTo>
                  <a:pt x="191" y="118"/>
                  <a:pt x="194" y="118"/>
                  <a:pt x="195" y="118"/>
                </a:cubicBezTo>
                <a:cubicBezTo>
                  <a:pt x="195" y="118"/>
                  <a:pt x="195" y="118"/>
                  <a:pt x="195" y="117"/>
                </a:cubicBezTo>
                <a:cubicBezTo>
                  <a:pt x="188" y="117"/>
                  <a:pt x="188" y="117"/>
                  <a:pt x="188" y="117"/>
                </a:cubicBezTo>
                <a:cubicBezTo>
                  <a:pt x="186" y="122"/>
                  <a:pt x="186" y="122"/>
                  <a:pt x="186" y="122"/>
                </a:cubicBezTo>
                <a:cubicBezTo>
                  <a:pt x="228" y="156"/>
                  <a:pt x="228" y="156"/>
                  <a:pt x="228" y="156"/>
                </a:cubicBezTo>
                <a:cubicBezTo>
                  <a:pt x="225" y="159"/>
                  <a:pt x="225" y="159"/>
                  <a:pt x="225" y="159"/>
                </a:cubicBezTo>
                <a:cubicBezTo>
                  <a:pt x="218" y="154"/>
                  <a:pt x="218" y="154"/>
                  <a:pt x="218" y="154"/>
                </a:cubicBezTo>
                <a:cubicBezTo>
                  <a:pt x="216" y="152"/>
                  <a:pt x="216" y="152"/>
                  <a:pt x="216" y="152"/>
                </a:cubicBezTo>
                <a:cubicBezTo>
                  <a:pt x="210" y="152"/>
                  <a:pt x="210" y="152"/>
                  <a:pt x="210" y="152"/>
                </a:cubicBezTo>
                <a:cubicBezTo>
                  <a:pt x="205" y="155"/>
                  <a:pt x="205" y="155"/>
                  <a:pt x="205" y="155"/>
                </a:cubicBezTo>
                <a:cubicBezTo>
                  <a:pt x="201" y="155"/>
                  <a:pt x="201" y="155"/>
                  <a:pt x="201" y="155"/>
                </a:cubicBezTo>
                <a:cubicBezTo>
                  <a:pt x="200" y="152"/>
                  <a:pt x="200" y="152"/>
                  <a:pt x="200" y="152"/>
                </a:cubicBezTo>
                <a:cubicBezTo>
                  <a:pt x="200" y="149"/>
                  <a:pt x="200" y="149"/>
                  <a:pt x="200" y="149"/>
                </a:cubicBezTo>
                <a:cubicBezTo>
                  <a:pt x="202" y="145"/>
                  <a:pt x="202" y="145"/>
                  <a:pt x="202" y="145"/>
                </a:cubicBezTo>
                <a:cubicBezTo>
                  <a:pt x="197" y="145"/>
                  <a:pt x="197" y="145"/>
                  <a:pt x="197" y="145"/>
                </a:cubicBezTo>
                <a:cubicBezTo>
                  <a:pt x="186" y="152"/>
                  <a:pt x="186" y="152"/>
                  <a:pt x="186" y="152"/>
                </a:cubicBezTo>
                <a:cubicBezTo>
                  <a:pt x="185" y="148"/>
                  <a:pt x="185" y="148"/>
                  <a:pt x="185" y="148"/>
                </a:cubicBezTo>
                <a:cubicBezTo>
                  <a:pt x="180" y="143"/>
                  <a:pt x="180" y="143"/>
                  <a:pt x="180" y="143"/>
                </a:cubicBezTo>
                <a:cubicBezTo>
                  <a:pt x="180" y="139"/>
                  <a:pt x="180" y="139"/>
                  <a:pt x="180" y="139"/>
                </a:cubicBezTo>
                <a:cubicBezTo>
                  <a:pt x="168" y="136"/>
                  <a:pt x="168" y="136"/>
                  <a:pt x="168" y="136"/>
                </a:cubicBezTo>
                <a:cubicBezTo>
                  <a:pt x="168" y="127"/>
                  <a:pt x="168" y="127"/>
                  <a:pt x="168" y="127"/>
                </a:cubicBezTo>
                <a:cubicBezTo>
                  <a:pt x="152" y="125"/>
                  <a:pt x="152" y="125"/>
                  <a:pt x="152" y="125"/>
                </a:cubicBezTo>
                <a:cubicBezTo>
                  <a:pt x="153" y="131"/>
                  <a:pt x="153" y="131"/>
                  <a:pt x="153" y="131"/>
                </a:cubicBezTo>
                <a:cubicBezTo>
                  <a:pt x="149" y="134"/>
                  <a:pt x="149" y="134"/>
                  <a:pt x="149" y="134"/>
                </a:cubicBezTo>
                <a:cubicBezTo>
                  <a:pt x="142" y="134"/>
                  <a:pt x="142" y="134"/>
                  <a:pt x="142" y="134"/>
                </a:cubicBezTo>
                <a:cubicBezTo>
                  <a:pt x="141" y="148"/>
                  <a:pt x="141" y="148"/>
                  <a:pt x="141" y="148"/>
                </a:cubicBezTo>
                <a:cubicBezTo>
                  <a:pt x="131" y="144"/>
                  <a:pt x="131" y="144"/>
                  <a:pt x="131" y="144"/>
                </a:cubicBezTo>
                <a:cubicBezTo>
                  <a:pt x="131" y="138"/>
                  <a:pt x="131" y="138"/>
                  <a:pt x="131" y="138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25" y="130"/>
                  <a:pt x="125" y="130"/>
                  <a:pt x="125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0" y="131"/>
                  <a:pt x="120" y="131"/>
                  <a:pt x="120" y="131"/>
                </a:cubicBezTo>
                <a:cubicBezTo>
                  <a:pt x="118" y="131"/>
                  <a:pt x="118" y="131"/>
                  <a:pt x="118" y="131"/>
                </a:cubicBezTo>
                <a:cubicBezTo>
                  <a:pt x="116" y="134"/>
                  <a:pt x="116" y="134"/>
                  <a:pt x="116" y="134"/>
                </a:cubicBezTo>
                <a:cubicBezTo>
                  <a:pt x="112" y="133"/>
                  <a:pt x="112" y="133"/>
                  <a:pt x="112" y="133"/>
                </a:cubicBezTo>
                <a:cubicBezTo>
                  <a:pt x="116" y="90"/>
                  <a:pt x="116" y="90"/>
                  <a:pt x="116" y="90"/>
                </a:cubicBezTo>
                <a:cubicBezTo>
                  <a:pt x="89" y="85"/>
                  <a:pt x="89" y="85"/>
                  <a:pt x="89" y="85"/>
                </a:cubicBezTo>
                <a:cubicBezTo>
                  <a:pt x="92" y="66"/>
                  <a:pt x="92" y="66"/>
                  <a:pt x="92" y="66"/>
                </a:cubicBezTo>
                <a:cubicBezTo>
                  <a:pt x="78" y="60"/>
                  <a:pt x="78" y="60"/>
                  <a:pt x="78" y="60"/>
                </a:cubicBezTo>
                <a:cubicBezTo>
                  <a:pt x="78" y="72"/>
                  <a:pt x="78" y="72"/>
                  <a:pt x="78" y="72"/>
                </a:cubicBezTo>
                <a:cubicBezTo>
                  <a:pt x="11" y="69"/>
                  <a:pt x="11" y="69"/>
                  <a:pt x="11" y="69"/>
                </a:cubicBezTo>
                <a:cubicBezTo>
                  <a:pt x="10" y="118"/>
                  <a:pt x="10" y="118"/>
                  <a:pt x="10" y="118"/>
                </a:cubicBezTo>
                <a:cubicBezTo>
                  <a:pt x="1" y="118"/>
                  <a:pt x="1" y="118"/>
                  <a:pt x="1" y="118"/>
                </a:cubicBezTo>
                <a:cubicBezTo>
                  <a:pt x="0" y="149"/>
                  <a:pt x="0" y="149"/>
                  <a:pt x="0" y="149"/>
                </a:cubicBezTo>
                <a:cubicBezTo>
                  <a:pt x="9" y="155"/>
                  <a:pt x="9" y="155"/>
                  <a:pt x="9" y="155"/>
                </a:cubicBezTo>
                <a:cubicBezTo>
                  <a:pt x="15" y="171"/>
                  <a:pt x="15" y="171"/>
                  <a:pt x="15" y="171"/>
                </a:cubicBezTo>
                <a:cubicBezTo>
                  <a:pt x="24" y="175"/>
                  <a:pt x="24" y="175"/>
                  <a:pt x="24" y="175"/>
                </a:cubicBezTo>
                <a:cubicBezTo>
                  <a:pt x="19" y="181"/>
                  <a:pt x="19" y="181"/>
                  <a:pt x="19" y="181"/>
                </a:cubicBezTo>
                <a:cubicBezTo>
                  <a:pt x="37" y="197"/>
                  <a:pt x="37" y="197"/>
                  <a:pt x="37" y="197"/>
                </a:cubicBezTo>
                <a:cubicBezTo>
                  <a:pt x="28" y="207"/>
                  <a:pt x="28" y="207"/>
                  <a:pt x="28" y="207"/>
                </a:cubicBezTo>
                <a:cubicBezTo>
                  <a:pt x="36" y="216"/>
                  <a:pt x="36" y="216"/>
                  <a:pt x="36" y="216"/>
                </a:cubicBezTo>
                <a:cubicBezTo>
                  <a:pt x="32" y="220"/>
                  <a:pt x="32" y="220"/>
                  <a:pt x="32" y="220"/>
                </a:cubicBezTo>
                <a:cubicBezTo>
                  <a:pt x="64" y="251"/>
                  <a:pt x="64" y="251"/>
                  <a:pt x="64" y="251"/>
                </a:cubicBezTo>
                <a:cubicBezTo>
                  <a:pt x="70" y="253"/>
                  <a:pt x="70" y="253"/>
                  <a:pt x="70" y="253"/>
                </a:cubicBezTo>
                <a:cubicBezTo>
                  <a:pt x="70" y="255"/>
                  <a:pt x="70" y="255"/>
                  <a:pt x="70" y="255"/>
                </a:cubicBezTo>
                <a:cubicBezTo>
                  <a:pt x="81" y="267"/>
                  <a:pt x="81" y="267"/>
                  <a:pt x="81" y="267"/>
                </a:cubicBezTo>
                <a:cubicBezTo>
                  <a:pt x="85" y="272"/>
                  <a:pt x="85" y="272"/>
                  <a:pt x="85" y="272"/>
                </a:cubicBezTo>
                <a:cubicBezTo>
                  <a:pt x="88" y="281"/>
                  <a:pt x="88" y="281"/>
                  <a:pt x="88" y="281"/>
                </a:cubicBezTo>
                <a:cubicBezTo>
                  <a:pt x="97" y="291"/>
                  <a:pt x="97" y="291"/>
                  <a:pt x="97" y="291"/>
                </a:cubicBezTo>
                <a:cubicBezTo>
                  <a:pt x="100" y="288"/>
                  <a:pt x="100" y="288"/>
                  <a:pt x="100" y="288"/>
                </a:cubicBezTo>
                <a:cubicBezTo>
                  <a:pt x="113" y="300"/>
                  <a:pt x="113" y="300"/>
                  <a:pt x="113" y="300"/>
                </a:cubicBezTo>
                <a:cubicBezTo>
                  <a:pt x="115" y="305"/>
                  <a:pt x="115" y="305"/>
                  <a:pt x="115" y="305"/>
                </a:cubicBezTo>
                <a:cubicBezTo>
                  <a:pt x="113" y="314"/>
                  <a:pt x="113" y="314"/>
                  <a:pt x="113" y="314"/>
                </a:cubicBezTo>
                <a:cubicBezTo>
                  <a:pt x="115" y="316"/>
                  <a:pt x="115" y="316"/>
                  <a:pt x="115" y="316"/>
                </a:cubicBezTo>
                <a:cubicBezTo>
                  <a:pt x="112" y="320"/>
                  <a:pt x="112" y="320"/>
                  <a:pt x="112" y="320"/>
                </a:cubicBezTo>
                <a:cubicBezTo>
                  <a:pt x="121" y="329"/>
                  <a:pt x="121" y="329"/>
                  <a:pt x="121" y="329"/>
                </a:cubicBezTo>
                <a:cubicBezTo>
                  <a:pt x="129" y="329"/>
                  <a:pt x="129" y="329"/>
                  <a:pt x="129" y="329"/>
                </a:cubicBezTo>
                <a:cubicBezTo>
                  <a:pt x="134" y="330"/>
                  <a:pt x="134" y="330"/>
                  <a:pt x="134" y="330"/>
                </a:cubicBezTo>
                <a:cubicBezTo>
                  <a:pt x="134" y="335"/>
                  <a:pt x="134" y="335"/>
                  <a:pt x="134" y="335"/>
                </a:cubicBezTo>
                <a:cubicBezTo>
                  <a:pt x="139" y="336"/>
                  <a:pt x="139" y="336"/>
                  <a:pt x="139" y="336"/>
                </a:cubicBezTo>
                <a:cubicBezTo>
                  <a:pt x="139" y="338"/>
                  <a:pt x="139" y="338"/>
                  <a:pt x="139" y="338"/>
                </a:cubicBezTo>
                <a:cubicBezTo>
                  <a:pt x="113" y="343"/>
                  <a:pt x="113" y="343"/>
                  <a:pt x="113" y="343"/>
                </a:cubicBezTo>
                <a:cubicBezTo>
                  <a:pt x="110" y="354"/>
                  <a:pt x="110" y="354"/>
                  <a:pt x="110" y="354"/>
                </a:cubicBezTo>
                <a:cubicBezTo>
                  <a:pt x="108" y="354"/>
                  <a:pt x="108" y="354"/>
                  <a:pt x="108" y="354"/>
                </a:cubicBezTo>
                <a:cubicBezTo>
                  <a:pt x="105" y="356"/>
                  <a:pt x="105" y="356"/>
                  <a:pt x="105" y="356"/>
                </a:cubicBezTo>
                <a:cubicBezTo>
                  <a:pt x="97" y="353"/>
                  <a:pt x="97" y="353"/>
                  <a:pt x="97" y="353"/>
                </a:cubicBezTo>
                <a:cubicBezTo>
                  <a:pt x="88" y="356"/>
                  <a:pt x="88" y="356"/>
                  <a:pt x="88" y="356"/>
                </a:cubicBezTo>
                <a:cubicBezTo>
                  <a:pt x="90" y="362"/>
                  <a:pt x="90" y="362"/>
                  <a:pt x="90" y="362"/>
                </a:cubicBezTo>
                <a:cubicBezTo>
                  <a:pt x="85" y="373"/>
                  <a:pt x="85" y="373"/>
                  <a:pt x="85" y="373"/>
                </a:cubicBezTo>
                <a:cubicBezTo>
                  <a:pt x="88" y="376"/>
                  <a:pt x="88" y="376"/>
                  <a:pt x="88" y="376"/>
                </a:cubicBezTo>
                <a:cubicBezTo>
                  <a:pt x="87" y="379"/>
                  <a:pt x="87" y="379"/>
                  <a:pt x="87" y="379"/>
                </a:cubicBezTo>
                <a:cubicBezTo>
                  <a:pt x="82" y="377"/>
                  <a:pt x="82" y="377"/>
                  <a:pt x="82" y="377"/>
                </a:cubicBezTo>
                <a:cubicBezTo>
                  <a:pt x="78" y="385"/>
                  <a:pt x="78" y="385"/>
                  <a:pt x="78" y="385"/>
                </a:cubicBezTo>
                <a:cubicBezTo>
                  <a:pt x="83" y="386"/>
                  <a:pt x="83" y="386"/>
                  <a:pt x="83" y="386"/>
                </a:cubicBezTo>
                <a:cubicBezTo>
                  <a:pt x="82" y="394"/>
                  <a:pt x="82" y="394"/>
                  <a:pt x="82" y="394"/>
                </a:cubicBezTo>
                <a:cubicBezTo>
                  <a:pt x="83" y="412"/>
                  <a:pt x="83" y="412"/>
                  <a:pt x="83" y="412"/>
                </a:cubicBezTo>
                <a:cubicBezTo>
                  <a:pt x="91" y="417"/>
                  <a:pt x="91" y="417"/>
                  <a:pt x="91" y="417"/>
                </a:cubicBezTo>
                <a:cubicBezTo>
                  <a:pt x="90" y="422"/>
                  <a:pt x="90" y="422"/>
                  <a:pt x="90" y="422"/>
                </a:cubicBezTo>
                <a:cubicBezTo>
                  <a:pt x="96" y="434"/>
                  <a:pt x="96" y="434"/>
                  <a:pt x="96" y="434"/>
                </a:cubicBezTo>
                <a:cubicBezTo>
                  <a:pt x="105" y="457"/>
                  <a:pt x="105" y="457"/>
                  <a:pt x="105" y="457"/>
                </a:cubicBezTo>
                <a:cubicBezTo>
                  <a:pt x="111" y="454"/>
                  <a:pt x="111" y="454"/>
                  <a:pt x="111" y="454"/>
                </a:cubicBezTo>
                <a:cubicBezTo>
                  <a:pt x="113" y="457"/>
                  <a:pt x="113" y="457"/>
                  <a:pt x="113" y="457"/>
                </a:cubicBezTo>
                <a:cubicBezTo>
                  <a:pt x="116" y="455"/>
                  <a:pt x="116" y="455"/>
                  <a:pt x="116" y="455"/>
                </a:cubicBezTo>
                <a:cubicBezTo>
                  <a:pt x="121" y="456"/>
                  <a:pt x="121" y="456"/>
                  <a:pt x="121" y="456"/>
                </a:cubicBezTo>
                <a:cubicBezTo>
                  <a:pt x="123" y="455"/>
                  <a:pt x="123" y="455"/>
                  <a:pt x="123" y="455"/>
                </a:cubicBezTo>
                <a:cubicBezTo>
                  <a:pt x="127" y="455"/>
                  <a:pt x="127" y="455"/>
                  <a:pt x="127" y="455"/>
                </a:cubicBezTo>
                <a:cubicBezTo>
                  <a:pt x="127" y="454"/>
                  <a:pt x="127" y="454"/>
                  <a:pt x="127" y="454"/>
                </a:cubicBezTo>
                <a:cubicBezTo>
                  <a:pt x="126" y="462"/>
                  <a:pt x="126" y="462"/>
                  <a:pt x="126" y="462"/>
                </a:cubicBezTo>
                <a:cubicBezTo>
                  <a:pt x="128" y="461"/>
                  <a:pt x="128" y="461"/>
                  <a:pt x="128" y="461"/>
                </a:cubicBezTo>
                <a:cubicBezTo>
                  <a:pt x="128" y="478"/>
                  <a:pt x="128" y="478"/>
                  <a:pt x="128" y="478"/>
                </a:cubicBezTo>
                <a:cubicBezTo>
                  <a:pt x="123" y="482"/>
                  <a:pt x="123" y="482"/>
                  <a:pt x="123" y="482"/>
                </a:cubicBezTo>
                <a:cubicBezTo>
                  <a:pt x="124" y="487"/>
                  <a:pt x="124" y="487"/>
                  <a:pt x="124" y="487"/>
                </a:cubicBezTo>
                <a:cubicBezTo>
                  <a:pt x="127" y="487"/>
                  <a:pt x="127" y="487"/>
                  <a:pt x="127" y="487"/>
                </a:cubicBezTo>
                <a:cubicBezTo>
                  <a:pt x="129" y="486"/>
                  <a:pt x="129" y="486"/>
                  <a:pt x="129" y="486"/>
                </a:cubicBezTo>
                <a:cubicBezTo>
                  <a:pt x="130" y="487"/>
                  <a:pt x="130" y="487"/>
                  <a:pt x="130" y="487"/>
                </a:cubicBezTo>
                <a:cubicBezTo>
                  <a:pt x="132" y="492"/>
                  <a:pt x="132" y="492"/>
                  <a:pt x="132" y="492"/>
                </a:cubicBezTo>
                <a:cubicBezTo>
                  <a:pt x="136" y="495"/>
                  <a:pt x="136" y="495"/>
                  <a:pt x="136" y="495"/>
                </a:cubicBezTo>
                <a:cubicBezTo>
                  <a:pt x="138" y="500"/>
                  <a:pt x="138" y="500"/>
                  <a:pt x="138" y="500"/>
                </a:cubicBezTo>
                <a:cubicBezTo>
                  <a:pt x="145" y="501"/>
                  <a:pt x="145" y="501"/>
                  <a:pt x="145" y="501"/>
                </a:cubicBezTo>
                <a:cubicBezTo>
                  <a:pt x="158" y="501"/>
                  <a:pt x="158" y="501"/>
                  <a:pt x="158" y="501"/>
                </a:cubicBezTo>
                <a:cubicBezTo>
                  <a:pt x="159" y="495"/>
                  <a:pt x="159" y="495"/>
                  <a:pt x="159" y="495"/>
                </a:cubicBezTo>
                <a:cubicBezTo>
                  <a:pt x="190" y="494"/>
                  <a:pt x="190" y="494"/>
                  <a:pt x="190" y="494"/>
                </a:cubicBezTo>
                <a:cubicBezTo>
                  <a:pt x="189" y="488"/>
                  <a:pt x="189" y="488"/>
                  <a:pt x="189" y="488"/>
                </a:cubicBezTo>
                <a:cubicBezTo>
                  <a:pt x="211" y="485"/>
                  <a:pt x="211" y="485"/>
                  <a:pt x="211" y="485"/>
                </a:cubicBezTo>
                <a:cubicBezTo>
                  <a:pt x="211" y="476"/>
                  <a:pt x="211" y="476"/>
                  <a:pt x="211" y="476"/>
                </a:cubicBezTo>
                <a:cubicBezTo>
                  <a:pt x="217" y="475"/>
                  <a:pt x="217" y="475"/>
                  <a:pt x="217" y="475"/>
                </a:cubicBezTo>
                <a:cubicBezTo>
                  <a:pt x="219" y="480"/>
                  <a:pt x="219" y="480"/>
                  <a:pt x="219" y="480"/>
                </a:cubicBezTo>
                <a:cubicBezTo>
                  <a:pt x="224" y="474"/>
                  <a:pt x="224" y="474"/>
                  <a:pt x="224" y="474"/>
                </a:cubicBezTo>
                <a:cubicBezTo>
                  <a:pt x="230" y="476"/>
                  <a:pt x="230" y="476"/>
                  <a:pt x="230" y="476"/>
                </a:cubicBezTo>
                <a:cubicBezTo>
                  <a:pt x="229" y="450"/>
                  <a:pt x="229" y="450"/>
                  <a:pt x="229" y="450"/>
                </a:cubicBezTo>
                <a:cubicBezTo>
                  <a:pt x="234" y="442"/>
                  <a:pt x="234" y="442"/>
                  <a:pt x="234" y="442"/>
                </a:cubicBezTo>
                <a:cubicBezTo>
                  <a:pt x="235" y="437"/>
                  <a:pt x="235" y="437"/>
                  <a:pt x="235" y="437"/>
                </a:cubicBezTo>
                <a:cubicBezTo>
                  <a:pt x="228" y="439"/>
                  <a:pt x="228" y="439"/>
                  <a:pt x="228" y="439"/>
                </a:cubicBezTo>
                <a:cubicBezTo>
                  <a:pt x="230" y="420"/>
                  <a:pt x="230" y="420"/>
                  <a:pt x="230" y="420"/>
                </a:cubicBezTo>
                <a:cubicBezTo>
                  <a:pt x="231" y="420"/>
                  <a:pt x="231" y="420"/>
                  <a:pt x="231" y="420"/>
                </a:cubicBezTo>
                <a:cubicBezTo>
                  <a:pt x="228" y="415"/>
                  <a:pt x="228" y="415"/>
                  <a:pt x="228" y="415"/>
                </a:cubicBezTo>
                <a:cubicBezTo>
                  <a:pt x="229" y="399"/>
                  <a:pt x="229" y="399"/>
                  <a:pt x="229" y="399"/>
                </a:cubicBezTo>
                <a:cubicBezTo>
                  <a:pt x="233" y="401"/>
                  <a:pt x="233" y="401"/>
                  <a:pt x="233" y="401"/>
                </a:cubicBezTo>
                <a:cubicBezTo>
                  <a:pt x="242" y="394"/>
                  <a:pt x="242" y="394"/>
                  <a:pt x="242" y="394"/>
                </a:cubicBezTo>
                <a:cubicBezTo>
                  <a:pt x="247" y="395"/>
                  <a:pt x="247" y="395"/>
                  <a:pt x="247" y="395"/>
                </a:cubicBezTo>
                <a:cubicBezTo>
                  <a:pt x="257" y="386"/>
                  <a:pt x="257" y="386"/>
                  <a:pt x="257" y="386"/>
                </a:cubicBezTo>
                <a:cubicBezTo>
                  <a:pt x="257" y="381"/>
                  <a:pt x="257" y="381"/>
                  <a:pt x="257" y="381"/>
                </a:cubicBezTo>
                <a:cubicBezTo>
                  <a:pt x="260" y="378"/>
                  <a:pt x="260" y="378"/>
                  <a:pt x="260" y="378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73" y="380"/>
                  <a:pt x="273" y="380"/>
                  <a:pt x="273" y="380"/>
                </a:cubicBezTo>
                <a:cubicBezTo>
                  <a:pt x="273" y="385"/>
                  <a:pt x="273" y="385"/>
                  <a:pt x="273" y="385"/>
                </a:cubicBezTo>
                <a:cubicBezTo>
                  <a:pt x="281" y="389"/>
                  <a:pt x="281" y="389"/>
                  <a:pt x="281" y="389"/>
                </a:cubicBezTo>
                <a:cubicBezTo>
                  <a:pt x="283" y="387"/>
                  <a:pt x="283" y="387"/>
                  <a:pt x="283" y="387"/>
                </a:cubicBezTo>
                <a:cubicBezTo>
                  <a:pt x="286" y="387"/>
                  <a:pt x="286" y="387"/>
                  <a:pt x="286" y="387"/>
                </a:cubicBezTo>
                <a:cubicBezTo>
                  <a:pt x="299" y="387"/>
                  <a:pt x="299" y="387"/>
                  <a:pt x="299" y="387"/>
                </a:cubicBezTo>
                <a:cubicBezTo>
                  <a:pt x="304" y="375"/>
                  <a:pt x="304" y="375"/>
                  <a:pt x="304" y="375"/>
                </a:cubicBezTo>
                <a:cubicBezTo>
                  <a:pt x="298" y="369"/>
                  <a:pt x="298" y="369"/>
                  <a:pt x="298" y="369"/>
                </a:cubicBezTo>
                <a:cubicBezTo>
                  <a:pt x="299" y="367"/>
                  <a:pt x="299" y="367"/>
                  <a:pt x="299" y="367"/>
                </a:cubicBezTo>
                <a:cubicBezTo>
                  <a:pt x="311" y="377"/>
                  <a:pt x="311" y="377"/>
                  <a:pt x="311" y="377"/>
                </a:cubicBezTo>
                <a:cubicBezTo>
                  <a:pt x="313" y="388"/>
                  <a:pt x="313" y="388"/>
                  <a:pt x="313" y="388"/>
                </a:cubicBezTo>
                <a:cubicBezTo>
                  <a:pt x="319" y="386"/>
                  <a:pt x="319" y="386"/>
                  <a:pt x="319" y="386"/>
                </a:cubicBezTo>
                <a:cubicBezTo>
                  <a:pt x="319" y="395"/>
                  <a:pt x="319" y="395"/>
                  <a:pt x="319" y="395"/>
                </a:cubicBezTo>
                <a:cubicBezTo>
                  <a:pt x="315" y="398"/>
                  <a:pt x="315" y="398"/>
                  <a:pt x="315" y="398"/>
                </a:cubicBezTo>
                <a:cubicBezTo>
                  <a:pt x="315" y="407"/>
                  <a:pt x="315" y="407"/>
                  <a:pt x="315" y="407"/>
                </a:cubicBezTo>
                <a:cubicBezTo>
                  <a:pt x="331" y="412"/>
                  <a:pt x="331" y="412"/>
                  <a:pt x="331" y="412"/>
                </a:cubicBezTo>
                <a:cubicBezTo>
                  <a:pt x="332" y="402"/>
                  <a:pt x="332" y="402"/>
                  <a:pt x="332" y="402"/>
                </a:cubicBezTo>
                <a:cubicBezTo>
                  <a:pt x="343" y="401"/>
                  <a:pt x="343" y="401"/>
                  <a:pt x="343" y="401"/>
                </a:cubicBezTo>
                <a:cubicBezTo>
                  <a:pt x="343" y="393"/>
                  <a:pt x="343" y="393"/>
                  <a:pt x="343" y="393"/>
                </a:cubicBezTo>
                <a:cubicBezTo>
                  <a:pt x="358" y="389"/>
                  <a:pt x="358" y="389"/>
                  <a:pt x="358" y="389"/>
                </a:cubicBezTo>
                <a:cubicBezTo>
                  <a:pt x="392" y="375"/>
                  <a:pt x="392" y="375"/>
                  <a:pt x="392" y="375"/>
                </a:cubicBezTo>
                <a:cubicBezTo>
                  <a:pt x="400" y="332"/>
                  <a:pt x="400" y="332"/>
                  <a:pt x="400" y="332"/>
                </a:cubicBezTo>
                <a:cubicBezTo>
                  <a:pt x="404" y="331"/>
                  <a:pt x="404" y="331"/>
                  <a:pt x="404" y="331"/>
                </a:cubicBezTo>
                <a:cubicBezTo>
                  <a:pt x="404" y="327"/>
                  <a:pt x="404" y="327"/>
                  <a:pt x="404" y="327"/>
                </a:cubicBezTo>
                <a:cubicBezTo>
                  <a:pt x="398" y="325"/>
                  <a:pt x="398" y="325"/>
                  <a:pt x="398" y="325"/>
                </a:cubicBezTo>
                <a:cubicBezTo>
                  <a:pt x="399" y="324"/>
                  <a:pt x="399" y="324"/>
                  <a:pt x="399" y="324"/>
                </a:cubicBezTo>
                <a:cubicBezTo>
                  <a:pt x="399" y="321"/>
                  <a:pt x="399" y="321"/>
                  <a:pt x="399" y="321"/>
                </a:cubicBezTo>
                <a:cubicBezTo>
                  <a:pt x="394" y="321"/>
                  <a:pt x="394" y="321"/>
                  <a:pt x="394" y="321"/>
                </a:cubicBezTo>
                <a:cubicBezTo>
                  <a:pt x="395" y="320"/>
                  <a:pt x="395" y="320"/>
                  <a:pt x="395" y="320"/>
                </a:cubicBezTo>
                <a:cubicBezTo>
                  <a:pt x="393" y="319"/>
                  <a:pt x="393" y="319"/>
                  <a:pt x="393" y="319"/>
                </a:cubicBezTo>
                <a:cubicBezTo>
                  <a:pt x="394" y="315"/>
                  <a:pt x="394" y="315"/>
                  <a:pt x="394" y="315"/>
                </a:cubicBezTo>
                <a:cubicBezTo>
                  <a:pt x="386" y="316"/>
                  <a:pt x="386" y="316"/>
                  <a:pt x="386" y="316"/>
                </a:cubicBezTo>
                <a:cubicBezTo>
                  <a:pt x="383" y="315"/>
                  <a:pt x="383" y="315"/>
                  <a:pt x="383" y="315"/>
                </a:cubicBezTo>
                <a:cubicBezTo>
                  <a:pt x="384" y="312"/>
                  <a:pt x="384" y="312"/>
                  <a:pt x="384" y="312"/>
                </a:cubicBezTo>
                <a:cubicBezTo>
                  <a:pt x="387" y="308"/>
                  <a:pt x="387" y="308"/>
                  <a:pt x="387" y="308"/>
                </a:cubicBezTo>
                <a:cubicBezTo>
                  <a:pt x="383" y="302"/>
                  <a:pt x="383" y="302"/>
                  <a:pt x="383" y="302"/>
                </a:cubicBezTo>
                <a:cubicBezTo>
                  <a:pt x="385" y="300"/>
                  <a:pt x="385" y="300"/>
                  <a:pt x="385" y="300"/>
                </a:cubicBezTo>
                <a:cubicBezTo>
                  <a:pt x="388" y="300"/>
                  <a:pt x="388" y="300"/>
                  <a:pt x="388" y="300"/>
                </a:cubicBezTo>
                <a:cubicBezTo>
                  <a:pt x="389" y="302"/>
                  <a:pt x="389" y="302"/>
                  <a:pt x="389" y="302"/>
                </a:cubicBezTo>
                <a:cubicBezTo>
                  <a:pt x="398" y="307"/>
                  <a:pt x="398" y="307"/>
                  <a:pt x="398" y="307"/>
                </a:cubicBezTo>
                <a:cubicBezTo>
                  <a:pt x="401" y="304"/>
                  <a:pt x="401" y="304"/>
                  <a:pt x="401" y="304"/>
                </a:cubicBezTo>
                <a:cubicBezTo>
                  <a:pt x="409" y="304"/>
                  <a:pt x="409" y="304"/>
                  <a:pt x="409" y="304"/>
                </a:cubicBezTo>
                <a:cubicBezTo>
                  <a:pt x="413" y="298"/>
                  <a:pt x="413" y="298"/>
                  <a:pt x="413" y="298"/>
                </a:cubicBezTo>
                <a:cubicBezTo>
                  <a:pt x="411" y="290"/>
                  <a:pt x="411" y="290"/>
                  <a:pt x="411" y="290"/>
                </a:cubicBezTo>
                <a:cubicBezTo>
                  <a:pt x="405" y="282"/>
                  <a:pt x="405" y="282"/>
                  <a:pt x="405" y="282"/>
                </a:cubicBezTo>
                <a:cubicBezTo>
                  <a:pt x="398" y="275"/>
                  <a:pt x="398" y="275"/>
                  <a:pt x="398" y="275"/>
                </a:cubicBezTo>
                <a:cubicBezTo>
                  <a:pt x="404" y="271"/>
                  <a:pt x="404" y="271"/>
                  <a:pt x="404" y="271"/>
                </a:cubicBezTo>
                <a:cubicBezTo>
                  <a:pt x="409" y="266"/>
                  <a:pt x="409" y="266"/>
                  <a:pt x="409" y="266"/>
                </a:cubicBezTo>
                <a:cubicBezTo>
                  <a:pt x="409" y="259"/>
                  <a:pt x="409" y="259"/>
                  <a:pt x="409" y="259"/>
                </a:cubicBezTo>
                <a:cubicBezTo>
                  <a:pt x="425" y="254"/>
                  <a:pt x="425" y="254"/>
                  <a:pt x="425" y="254"/>
                </a:cubicBezTo>
                <a:cubicBezTo>
                  <a:pt x="412" y="242"/>
                  <a:pt x="412" y="242"/>
                  <a:pt x="412" y="242"/>
                </a:cubicBezTo>
                <a:cubicBezTo>
                  <a:pt x="419" y="233"/>
                  <a:pt x="419" y="233"/>
                  <a:pt x="419" y="233"/>
                </a:cubicBezTo>
                <a:cubicBezTo>
                  <a:pt x="426" y="230"/>
                  <a:pt x="426" y="230"/>
                  <a:pt x="426" y="230"/>
                </a:cubicBezTo>
                <a:cubicBezTo>
                  <a:pt x="429" y="225"/>
                  <a:pt x="429" y="225"/>
                  <a:pt x="429" y="225"/>
                </a:cubicBezTo>
                <a:cubicBezTo>
                  <a:pt x="431" y="226"/>
                  <a:pt x="431" y="226"/>
                  <a:pt x="431" y="226"/>
                </a:cubicBezTo>
                <a:cubicBezTo>
                  <a:pt x="431" y="232"/>
                  <a:pt x="431" y="232"/>
                  <a:pt x="431" y="232"/>
                </a:cubicBezTo>
                <a:cubicBezTo>
                  <a:pt x="436" y="239"/>
                  <a:pt x="436" y="239"/>
                  <a:pt x="436" y="239"/>
                </a:cubicBezTo>
                <a:cubicBezTo>
                  <a:pt x="442" y="233"/>
                  <a:pt x="442" y="233"/>
                  <a:pt x="442" y="233"/>
                </a:cubicBezTo>
                <a:cubicBezTo>
                  <a:pt x="440" y="227"/>
                  <a:pt x="440" y="227"/>
                  <a:pt x="440" y="227"/>
                </a:cubicBezTo>
                <a:cubicBezTo>
                  <a:pt x="443" y="222"/>
                  <a:pt x="443" y="222"/>
                  <a:pt x="443" y="222"/>
                </a:cubicBezTo>
                <a:cubicBezTo>
                  <a:pt x="439" y="213"/>
                  <a:pt x="439" y="213"/>
                  <a:pt x="439" y="213"/>
                </a:cubicBezTo>
                <a:cubicBezTo>
                  <a:pt x="444" y="211"/>
                  <a:pt x="444" y="211"/>
                  <a:pt x="444" y="211"/>
                </a:cubicBezTo>
                <a:cubicBezTo>
                  <a:pt x="440" y="203"/>
                  <a:pt x="440" y="203"/>
                  <a:pt x="440" y="203"/>
                </a:cubicBezTo>
                <a:cubicBezTo>
                  <a:pt x="445" y="201"/>
                  <a:pt x="445" y="201"/>
                  <a:pt x="445" y="201"/>
                </a:cubicBezTo>
                <a:cubicBezTo>
                  <a:pt x="438" y="197"/>
                  <a:pt x="438" y="197"/>
                  <a:pt x="438" y="197"/>
                </a:cubicBezTo>
                <a:cubicBezTo>
                  <a:pt x="442" y="191"/>
                  <a:pt x="442" y="191"/>
                  <a:pt x="442" y="191"/>
                </a:cubicBezTo>
                <a:cubicBezTo>
                  <a:pt x="441" y="182"/>
                  <a:pt x="441" y="182"/>
                  <a:pt x="441" y="182"/>
                </a:cubicBezTo>
                <a:cubicBezTo>
                  <a:pt x="436" y="181"/>
                  <a:pt x="436" y="181"/>
                  <a:pt x="436" y="181"/>
                </a:cubicBezTo>
                <a:cubicBezTo>
                  <a:pt x="433" y="184"/>
                  <a:pt x="433" y="184"/>
                  <a:pt x="433" y="184"/>
                </a:cubicBezTo>
                <a:cubicBezTo>
                  <a:pt x="430" y="181"/>
                  <a:pt x="430" y="181"/>
                  <a:pt x="430" y="181"/>
                </a:cubicBezTo>
                <a:cubicBezTo>
                  <a:pt x="429" y="178"/>
                  <a:pt x="429" y="178"/>
                  <a:pt x="429" y="178"/>
                </a:cubicBezTo>
                <a:cubicBezTo>
                  <a:pt x="425" y="180"/>
                  <a:pt x="425" y="180"/>
                  <a:pt x="425" y="180"/>
                </a:cubicBezTo>
                <a:cubicBezTo>
                  <a:pt x="421" y="180"/>
                  <a:pt x="421" y="180"/>
                  <a:pt x="421" y="180"/>
                </a:cubicBezTo>
                <a:cubicBezTo>
                  <a:pt x="420" y="173"/>
                  <a:pt x="420" y="173"/>
                  <a:pt x="420" y="173"/>
                </a:cubicBezTo>
                <a:cubicBezTo>
                  <a:pt x="418" y="174"/>
                  <a:pt x="418" y="174"/>
                  <a:pt x="418" y="174"/>
                </a:cubicBezTo>
                <a:cubicBezTo>
                  <a:pt x="416" y="171"/>
                  <a:pt x="416" y="171"/>
                  <a:pt x="416" y="171"/>
                </a:cubicBezTo>
                <a:cubicBezTo>
                  <a:pt x="419" y="167"/>
                  <a:pt x="419" y="167"/>
                  <a:pt x="419" y="167"/>
                </a:cubicBezTo>
                <a:cubicBezTo>
                  <a:pt x="415" y="163"/>
                  <a:pt x="415" y="163"/>
                  <a:pt x="415" y="163"/>
                </a:cubicBezTo>
                <a:cubicBezTo>
                  <a:pt x="411" y="166"/>
                  <a:pt x="411" y="166"/>
                  <a:pt x="411" y="166"/>
                </a:cubicBezTo>
                <a:cubicBezTo>
                  <a:pt x="412" y="162"/>
                  <a:pt x="412" y="162"/>
                  <a:pt x="412" y="162"/>
                </a:cubicBezTo>
                <a:cubicBezTo>
                  <a:pt x="387" y="159"/>
                  <a:pt x="387" y="159"/>
                  <a:pt x="387" y="159"/>
                </a:cubicBezTo>
                <a:cubicBezTo>
                  <a:pt x="393" y="153"/>
                  <a:pt x="393" y="153"/>
                  <a:pt x="393" y="153"/>
                </a:cubicBezTo>
                <a:cubicBezTo>
                  <a:pt x="394" y="146"/>
                  <a:pt x="394" y="146"/>
                  <a:pt x="394" y="146"/>
                </a:cubicBezTo>
                <a:cubicBezTo>
                  <a:pt x="391" y="147"/>
                  <a:pt x="391" y="147"/>
                  <a:pt x="391" y="147"/>
                </a:cubicBezTo>
                <a:cubicBezTo>
                  <a:pt x="379" y="146"/>
                  <a:pt x="379" y="146"/>
                  <a:pt x="379" y="146"/>
                </a:cubicBezTo>
                <a:cubicBezTo>
                  <a:pt x="379" y="144"/>
                  <a:pt x="379" y="144"/>
                  <a:pt x="379" y="144"/>
                </a:cubicBezTo>
                <a:cubicBezTo>
                  <a:pt x="383" y="141"/>
                  <a:pt x="383" y="141"/>
                  <a:pt x="383" y="141"/>
                </a:cubicBezTo>
                <a:cubicBezTo>
                  <a:pt x="387" y="140"/>
                  <a:pt x="387" y="140"/>
                  <a:pt x="387" y="140"/>
                </a:cubicBezTo>
                <a:cubicBezTo>
                  <a:pt x="388" y="137"/>
                  <a:pt x="388" y="137"/>
                  <a:pt x="388" y="137"/>
                </a:cubicBezTo>
                <a:cubicBezTo>
                  <a:pt x="390" y="132"/>
                  <a:pt x="390" y="132"/>
                  <a:pt x="390" y="132"/>
                </a:cubicBezTo>
                <a:cubicBezTo>
                  <a:pt x="390" y="128"/>
                  <a:pt x="390" y="128"/>
                  <a:pt x="390" y="128"/>
                </a:cubicBezTo>
                <a:cubicBezTo>
                  <a:pt x="392" y="124"/>
                  <a:pt x="392" y="124"/>
                  <a:pt x="392" y="124"/>
                </a:cubicBezTo>
                <a:cubicBezTo>
                  <a:pt x="402" y="129"/>
                  <a:pt x="402" y="129"/>
                  <a:pt x="402" y="129"/>
                </a:cubicBezTo>
                <a:cubicBezTo>
                  <a:pt x="404" y="124"/>
                  <a:pt x="404" y="124"/>
                  <a:pt x="404" y="124"/>
                </a:cubicBezTo>
                <a:cubicBezTo>
                  <a:pt x="414" y="120"/>
                  <a:pt x="414" y="120"/>
                  <a:pt x="414" y="120"/>
                </a:cubicBezTo>
                <a:cubicBezTo>
                  <a:pt x="415" y="112"/>
                  <a:pt x="415" y="112"/>
                  <a:pt x="415" y="112"/>
                </a:cubicBezTo>
                <a:cubicBezTo>
                  <a:pt x="419" y="111"/>
                  <a:pt x="419" y="111"/>
                  <a:pt x="419" y="111"/>
                </a:cubicBezTo>
                <a:cubicBezTo>
                  <a:pt x="422" y="108"/>
                  <a:pt x="422" y="108"/>
                  <a:pt x="422" y="108"/>
                </a:cubicBezTo>
                <a:cubicBezTo>
                  <a:pt x="423" y="107"/>
                  <a:pt x="423" y="107"/>
                  <a:pt x="423" y="107"/>
                </a:cubicBezTo>
                <a:cubicBezTo>
                  <a:pt x="427" y="109"/>
                  <a:pt x="427" y="109"/>
                  <a:pt x="427" y="109"/>
                </a:cubicBezTo>
                <a:cubicBezTo>
                  <a:pt x="426" y="112"/>
                  <a:pt x="426" y="112"/>
                  <a:pt x="426" y="112"/>
                </a:cubicBezTo>
                <a:cubicBezTo>
                  <a:pt x="426" y="114"/>
                  <a:pt x="426" y="114"/>
                  <a:pt x="426" y="114"/>
                </a:cubicBezTo>
                <a:cubicBezTo>
                  <a:pt x="428" y="116"/>
                  <a:pt x="428" y="116"/>
                  <a:pt x="428" y="116"/>
                </a:cubicBezTo>
                <a:cubicBezTo>
                  <a:pt x="430" y="116"/>
                  <a:pt x="430" y="116"/>
                  <a:pt x="430" y="116"/>
                </a:cubicBezTo>
                <a:cubicBezTo>
                  <a:pt x="431" y="117"/>
                  <a:pt x="431" y="117"/>
                  <a:pt x="431" y="117"/>
                </a:cubicBezTo>
                <a:cubicBezTo>
                  <a:pt x="431" y="120"/>
                  <a:pt x="431" y="120"/>
                  <a:pt x="431" y="120"/>
                </a:cubicBezTo>
                <a:cubicBezTo>
                  <a:pt x="429" y="122"/>
                  <a:pt x="429" y="122"/>
                  <a:pt x="429" y="122"/>
                </a:cubicBezTo>
                <a:cubicBezTo>
                  <a:pt x="432" y="126"/>
                  <a:pt x="432" y="126"/>
                  <a:pt x="432" y="126"/>
                </a:cubicBezTo>
                <a:cubicBezTo>
                  <a:pt x="442" y="128"/>
                  <a:pt x="442" y="128"/>
                  <a:pt x="442" y="128"/>
                </a:cubicBezTo>
                <a:cubicBezTo>
                  <a:pt x="451" y="132"/>
                  <a:pt x="451" y="132"/>
                  <a:pt x="451" y="132"/>
                </a:cubicBezTo>
                <a:cubicBezTo>
                  <a:pt x="456" y="133"/>
                  <a:pt x="456" y="133"/>
                  <a:pt x="456" y="133"/>
                </a:cubicBezTo>
                <a:cubicBezTo>
                  <a:pt x="457" y="138"/>
                  <a:pt x="457" y="138"/>
                  <a:pt x="457" y="138"/>
                </a:cubicBezTo>
                <a:cubicBezTo>
                  <a:pt x="455" y="140"/>
                  <a:pt x="455" y="140"/>
                  <a:pt x="455" y="140"/>
                </a:cubicBezTo>
                <a:cubicBezTo>
                  <a:pt x="454" y="142"/>
                  <a:pt x="454" y="142"/>
                  <a:pt x="454" y="142"/>
                </a:cubicBezTo>
                <a:cubicBezTo>
                  <a:pt x="451" y="143"/>
                  <a:pt x="451" y="143"/>
                  <a:pt x="451" y="143"/>
                </a:cubicBezTo>
                <a:cubicBezTo>
                  <a:pt x="451" y="146"/>
                  <a:pt x="451" y="146"/>
                  <a:pt x="451" y="146"/>
                </a:cubicBezTo>
                <a:cubicBezTo>
                  <a:pt x="457" y="151"/>
                  <a:pt x="457" y="151"/>
                  <a:pt x="457" y="151"/>
                </a:cubicBezTo>
                <a:cubicBezTo>
                  <a:pt x="462" y="153"/>
                  <a:pt x="462" y="153"/>
                  <a:pt x="462" y="153"/>
                </a:cubicBezTo>
                <a:cubicBezTo>
                  <a:pt x="469" y="157"/>
                  <a:pt x="469" y="157"/>
                  <a:pt x="469" y="157"/>
                </a:cubicBezTo>
                <a:cubicBezTo>
                  <a:pt x="486" y="158"/>
                  <a:pt x="486" y="158"/>
                  <a:pt x="486" y="158"/>
                </a:cubicBezTo>
                <a:cubicBezTo>
                  <a:pt x="489" y="152"/>
                  <a:pt x="489" y="152"/>
                  <a:pt x="489" y="152"/>
                </a:cubicBezTo>
                <a:cubicBezTo>
                  <a:pt x="487" y="137"/>
                  <a:pt x="487" y="137"/>
                  <a:pt x="487" y="137"/>
                </a:cubicBezTo>
                <a:cubicBezTo>
                  <a:pt x="497" y="132"/>
                  <a:pt x="497" y="132"/>
                  <a:pt x="497" y="132"/>
                </a:cubicBezTo>
                <a:cubicBezTo>
                  <a:pt x="493" y="118"/>
                  <a:pt x="493" y="118"/>
                  <a:pt x="493" y="118"/>
                </a:cubicBezTo>
                <a:cubicBezTo>
                  <a:pt x="505" y="113"/>
                  <a:pt x="505" y="113"/>
                  <a:pt x="505" y="113"/>
                </a:cubicBezTo>
                <a:cubicBezTo>
                  <a:pt x="508" y="90"/>
                  <a:pt x="508" y="90"/>
                  <a:pt x="508" y="90"/>
                </a:cubicBezTo>
                <a:cubicBezTo>
                  <a:pt x="522" y="100"/>
                  <a:pt x="522" y="100"/>
                  <a:pt x="522" y="100"/>
                </a:cubicBezTo>
                <a:cubicBezTo>
                  <a:pt x="522" y="96"/>
                  <a:pt x="522" y="96"/>
                  <a:pt x="522" y="96"/>
                </a:cubicBezTo>
                <a:cubicBezTo>
                  <a:pt x="524" y="98"/>
                  <a:pt x="524" y="98"/>
                  <a:pt x="524" y="98"/>
                </a:cubicBezTo>
                <a:cubicBezTo>
                  <a:pt x="528" y="95"/>
                  <a:pt x="528" y="95"/>
                  <a:pt x="528" y="95"/>
                </a:cubicBezTo>
                <a:cubicBezTo>
                  <a:pt x="528" y="92"/>
                  <a:pt x="528" y="92"/>
                  <a:pt x="528" y="92"/>
                </a:cubicBezTo>
                <a:cubicBezTo>
                  <a:pt x="530" y="90"/>
                  <a:pt x="530" y="90"/>
                  <a:pt x="530" y="90"/>
                </a:cubicBezTo>
                <a:cubicBezTo>
                  <a:pt x="530" y="90"/>
                  <a:pt x="530" y="90"/>
                  <a:pt x="530" y="90"/>
                </a:cubicBezTo>
                <a:cubicBezTo>
                  <a:pt x="530" y="90"/>
                  <a:pt x="530" y="90"/>
                  <a:pt x="530" y="90"/>
                </a:cubicBezTo>
                <a:cubicBezTo>
                  <a:pt x="530" y="89"/>
                  <a:pt x="530" y="89"/>
                  <a:pt x="531" y="88"/>
                </a:cubicBezTo>
                <a:cubicBezTo>
                  <a:pt x="531" y="88"/>
                  <a:pt x="531" y="87"/>
                  <a:pt x="531" y="87"/>
                </a:cubicBezTo>
                <a:cubicBezTo>
                  <a:pt x="531" y="87"/>
                  <a:pt x="531" y="87"/>
                  <a:pt x="531" y="87"/>
                </a:cubicBezTo>
                <a:cubicBezTo>
                  <a:pt x="531" y="85"/>
                  <a:pt x="531" y="85"/>
                  <a:pt x="531" y="85"/>
                </a:cubicBezTo>
                <a:cubicBezTo>
                  <a:pt x="526" y="81"/>
                  <a:pt x="526" y="81"/>
                  <a:pt x="526" y="81"/>
                </a:cubicBezTo>
                <a:cubicBezTo>
                  <a:pt x="528" y="79"/>
                  <a:pt x="528" y="79"/>
                  <a:pt x="528" y="79"/>
                </a:cubicBezTo>
                <a:cubicBezTo>
                  <a:pt x="526" y="75"/>
                  <a:pt x="526" y="75"/>
                  <a:pt x="526" y="75"/>
                </a:cubicBezTo>
                <a:cubicBezTo>
                  <a:pt x="524" y="74"/>
                  <a:pt x="524" y="74"/>
                  <a:pt x="524" y="74"/>
                </a:cubicBezTo>
                <a:cubicBezTo>
                  <a:pt x="521" y="72"/>
                  <a:pt x="521" y="72"/>
                  <a:pt x="521" y="72"/>
                </a:cubicBezTo>
                <a:cubicBezTo>
                  <a:pt x="520" y="68"/>
                  <a:pt x="520" y="68"/>
                  <a:pt x="520" y="68"/>
                </a:cubicBezTo>
                <a:cubicBezTo>
                  <a:pt x="514" y="62"/>
                  <a:pt x="514" y="62"/>
                  <a:pt x="514" y="62"/>
                </a:cubicBezTo>
                <a:cubicBezTo>
                  <a:pt x="514" y="56"/>
                  <a:pt x="514" y="56"/>
                  <a:pt x="514" y="56"/>
                </a:cubicBezTo>
                <a:cubicBezTo>
                  <a:pt x="517" y="57"/>
                  <a:pt x="517" y="57"/>
                  <a:pt x="517" y="57"/>
                </a:cubicBezTo>
                <a:cubicBezTo>
                  <a:pt x="519" y="44"/>
                  <a:pt x="519" y="44"/>
                  <a:pt x="519" y="44"/>
                </a:cubicBezTo>
                <a:cubicBezTo>
                  <a:pt x="517" y="44"/>
                  <a:pt x="517" y="44"/>
                  <a:pt x="517" y="44"/>
                </a:cubicBezTo>
                <a:cubicBezTo>
                  <a:pt x="519" y="33"/>
                  <a:pt x="519" y="33"/>
                  <a:pt x="519" y="33"/>
                </a:cubicBezTo>
                <a:cubicBezTo>
                  <a:pt x="520" y="21"/>
                  <a:pt x="520" y="21"/>
                  <a:pt x="520" y="21"/>
                </a:cubicBezTo>
                <a:cubicBezTo>
                  <a:pt x="523" y="18"/>
                  <a:pt x="523" y="18"/>
                  <a:pt x="523" y="18"/>
                </a:cubicBezTo>
                <a:cubicBezTo>
                  <a:pt x="532" y="13"/>
                  <a:pt x="532" y="13"/>
                  <a:pt x="532" y="13"/>
                </a:cubicBezTo>
                <a:cubicBezTo>
                  <a:pt x="530" y="9"/>
                  <a:pt x="530" y="9"/>
                  <a:pt x="530" y="9"/>
                </a:cubicBezTo>
                <a:cubicBezTo>
                  <a:pt x="530" y="5"/>
                  <a:pt x="530" y="5"/>
                  <a:pt x="530" y="5"/>
                </a:cubicBezTo>
                <a:cubicBezTo>
                  <a:pt x="530" y="2"/>
                  <a:pt x="530" y="2"/>
                  <a:pt x="530" y="2"/>
                </a:cubicBezTo>
                <a:cubicBezTo>
                  <a:pt x="532" y="1"/>
                  <a:pt x="532" y="1"/>
                  <a:pt x="532" y="1"/>
                </a:cubicBezTo>
                <a:cubicBezTo>
                  <a:pt x="560" y="4"/>
                  <a:pt x="560" y="4"/>
                  <a:pt x="560" y="4"/>
                </a:cubicBezTo>
                <a:cubicBezTo>
                  <a:pt x="563" y="5"/>
                  <a:pt x="563" y="5"/>
                  <a:pt x="563" y="5"/>
                </a:cubicBezTo>
                <a:cubicBezTo>
                  <a:pt x="563" y="4"/>
                  <a:pt x="563" y="4"/>
                  <a:pt x="563" y="4"/>
                </a:cubicBezTo>
                <a:cubicBezTo>
                  <a:pt x="569" y="5"/>
                  <a:pt x="569" y="5"/>
                  <a:pt x="569" y="5"/>
                </a:cubicBezTo>
                <a:cubicBezTo>
                  <a:pt x="569" y="4"/>
                  <a:pt x="569" y="4"/>
                  <a:pt x="569" y="4"/>
                </a:cubicBezTo>
                <a:cubicBezTo>
                  <a:pt x="569" y="4"/>
                  <a:pt x="569" y="4"/>
                  <a:pt x="569" y="4"/>
                </a:cubicBezTo>
                <a:cubicBezTo>
                  <a:pt x="569" y="4"/>
                  <a:pt x="569" y="4"/>
                  <a:pt x="569" y="4"/>
                </a:cubicBezTo>
                <a:close/>
              </a:path>
            </a:pathLst>
          </a:custGeom>
          <a:solidFill>
            <a:srgbClr val="BDCCD4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86" name="Freeform 3614"/>
          <p:cNvSpPr>
            <a:spLocks/>
          </p:cNvSpPr>
          <p:nvPr/>
        </p:nvSpPr>
        <p:spPr bwMode="auto">
          <a:xfrm>
            <a:off x="1711325" y="4267200"/>
            <a:ext cx="57150" cy="73025"/>
          </a:xfrm>
          <a:custGeom>
            <a:avLst/>
            <a:gdLst>
              <a:gd name="T0" fmla="*/ 2147483647 w 48"/>
              <a:gd name="T1" fmla="*/ 0 h 46"/>
              <a:gd name="T2" fmla="*/ 2147483647 w 48"/>
              <a:gd name="T3" fmla="*/ 2147483647 h 46"/>
              <a:gd name="T4" fmla="*/ 2147483647 w 48"/>
              <a:gd name="T5" fmla="*/ 2147483647 h 46"/>
              <a:gd name="T6" fmla="*/ 0 w 48"/>
              <a:gd name="T7" fmla="*/ 2147483647 h 46"/>
              <a:gd name="T8" fmla="*/ 2147483647 w 48"/>
              <a:gd name="T9" fmla="*/ 2147483647 h 46"/>
              <a:gd name="T10" fmla="*/ 2147483647 w 48"/>
              <a:gd name="T11" fmla="*/ 2147483647 h 46"/>
              <a:gd name="T12" fmla="*/ 2147483647 w 48"/>
              <a:gd name="T13" fmla="*/ 2147483647 h 46"/>
              <a:gd name="T14" fmla="*/ 2147483647 w 48"/>
              <a:gd name="T15" fmla="*/ 2147483647 h 46"/>
              <a:gd name="T16" fmla="*/ 2147483647 w 48"/>
              <a:gd name="T17" fmla="*/ 2147483647 h 46"/>
              <a:gd name="T18" fmla="*/ 2147483647 w 48"/>
              <a:gd name="T19" fmla="*/ 2147483647 h 46"/>
              <a:gd name="T20" fmla="*/ 2147483647 w 48"/>
              <a:gd name="T21" fmla="*/ 2147483647 h 46"/>
              <a:gd name="T22" fmla="*/ 2147483647 w 48"/>
              <a:gd name="T23" fmla="*/ 2147483647 h 46"/>
              <a:gd name="T24" fmla="*/ 2147483647 w 48"/>
              <a:gd name="T25" fmla="*/ 0 h 4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8"/>
              <a:gd name="T40" fmla="*/ 0 h 46"/>
              <a:gd name="T41" fmla="*/ 48 w 48"/>
              <a:gd name="T42" fmla="*/ 46 h 4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8" h="46">
                <a:moveTo>
                  <a:pt x="28" y="0"/>
                </a:moveTo>
                <a:lnTo>
                  <a:pt x="14" y="2"/>
                </a:lnTo>
                <a:lnTo>
                  <a:pt x="16" y="16"/>
                </a:lnTo>
                <a:lnTo>
                  <a:pt x="0" y="18"/>
                </a:lnTo>
                <a:lnTo>
                  <a:pt x="2" y="32"/>
                </a:lnTo>
                <a:lnTo>
                  <a:pt x="18" y="30"/>
                </a:lnTo>
                <a:lnTo>
                  <a:pt x="20" y="46"/>
                </a:lnTo>
                <a:lnTo>
                  <a:pt x="34" y="44"/>
                </a:lnTo>
                <a:lnTo>
                  <a:pt x="32" y="28"/>
                </a:lnTo>
                <a:lnTo>
                  <a:pt x="48" y="26"/>
                </a:lnTo>
                <a:lnTo>
                  <a:pt x="46" y="12"/>
                </a:lnTo>
                <a:lnTo>
                  <a:pt x="30" y="14"/>
                </a:lnTo>
                <a:lnTo>
                  <a:pt x="28" y="0"/>
                </a:lnTo>
                <a:close/>
              </a:path>
            </a:pathLst>
          </a:custGeom>
          <a:solidFill>
            <a:srgbClr val="F15A24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" name="Group 1633"/>
          <p:cNvGrpSpPr>
            <a:grpSpLocks noChangeAspect="1"/>
          </p:cNvGrpSpPr>
          <p:nvPr/>
        </p:nvGrpSpPr>
        <p:grpSpPr bwMode="auto">
          <a:xfrm>
            <a:off x="323528" y="1772816"/>
            <a:ext cx="3304092" cy="4024449"/>
            <a:chOff x="4235" y="613"/>
            <a:chExt cx="2712" cy="2566"/>
          </a:xfrm>
          <a:solidFill>
            <a:schemeClr val="bg2">
              <a:lumMod val="90000"/>
            </a:schemeClr>
          </a:solidFill>
          <a:effectLst/>
        </p:grpSpPr>
        <p:sp>
          <p:nvSpPr>
            <p:cNvPr id="1871" name="Freeform 1634"/>
            <p:cNvSpPr>
              <a:spLocks/>
            </p:cNvSpPr>
            <p:nvPr/>
          </p:nvSpPr>
          <p:spPr bwMode="auto">
            <a:xfrm>
              <a:off x="5469" y="1370"/>
              <a:ext cx="222" cy="290"/>
            </a:xfrm>
            <a:custGeom>
              <a:avLst/>
              <a:gdLst>
                <a:gd name="T0" fmla="*/ 35 w 222"/>
                <a:gd name="T1" fmla="*/ 144 h 290"/>
                <a:gd name="T2" fmla="*/ 22 w 222"/>
                <a:gd name="T3" fmla="*/ 127 h 290"/>
                <a:gd name="T4" fmla="*/ 32 w 222"/>
                <a:gd name="T5" fmla="*/ 113 h 290"/>
                <a:gd name="T6" fmla="*/ 48 w 222"/>
                <a:gd name="T7" fmla="*/ 99 h 290"/>
                <a:gd name="T8" fmla="*/ 34 w 222"/>
                <a:gd name="T9" fmla="*/ 105 h 290"/>
                <a:gd name="T10" fmla="*/ 28 w 222"/>
                <a:gd name="T11" fmla="*/ 88 h 290"/>
                <a:gd name="T12" fmla="*/ 43 w 222"/>
                <a:gd name="T13" fmla="*/ 60 h 290"/>
                <a:gd name="T14" fmla="*/ 40 w 222"/>
                <a:gd name="T15" fmla="*/ 36 h 290"/>
                <a:gd name="T16" fmla="*/ 37 w 222"/>
                <a:gd name="T17" fmla="*/ 22 h 290"/>
                <a:gd name="T18" fmla="*/ 61 w 222"/>
                <a:gd name="T19" fmla="*/ 0 h 290"/>
                <a:gd name="T20" fmla="*/ 117 w 222"/>
                <a:gd name="T21" fmla="*/ 30 h 290"/>
                <a:gd name="T22" fmla="*/ 141 w 222"/>
                <a:gd name="T23" fmla="*/ 31 h 290"/>
                <a:gd name="T24" fmla="*/ 131 w 222"/>
                <a:gd name="T25" fmla="*/ 44 h 290"/>
                <a:gd name="T26" fmla="*/ 136 w 222"/>
                <a:gd name="T27" fmla="*/ 84 h 290"/>
                <a:gd name="T28" fmla="*/ 194 w 222"/>
                <a:gd name="T29" fmla="*/ 140 h 290"/>
                <a:gd name="T30" fmla="*/ 189 w 222"/>
                <a:gd name="T31" fmla="*/ 145 h 290"/>
                <a:gd name="T32" fmla="*/ 186 w 222"/>
                <a:gd name="T33" fmla="*/ 149 h 290"/>
                <a:gd name="T34" fmla="*/ 184 w 222"/>
                <a:gd name="T35" fmla="*/ 153 h 290"/>
                <a:gd name="T36" fmla="*/ 188 w 222"/>
                <a:gd name="T37" fmla="*/ 157 h 290"/>
                <a:gd name="T38" fmla="*/ 178 w 222"/>
                <a:gd name="T39" fmla="*/ 164 h 290"/>
                <a:gd name="T40" fmla="*/ 182 w 222"/>
                <a:gd name="T41" fmla="*/ 173 h 290"/>
                <a:gd name="T42" fmla="*/ 173 w 222"/>
                <a:gd name="T43" fmla="*/ 182 h 290"/>
                <a:gd name="T44" fmla="*/ 185 w 222"/>
                <a:gd name="T45" fmla="*/ 194 h 290"/>
                <a:gd name="T46" fmla="*/ 198 w 222"/>
                <a:gd name="T47" fmla="*/ 212 h 290"/>
                <a:gd name="T48" fmla="*/ 185 w 222"/>
                <a:gd name="T49" fmla="*/ 237 h 290"/>
                <a:gd name="T50" fmla="*/ 211 w 222"/>
                <a:gd name="T51" fmla="*/ 243 h 290"/>
                <a:gd name="T52" fmla="*/ 211 w 222"/>
                <a:gd name="T53" fmla="*/ 268 h 290"/>
                <a:gd name="T54" fmla="*/ 192 w 222"/>
                <a:gd name="T55" fmla="*/ 274 h 290"/>
                <a:gd name="T56" fmla="*/ 178 w 222"/>
                <a:gd name="T57" fmla="*/ 290 h 290"/>
                <a:gd name="T58" fmla="*/ 130 w 222"/>
                <a:gd name="T59" fmla="*/ 253 h 290"/>
                <a:gd name="T60" fmla="*/ 110 w 222"/>
                <a:gd name="T61" fmla="*/ 252 h 290"/>
                <a:gd name="T62" fmla="*/ 61 w 222"/>
                <a:gd name="T63" fmla="*/ 240 h 290"/>
                <a:gd name="T64" fmla="*/ 63 w 222"/>
                <a:gd name="T65" fmla="*/ 236 h 290"/>
                <a:gd name="T66" fmla="*/ 65 w 222"/>
                <a:gd name="T67" fmla="*/ 216 h 290"/>
                <a:gd name="T68" fmla="*/ 68 w 222"/>
                <a:gd name="T69" fmla="*/ 211 h 290"/>
                <a:gd name="T70" fmla="*/ 64 w 222"/>
                <a:gd name="T71" fmla="*/ 202 h 290"/>
                <a:gd name="T72" fmla="*/ 71 w 222"/>
                <a:gd name="T73" fmla="*/ 197 h 290"/>
                <a:gd name="T74" fmla="*/ 51 w 222"/>
                <a:gd name="T75" fmla="*/ 199 h 290"/>
                <a:gd name="T76" fmla="*/ 49 w 222"/>
                <a:gd name="T77" fmla="*/ 208 h 290"/>
                <a:gd name="T78" fmla="*/ 43 w 222"/>
                <a:gd name="T79" fmla="*/ 196 h 290"/>
                <a:gd name="T80" fmla="*/ 44 w 222"/>
                <a:gd name="T81" fmla="*/ 179 h 290"/>
                <a:gd name="T82" fmla="*/ 30 w 222"/>
                <a:gd name="T83" fmla="*/ 157 h 290"/>
                <a:gd name="T84" fmla="*/ 11 w 222"/>
                <a:gd name="T85" fmla="*/ 162 h 290"/>
                <a:gd name="T86" fmla="*/ 0 w 222"/>
                <a:gd name="T87" fmla="*/ 15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2" h="290">
                  <a:moveTo>
                    <a:pt x="33" y="150"/>
                  </a:moveTo>
                  <a:lnTo>
                    <a:pt x="35" y="144"/>
                  </a:lnTo>
                  <a:lnTo>
                    <a:pt x="32" y="135"/>
                  </a:lnTo>
                  <a:lnTo>
                    <a:pt x="22" y="127"/>
                  </a:lnTo>
                  <a:lnTo>
                    <a:pt x="30" y="123"/>
                  </a:lnTo>
                  <a:lnTo>
                    <a:pt x="32" y="113"/>
                  </a:lnTo>
                  <a:lnTo>
                    <a:pt x="47" y="103"/>
                  </a:lnTo>
                  <a:lnTo>
                    <a:pt x="48" y="99"/>
                  </a:lnTo>
                  <a:lnTo>
                    <a:pt x="35" y="100"/>
                  </a:lnTo>
                  <a:lnTo>
                    <a:pt x="34" y="105"/>
                  </a:lnTo>
                  <a:lnTo>
                    <a:pt x="29" y="103"/>
                  </a:lnTo>
                  <a:lnTo>
                    <a:pt x="28" y="88"/>
                  </a:lnTo>
                  <a:lnTo>
                    <a:pt x="30" y="76"/>
                  </a:lnTo>
                  <a:lnTo>
                    <a:pt x="43" y="60"/>
                  </a:lnTo>
                  <a:lnTo>
                    <a:pt x="35" y="54"/>
                  </a:lnTo>
                  <a:lnTo>
                    <a:pt x="40" y="36"/>
                  </a:lnTo>
                  <a:lnTo>
                    <a:pt x="30" y="23"/>
                  </a:lnTo>
                  <a:lnTo>
                    <a:pt x="37" y="22"/>
                  </a:lnTo>
                  <a:lnTo>
                    <a:pt x="33" y="10"/>
                  </a:lnTo>
                  <a:lnTo>
                    <a:pt x="61" y="0"/>
                  </a:lnTo>
                  <a:lnTo>
                    <a:pt x="86" y="3"/>
                  </a:lnTo>
                  <a:lnTo>
                    <a:pt x="117" y="30"/>
                  </a:lnTo>
                  <a:lnTo>
                    <a:pt x="136" y="29"/>
                  </a:lnTo>
                  <a:lnTo>
                    <a:pt x="141" y="31"/>
                  </a:lnTo>
                  <a:lnTo>
                    <a:pt x="141" y="42"/>
                  </a:lnTo>
                  <a:lnTo>
                    <a:pt x="131" y="44"/>
                  </a:lnTo>
                  <a:lnTo>
                    <a:pt x="124" y="77"/>
                  </a:lnTo>
                  <a:lnTo>
                    <a:pt x="136" y="84"/>
                  </a:lnTo>
                  <a:lnTo>
                    <a:pt x="134" y="88"/>
                  </a:lnTo>
                  <a:lnTo>
                    <a:pt x="194" y="140"/>
                  </a:lnTo>
                  <a:lnTo>
                    <a:pt x="189" y="144"/>
                  </a:lnTo>
                  <a:lnTo>
                    <a:pt x="189" y="145"/>
                  </a:lnTo>
                  <a:lnTo>
                    <a:pt x="185" y="147"/>
                  </a:lnTo>
                  <a:lnTo>
                    <a:pt x="186" y="149"/>
                  </a:lnTo>
                  <a:lnTo>
                    <a:pt x="184" y="152"/>
                  </a:lnTo>
                  <a:lnTo>
                    <a:pt x="184" y="153"/>
                  </a:lnTo>
                  <a:lnTo>
                    <a:pt x="187" y="157"/>
                  </a:lnTo>
                  <a:lnTo>
                    <a:pt x="188" y="157"/>
                  </a:lnTo>
                  <a:lnTo>
                    <a:pt x="184" y="165"/>
                  </a:lnTo>
                  <a:lnTo>
                    <a:pt x="178" y="164"/>
                  </a:lnTo>
                  <a:lnTo>
                    <a:pt x="177" y="165"/>
                  </a:lnTo>
                  <a:lnTo>
                    <a:pt x="182" y="173"/>
                  </a:lnTo>
                  <a:lnTo>
                    <a:pt x="177" y="173"/>
                  </a:lnTo>
                  <a:lnTo>
                    <a:pt x="173" y="182"/>
                  </a:lnTo>
                  <a:lnTo>
                    <a:pt x="178" y="191"/>
                  </a:lnTo>
                  <a:lnTo>
                    <a:pt x="185" y="194"/>
                  </a:lnTo>
                  <a:lnTo>
                    <a:pt x="198" y="210"/>
                  </a:lnTo>
                  <a:lnTo>
                    <a:pt x="198" y="212"/>
                  </a:lnTo>
                  <a:lnTo>
                    <a:pt x="192" y="218"/>
                  </a:lnTo>
                  <a:lnTo>
                    <a:pt x="185" y="237"/>
                  </a:lnTo>
                  <a:lnTo>
                    <a:pt x="186" y="248"/>
                  </a:lnTo>
                  <a:lnTo>
                    <a:pt x="211" y="243"/>
                  </a:lnTo>
                  <a:lnTo>
                    <a:pt x="222" y="250"/>
                  </a:lnTo>
                  <a:lnTo>
                    <a:pt x="211" y="268"/>
                  </a:lnTo>
                  <a:lnTo>
                    <a:pt x="192" y="269"/>
                  </a:lnTo>
                  <a:lnTo>
                    <a:pt x="192" y="274"/>
                  </a:lnTo>
                  <a:lnTo>
                    <a:pt x="178" y="275"/>
                  </a:lnTo>
                  <a:lnTo>
                    <a:pt x="178" y="290"/>
                  </a:lnTo>
                  <a:lnTo>
                    <a:pt x="138" y="254"/>
                  </a:lnTo>
                  <a:lnTo>
                    <a:pt x="130" y="253"/>
                  </a:lnTo>
                  <a:lnTo>
                    <a:pt x="125" y="252"/>
                  </a:lnTo>
                  <a:lnTo>
                    <a:pt x="110" y="252"/>
                  </a:lnTo>
                  <a:lnTo>
                    <a:pt x="74" y="238"/>
                  </a:lnTo>
                  <a:lnTo>
                    <a:pt x="61" y="240"/>
                  </a:lnTo>
                  <a:lnTo>
                    <a:pt x="59" y="240"/>
                  </a:lnTo>
                  <a:lnTo>
                    <a:pt x="63" y="236"/>
                  </a:lnTo>
                  <a:lnTo>
                    <a:pt x="62" y="218"/>
                  </a:lnTo>
                  <a:lnTo>
                    <a:pt x="65" y="216"/>
                  </a:lnTo>
                  <a:lnTo>
                    <a:pt x="66" y="216"/>
                  </a:lnTo>
                  <a:lnTo>
                    <a:pt x="68" y="211"/>
                  </a:lnTo>
                  <a:lnTo>
                    <a:pt x="64" y="209"/>
                  </a:lnTo>
                  <a:lnTo>
                    <a:pt x="64" y="202"/>
                  </a:lnTo>
                  <a:lnTo>
                    <a:pt x="71" y="202"/>
                  </a:lnTo>
                  <a:lnTo>
                    <a:pt x="71" y="197"/>
                  </a:lnTo>
                  <a:lnTo>
                    <a:pt x="68" y="194"/>
                  </a:lnTo>
                  <a:lnTo>
                    <a:pt x="51" y="199"/>
                  </a:lnTo>
                  <a:lnTo>
                    <a:pt x="53" y="208"/>
                  </a:lnTo>
                  <a:lnTo>
                    <a:pt x="49" y="208"/>
                  </a:lnTo>
                  <a:lnTo>
                    <a:pt x="47" y="197"/>
                  </a:lnTo>
                  <a:lnTo>
                    <a:pt x="43" y="196"/>
                  </a:lnTo>
                  <a:lnTo>
                    <a:pt x="50" y="187"/>
                  </a:lnTo>
                  <a:lnTo>
                    <a:pt x="44" y="179"/>
                  </a:lnTo>
                  <a:lnTo>
                    <a:pt x="46" y="171"/>
                  </a:lnTo>
                  <a:lnTo>
                    <a:pt x="30" y="157"/>
                  </a:lnTo>
                  <a:lnTo>
                    <a:pt x="12" y="169"/>
                  </a:lnTo>
                  <a:lnTo>
                    <a:pt x="11" y="162"/>
                  </a:lnTo>
                  <a:lnTo>
                    <a:pt x="0" y="165"/>
                  </a:lnTo>
                  <a:lnTo>
                    <a:pt x="0" y="156"/>
                  </a:lnTo>
                  <a:lnTo>
                    <a:pt x="33" y="15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72" name="Freeform 1635"/>
            <p:cNvSpPr>
              <a:spLocks/>
            </p:cNvSpPr>
            <p:nvPr/>
          </p:nvSpPr>
          <p:spPr bwMode="auto">
            <a:xfrm>
              <a:off x="5540" y="1882"/>
              <a:ext cx="205" cy="132"/>
            </a:xfrm>
            <a:custGeom>
              <a:avLst/>
              <a:gdLst>
                <a:gd name="T0" fmla="*/ 2 w 205"/>
                <a:gd name="T1" fmla="*/ 120 h 132"/>
                <a:gd name="T2" fmla="*/ 6 w 205"/>
                <a:gd name="T3" fmla="*/ 123 h 132"/>
                <a:gd name="T4" fmla="*/ 14 w 205"/>
                <a:gd name="T5" fmla="*/ 119 h 132"/>
                <a:gd name="T6" fmla="*/ 11 w 205"/>
                <a:gd name="T7" fmla="*/ 107 h 132"/>
                <a:gd name="T8" fmla="*/ 5 w 205"/>
                <a:gd name="T9" fmla="*/ 100 h 132"/>
                <a:gd name="T10" fmla="*/ 1 w 205"/>
                <a:gd name="T11" fmla="*/ 98 h 132"/>
                <a:gd name="T12" fmla="*/ 4 w 205"/>
                <a:gd name="T13" fmla="*/ 84 h 132"/>
                <a:gd name="T14" fmla="*/ 7 w 205"/>
                <a:gd name="T15" fmla="*/ 62 h 132"/>
                <a:gd name="T16" fmla="*/ 15 w 205"/>
                <a:gd name="T17" fmla="*/ 58 h 132"/>
                <a:gd name="T18" fmla="*/ 11 w 205"/>
                <a:gd name="T19" fmla="*/ 46 h 132"/>
                <a:gd name="T20" fmla="*/ 48 w 205"/>
                <a:gd name="T21" fmla="*/ 50 h 132"/>
                <a:gd name="T22" fmla="*/ 61 w 205"/>
                <a:gd name="T23" fmla="*/ 46 h 132"/>
                <a:gd name="T24" fmla="*/ 99 w 205"/>
                <a:gd name="T25" fmla="*/ 18 h 132"/>
                <a:gd name="T26" fmla="*/ 116 w 205"/>
                <a:gd name="T27" fmla="*/ 0 h 132"/>
                <a:gd name="T28" fmla="*/ 119 w 205"/>
                <a:gd name="T29" fmla="*/ 3 h 132"/>
                <a:gd name="T30" fmla="*/ 119 w 205"/>
                <a:gd name="T31" fmla="*/ 11 h 132"/>
                <a:gd name="T32" fmla="*/ 128 w 205"/>
                <a:gd name="T33" fmla="*/ 13 h 132"/>
                <a:gd name="T34" fmla="*/ 134 w 205"/>
                <a:gd name="T35" fmla="*/ 6 h 132"/>
                <a:gd name="T36" fmla="*/ 147 w 205"/>
                <a:gd name="T37" fmla="*/ 6 h 132"/>
                <a:gd name="T38" fmla="*/ 157 w 205"/>
                <a:gd name="T39" fmla="*/ 17 h 132"/>
                <a:gd name="T40" fmla="*/ 148 w 205"/>
                <a:gd name="T41" fmla="*/ 21 h 132"/>
                <a:gd name="T42" fmla="*/ 157 w 205"/>
                <a:gd name="T43" fmla="*/ 25 h 132"/>
                <a:gd name="T44" fmla="*/ 157 w 205"/>
                <a:gd name="T45" fmla="*/ 33 h 132"/>
                <a:gd name="T46" fmla="*/ 169 w 205"/>
                <a:gd name="T47" fmla="*/ 50 h 132"/>
                <a:gd name="T48" fmla="*/ 177 w 205"/>
                <a:gd name="T49" fmla="*/ 52 h 132"/>
                <a:gd name="T50" fmla="*/ 182 w 205"/>
                <a:gd name="T51" fmla="*/ 59 h 132"/>
                <a:gd name="T52" fmla="*/ 193 w 205"/>
                <a:gd name="T53" fmla="*/ 66 h 132"/>
                <a:gd name="T54" fmla="*/ 186 w 205"/>
                <a:gd name="T55" fmla="*/ 83 h 132"/>
                <a:gd name="T56" fmla="*/ 190 w 205"/>
                <a:gd name="T57" fmla="*/ 105 h 132"/>
                <a:gd name="T58" fmla="*/ 194 w 205"/>
                <a:gd name="T59" fmla="*/ 100 h 132"/>
                <a:gd name="T60" fmla="*/ 205 w 205"/>
                <a:gd name="T61" fmla="*/ 119 h 132"/>
                <a:gd name="T62" fmla="*/ 196 w 205"/>
                <a:gd name="T63" fmla="*/ 127 h 132"/>
                <a:gd name="T64" fmla="*/ 188 w 205"/>
                <a:gd name="T65" fmla="*/ 115 h 132"/>
                <a:gd name="T66" fmla="*/ 179 w 205"/>
                <a:gd name="T67" fmla="*/ 124 h 132"/>
                <a:gd name="T68" fmla="*/ 173 w 205"/>
                <a:gd name="T69" fmla="*/ 117 h 132"/>
                <a:gd name="T70" fmla="*/ 173 w 205"/>
                <a:gd name="T71" fmla="*/ 109 h 132"/>
                <a:gd name="T72" fmla="*/ 162 w 205"/>
                <a:gd name="T73" fmla="*/ 103 h 132"/>
                <a:gd name="T74" fmla="*/ 159 w 205"/>
                <a:gd name="T75" fmla="*/ 93 h 132"/>
                <a:gd name="T76" fmla="*/ 145 w 205"/>
                <a:gd name="T77" fmla="*/ 114 h 132"/>
                <a:gd name="T78" fmla="*/ 133 w 205"/>
                <a:gd name="T79" fmla="*/ 100 h 132"/>
                <a:gd name="T80" fmla="*/ 136 w 205"/>
                <a:gd name="T81" fmla="*/ 128 h 132"/>
                <a:gd name="T82" fmla="*/ 101 w 205"/>
                <a:gd name="T83" fmla="*/ 119 h 132"/>
                <a:gd name="T84" fmla="*/ 97 w 205"/>
                <a:gd name="T85" fmla="*/ 129 h 132"/>
                <a:gd name="T86" fmla="*/ 74 w 205"/>
                <a:gd name="T87" fmla="*/ 119 h 132"/>
                <a:gd name="T88" fmla="*/ 67 w 205"/>
                <a:gd name="T89" fmla="*/ 96 h 132"/>
                <a:gd name="T90" fmla="*/ 44 w 205"/>
                <a:gd name="T91" fmla="*/ 111 h 132"/>
                <a:gd name="T92" fmla="*/ 19 w 205"/>
                <a:gd name="T93" fmla="*/ 106 h 132"/>
                <a:gd name="T94" fmla="*/ 16 w 205"/>
                <a:gd name="T95" fmla="*/ 127 h 132"/>
                <a:gd name="T96" fmla="*/ 4 w 205"/>
                <a:gd name="T97" fmla="*/ 124 h 132"/>
                <a:gd name="T98" fmla="*/ 0 w 205"/>
                <a:gd name="T99" fmla="*/ 132 h 132"/>
                <a:gd name="T100" fmla="*/ 0 w 205"/>
                <a:gd name="T101" fmla="*/ 130 h 132"/>
                <a:gd name="T102" fmla="*/ 0 w 205"/>
                <a:gd name="T103" fmla="*/ 129 h 132"/>
                <a:gd name="T104" fmla="*/ 2 w 205"/>
                <a:gd name="T105" fmla="*/ 12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5" h="132">
                  <a:moveTo>
                    <a:pt x="2" y="120"/>
                  </a:moveTo>
                  <a:lnTo>
                    <a:pt x="6" y="123"/>
                  </a:lnTo>
                  <a:lnTo>
                    <a:pt x="14" y="119"/>
                  </a:lnTo>
                  <a:lnTo>
                    <a:pt x="11" y="107"/>
                  </a:lnTo>
                  <a:lnTo>
                    <a:pt x="5" y="100"/>
                  </a:lnTo>
                  <a:lnTo>
                    <a:pt x="1" y="98"/>
                  </a:lnTo>
                  <a:lnTo>
                    <a:pt x="4" y="84"/>
                  </a:lnTo>
                  <a:lnTo>
                    <a:pt x="7" y="62"/>
                  </a:lnTo>
                  <a:lnTo>
                    <a:pt x="15" y="58"/>
                  </a:lnTo>
                  <a:lnTo>
                    <a:pt x="11" y="46"/>
                  </a:lnTo>
                  <a:lnTo>
                    <a:pt x="48" y="50"/>
                  </a:lnTo>
                  <a:lnTo>
                    <a:pt x="61" y="46"/>
                  </a:lnTo>
                  <a:lnTo>
                    <a:pt x="99" y="18"/>
                  </a:lnTo>
                  <a:lnTo>
                    <a:pt x="116" y="0"/>
                  </a:lnTo>
                  <a:lnTo>
                    <a:pt x="119" y="3"/>
                  </a:lnTo>
                  <a:lnTo>
                    <a:pt x="119" y="11"/>
                  </a:lnTo>
                  <a:lnTo>
                    <a:pt x="128" y="13"/>
                  </a:lnTo>
                  <a:lnTo>
                    <a:pt x="134" y="6"/>
                  </a:lnTo>
                  <a:lnTo>
                    <a:pt x="147" y="6"/>
                  </a:lnTo>
                  <a:lnTo>
                    <a:pt x="157" y="17"/>
                  </a:lnTo>
                  <a:lnTo>
                    <a:pt x="148" y="21"/>
                  </a:lnTo>
                  <a:lnTo>
                    <a:pt x="157" y="25"/>
                  </a:lnTo>
                  <a:lnTo>
                    <a:pt x="157" y="33"/>
                  </a:lnTo>
                  <a:lnTo>
                    <a:pt x="169" y="50"/>
                  </a:lnTo>
                  <a:lnTo>
                    <a:pt x="177" y="52"/>
                  </a:lnTo>
                  <a:lnTo>
                    <a:pt x="182" y="59"/>
                  </a:lnTo>
                  <a:lnTo>
                    <a:pt x="193" y="66"/>
                  </a:lnTo>
                  <a:lnTo>
                    <a:pt x="186" y="83"/>
                  </a:lnTo>
                  <a:lnTo>
                    <a:pt x="190" y="105"/>
                  </a:lnTo>
                  <a:lnTo>
                    <a:pt x="194" y="100"/>
                  </a:lnTo>
                  <a:lnTo>
                    <a:pt x="205" y="119"/>
                  </a:lnTo>
                  <a:lnTo>
                    <a:pt x="196" y="127"/>
                  </a:lnTo>
                  <a:lnTo>
                    <a:pt x="188" y="115"/>
                  </a:lnTo>
                  <a:lnTo>
                    <a:pt x="179" y="124"/>
                  </a:lnTo>
                  <a:lnTo>
                    <a:pt x="173" y="117"/>
                  </a:lnTo>
                  <a:lnTo>
                    <a:pt x="173" y="109"/>
                  </a:lnTo>
                  <a:lnTo>
                    <a:pt x="162" y="103"/>
                  </a:lnTo>
                  <a:lnTo>
                    <a:pt x="159" y="93"/>
                  </a:lnTo>
                  <a:lnTo>
                    <a:pt x="145" y="114"/>
                  </a:lnTo>
                  <a:lnTo>
                    <a:pt x="133" y="100"/>
                  </a:lnTo>
                  <a:lnTo>
                    <a:pt x="136" y="128"/>
                  </a:lnTo>
                  <a:lnTo>
                    <a:pt x="101" y="119"/>
                  </a:lnTo>
                  <a:lnTo>
                    <a:pt x="97" y="129"/>
                  </a:lnTo>
                  <a:lnTo>
                    <a:pt x="74" y="119"/>
                  </a:lnTo>
                  <a:lnTo>
                    <a:pt x="67" y="96"/>
                  </a:lnTo>
                  <a:lnTo>
                    <a:pt x="44" y="111"/>
                  </a:lnTo>
                  <a:lnTo>
                    <a:pt x="19" y="106"/>
                  </a:lnTo>
                  <a:lnTo>
                    <a:pt x="16" y="127"/>
                  </a:lnTo>
                  <a:lnTo>
                    <a:pt x="4" y="124"/>
                  </a:lnTo>
                  <a:lnTo>
                    <a:pt x="0" y="132"/>
                  </a:lnTo>
                  <a:lnTo>
                    <a:pt x="0" y="130"/>
                  </a:lnTo>
                  <a:lnTo>
                    <a:pt x="0" y="129"/>
                  </a:lnTo>
                  <a:lnTo>
                    <a:pt x="2" y="12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73" name="Freeform 1636"/>
            <p:cNvSpPr>
              <a:spLocks/>
            </p:cNvSpPr>
            <p:nvPr/>
          </p:nvSpPr>
          <p:spPr bwMode="auto">
            <a:xfrm>
              <a:off x="4900" y="1683"/>
              <a:ext cx="554" cy="334"/>
            </a:xfrm>
            <a:custGeom>
              <a:avLst/>
              <a:gdLst>
                <a:gd name="T0" fmla="*/ 10 w 554"/>
                <a:gd name="T1" fmla="*/ 283 h 334"/>
                <a:gd name="T2" fmla="*/ 20 w 554"/>
                <a:gd name="T3" fmla="*/ 253 h 334"/>
                <a:gd name="T4" fmla="*/ 89 w 554"/>
                <a:gd name="T5" fmla="*/ 219 h 334"/>
                <a:gd name="T6" fmla="*/ 98 w 554"/>
                <a:gd name="T7" fmla="*/ 193 h 334"/>
                <a:gd name="T8" fmla="*/ 113 w 554"/>
                <a:gd name="T9" fmla="*/ 153 h 334"/>
                <a:gd name="T10" fmla="*/ 90 w 554"/>
                <a:gd name="T11" fmla="*/ 98 h 334"/>
                <a:gd name="T12" fmla="*/ 93 w 554"/>
                <a:gd name="T13" fmla="*/ 71 h 334"/>
                <a:gd name="T14" fmla="*/ 91 w 554"/>
                <a:gd name="T15" fmla="*/ 39 h 334"/>
                <a:gd name="T16" fmla="*/ 121 w 554"/>
                <a:gd name="T17" fmla="*/ 32 h 334"/>
                <a:gd name="T18" fmla="*/ 158 w 554"/>
                <a:gd name="T19" fmla="*/ 0 h 334"/>
                <a:gd name="T20" fmla="*/ 214 w 554"/>
                <a:gd name="T21" fmla="*/ 16 h 334"/>
                <a:gd name="T22" fmla="*/ 268 w 554"/>
                <a:gd name="T23" fmla="*/ 31 h 334"/>
                <a:gd name="T24" fmla="*/ 309 w 554"/>
                <a:gd name="T25" fmla="*/ 51 h 334"/>
                <a:gd name="T26" fmla="*/ 313 w 554"/>
                <a:gd name="T27" fmla="*/ 70 h 334"/>
                <a:gd name="T28" fmla="*/ 289 w 554"/>
                <a:gd name="T29" fmla="*/ 78 h 334"/>
                <a:gd name="T30" fmla="*/ 312 w 554"/>
                <a:gd name="T31" fmla="*/ 94 h 334"/>
                <a:gd name="T32" fmla="*/ 344 w 554"/>
                <a:gd name="T33" fmla="*/ 103 h 334"/>
                <a:gd name="T34" fmla="*/ 357 w 554"/>
                <a:gd name="T35" fmla="*/ 113 h 334"/>
                <a:gd name="T36" fmla="*/ 379 w 554"/>
                <a:gd name="T37" fmla="*/ 99 h 334"/>
                <a:gd name="T38" fmla="*/ 359 w 554"/>
                <a:gd name="T39" fmla="*/ 83 h 334"/>
                <a:gd name="T40" fmla="*/ 340 w 554"/>
                <a:gd name="T41" fmla="*/ 71 h 334"/>
                <a:gd name="T42" fmla="*/ 379 w 554"/>
                <a:gd name="T43" fmla="*/ 69 h 334"/>
                <a:gd name="T44" fmla="*/ 398 w 554"/>
                <a:gd name="T45" fmla="*/ 98 h 334"/>
                <a:gd name="T46" fmla="*/ 421 w 554"/>
                <a:gd name="T47" fmla="*/ 86 h 334"/>
                <a:gd name="T48" fmla="*/ 453 w 554"/>
                <a:gd name="T49" fmla="*/ 75 h 334"/>
                <a:gd name="T50" fmla="*/ 481 w 554"/>
                <a:gd name="T51" fmla="*/ 66 h 334"/>
                <a:gd name="T52" fmla="*/ 507 w 554"/>
                <a:gd name="T53" fmla="*/ 63 h 334"/>
                <a:gd name="T54" fmla="*/ 515 w 554"/>
                <a:gd name="T55" fmla="*/ 61 h 334"/>
                <a:gd name="T56" fmla="*/ 528 w 554"/>
                <a:gd name="T57" fmla="*/ 84 h 334"/>
                <a:gd name="T58" fmla="*/ 521 w 554"/>
                <a:gd name="T59" fmla="*/ 126 h 334"/>
                <a:gd name="T60" fmla="*/ 517 w 554"/>
                <a:gd name="T61" fmla="*/ 128 h 334"/>
                <a:gd name="T62" fmla="*/ 523 w 554"/>
                <a:gd name="T63" fmla="*/ 146 h 334"/>
                <a:gd name="T64" fmla="*/ 550 w 554"/>
                <a:gd name="T65" fmla="*/ 133 h 334"/>
                <a:gd name="T66" fmla="*/ 550 w 554"/>
                <a:gd name="T67" fmla="*/ 148 h 334"/>
                <a:gd name="T68" fmla="*/ 540 w 554"/>
                <a:gd name="T69" fmla="*/ 151 h 334"/>
                <a:gd name="T70" fmla="*/ 531 w 554"/>
                <a:gd name="T71" fmla="*/ 152 h 334"/>
                <a:gd name="T72" fmla="*/ 517 w 554"/>
                <a:gd name="T73" fmla="*/ 151 h 334"/>
                <a:gd name="T74" fmla="*/ 512 w 554"/>
                <a:gd name="T75" fmla="*/ 167 h 334"/>
                <a:gd name="T76" fmla="*/ 499 w 554"/>
                <a:gd name="T77" fmla="*/ 178 h 334"/>
                <a:gd name="T78" fmla="*/ 459 w 554"/>
                <a:gd name="T79" fmla="*/ 181 h 334"/>
                <a:gd name="T80" fmla="*/ 449 w 554"/>
                <a:gd name="T81" fmla="*/ 204 h 334"/>
                <a:gd name="T82" fmla="*/ 445 w 554"/>
                <a:gd name="T83" fmla="*/ 202 h 334"/>
                <a:gd name="T84" fmla="*/ 432 w 554"/>
                <a:gd name="T85" fmla="*/ 203 h 334"/>
                <a:gd name="T86" fmla="*/ 403 w 554"/>
                <a:gd name="T87" fmla="*/ 212 h 334"/>
                <a:gd name="T88" fmla="*/ 392 w 554"/>
                <a:gd name="T89" fmla="*/ 216 h 334"/>
                <a:gd name="T90" fmla="*/ 369 w 554"/>
                <a:gd name="T91" fmla="*/ 210 h 334"/>
                <a:gd name="T92" fmla="*/ 350 w 554"/>
                <a:gd name="T93" fmla="*/ 225 h 334"/>
                <a:gd name="T94" fmla="*/ 337 w 554"/>
                <a:gd name="T95" fmla="*/ 225 h 334"/>
                <a:gd name="T96" fmla="*/ 346 w 554"/>
                <a:gd name="T97" fmla="*/ 238 h 334"/>
                <a:gd name="T98" fmla="*/ 331 w 554"/>
                <a:gd name="T99" fmla="*/ 242 h 334"/>
                <a:gd name="T100" fmla="*/ 269 w 554"/>
                <a:gd name="T101" fmla="*/ 265 h 334"/>
                <a:gd name="T102" fmla="*/ 235 w 554"/>
                <a:gd name="T103" fmla="*/ 287 h 334"/>
                <a:gd name="T104" fmla="*/ 166 w 554"/>
                <a:gd name="T105" fmla="*/ 313 h 334"/>
                <a:gd name="T106" fmla="*/ 140 w 554"/>
                <a:gd name="T107" fmla="*/ 310 h 334"/>
                <a:gd name="T108" fmla="*/ 129 w 554"/>
                <a:gd name="T109" fmla="*/ 308 h 334"/>
                <a:gd name="T110" fmla="*/ 104 w 554"/>
                <a:gd name="T111" fmla="*/ 334 h 334"/>
                <a:gd name="T112" fmla="*/ 39 w 554"/>
                <a:gd name="T113" fmla="*/ 321 h 334"/>
                <a:gd name="T114" fmla="*/ 0 w 554"/>
                <a:gd name="T115" fmla="*/ 293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4" h="334">
                  <a:moveTo>
                    <a:pt x="0" y="293"/>
                  </a:moveTo>
                  <a:lnTo>
                    <a:pt x="10" y="283"/>
                  </a:lnTo>
                  <a:lnTo>
                    <a:pt x="4" y="269"/>
                  </a:lnTo>
                  <a:lnTo>
                    <a:pt x="20" y="253"/>
                  </a:lnTo>
                  <a:lnTo>
                    <a:pt x="64" y="246"/>
                  </a:lnTo>
                  <a:lnTo>
                    <a:pt x="89" y="219"/>
                  </a:lnTo>
                  <a:lnTo>
                    <a:pt x="117" y="209"/>
                  </a:lnTo>
                  <a:lnTo>
                    <a:pt x="98" y="193"/>
                  </a:lnTo>
                  <a:lnTo>
                    <a:pt x="100" y="164"/>
                  </a:lnTo>
                  <a:lnTo>
                    <a:pt x="113" y="153"/>
                  </a:lnTo>
                  <a:lnTo>
                    <a:pt x="83" y="112"/>
                  </a:lnTo>
                  <a:lnTo>
                    <a:pt x="90" y="98"/>
                  </a:lnTo>
                  <a:lnTo>
                    <a:pt x="85" y="77"/>
                  </a:lnTo>
                  <a:lnTo>
                    <a:pt x="93" y="71"/>
                  </a:lnTo>
                  <a:lnTo>
                    <a:pt x="78" y="55"/>
                  </a:lnTo>
                  <a:lnTo>
                    <a:pt x="91" y="39"/>
                  </a:lnTo>
                  <a:lnTo>
                    <a:pt x="120" y="52"/>
                  </a:lnTo>
                  <a:lnTo>
                    <a:pt x="121" y="32"/>
                  </a:lnTo>
                  <a:lnTo>
                    <a:pt x="133" y="35"/>
                  </a:lnTo>
                  <a:lnTo>
                    <a:pt x="158" y="0"/>
                  </a:lnTo>
                  <a:lnTo>
                    <a:pt x="204" y="4"/>
                  </a:lnTo>
                  <a:lnTo>
                    <a:pt x="214" y="16"/>
                  </a:lnTo>
                  <a:lnTo>
                    <a:pt x="255" y="12"/>
                  </a:lnTo>
                  <a:lnTo>
                    <a:pt x="268" y="31"/>
                  </a:lnTo>
                  <a:lnTo>
                    <a:pt x="293" y="24"/>
                  </a:lnTo>
                  <a:lnTo>
                    <a:pt x="309" y="51"/>
                  </a:lnTo>
                  <a:lnTo>
                    <a:pt x="317" y="59"/>
                  </a:lnTo>
                  <a:lnTo>
                    <a:pt x="313" y="70"/>
                  </a:lnTo>
                  <a:lnTo>
                    <a:pt x="300" y="70"/>
                  </a:lnTo>
                  <a:lnTo>
                    <a:pt x="289" y="78"/>
                  </a:lnTo>
                  <a:lnTo>
                    <a:pt x="291" y="91"/>
                  </a:lnTo>
                  <a:lnTo>
                    <a:pt x="312" y="94"/>
                  </a:lnTo>
                  <a:lnTo>
                    <a:pt x="327" y="91"/>
                  </a:lnTo>
                  <a:lnTo>
                    <a:pt x="344" y="103"/>
                  </a:lnTo>
                  <a:lnTo>
                    <a:pt x="341" y="111"/>
                  </a:lnTo>
                  <a:lnTo>
                    <a:pt x="357" y="113"/>
                  </a:lnTo>
                  <a:lnTo>
                    <a:pt x="373" y="112"/>
                  </a:lnTo>
                  <a:lnTo>
                    <a:pt x="379" y="99"/>
                  </a:lnTo>
                  <a:lnTo>
                    <a:pt x="355" y="91"/>
                  </a:lnTo>
                  <a:lnTo>
                    <a:pt x="359" y="83"/>
                  </a:lnTo>
                  <a:lnTo>
                    <a:pt x="339" y="79"/>
                  </a:lnTo>
                  <a:lnTo>
                    <a:pt x="340" y="71"/>
                  </a:lnTo>
                  <a:lnTo>
                    <a:pt x="317" y="60"/>
                  </a:lnTo>
                  <a:lnTo>
                    <a:pt x="379" y="69"/>
                  </a:lnTo>
                  <a:lnTo>
                    <a:pt x="379" y="84"/>
                  </a:lnTo>
                  <a:lnTo>
                    <a:pt x="398" y="98"/>
                  </a:lnTo>
                  <a:lnTo>
                    <a:pt x="407" y="85"/>
                  </a:lnTo>
                  <a:lnTo>
                    <a:pt x="421" y="86"/>
                  </a:lnTo>
                  <a:lnTo>
                    <a:pt x="433" y="96"/>
                  </a:lnTo>
                  <a:lnTo>
                    <a:pt x="453" y="75"/>
                  </a:lnTo>
                  <a:lnTo>
                    <a:pt x="481" y="86"/>
                  </a:lnTo>
                  <a:lnTo>
                    <a:pt x="481" y="66"/>
                  </a:lnTo>
                  <a:lnTo>
                    <a:pt x="502" y="60"/>
                  </a:lnTo>
                  <a:lnTo>
                    <a:pt x="507" y="63"/>
                  </a:lnTo>
                  <a:lnTo>
                    <a:pt x="511" y="58"/>
                  </a:lnTo>
                  <a:lnTo>
                    <a:pt x="515" y="61"/>
                  </a:lnTo>
                  <a:lnTo>
                    <a:pt x="528" y="43"/>
                  </a:lnTo>
                  <a:lnTo>
                    <a:pt x="528" y="84"/>
                  </a:lnTo>
                  <a:lnTo>
                    <a:pt x="537" y="110"/>
                  </a:lnTo>
                  <a:lnTo>
                    <a:pt x="521" y="126"/>
                  </a:lnTo>
                  <a:lnTo>
                    <a:pt x="523" y="137"/>
                  </a:lnTo>
                  <a:lnTo>
                    <a:pt x="517" y="128"/>
                  </a:lnTo>
                  <a:lnTo>
                    <a:pt x="509" y="141"/>
                  </a:lnTo>
                  <a:lnTo>
                    <a:pt x="523" y="146"/>
                  </a:lnTo>
                  <a:lnTo>
                    <a:pt x="544" y="122"/>
                  </a:lnTo>
                  <a:lnTo>
                    <a:pt x="550" y="133"/>
                  </a:lnTo>
                  <a:lnTo>
                    <a:pt x="554" y="144"/>
                  </a:lnTo>
                  <a:lnTo>
                    <a:pt x="550" y="148"/>
                  </a:lnTo>
                  <a:lnTo>
                    <a:pt x="547" y="142"/>
                  </a:lnTo>
                  <a:lnTo>
                    <a:pt x="540" y="151"/>
                  </a:lnTo>
                  <a:lnTo>
                    <a:pt x="532" y="140"/>
                  </a:lnTo>
                  <a:lnTo>
                    <a:pt x="531" y="152"/>
                  </a:lnTo>
                  <a:lnTo>
                    <a:pt x="524" y="151"/>
                  </a:lnTo>
                  <a:lnTo>
                    <a:pt x="517" y="151"/>
                  </a:lnTo>
                  <a:lnTo>
                    <a:pt x="515" y="163"/>
                  </a:lnTo>
                  <a:lnTo>
                    <a:pt x="512" y="167"/>
                  </a:lnTo>
                  <a:lnTo>
                    <a:pt x="506" y="160"/>
                  </a:lnTo>
                  <a:lnTo>
                    <a:pt x="499" y="178"/>
                  </a:lnTo>
                  <a:lnTo>
                    <a:pt x="478" y="173"/>
                  </a:lnTo>
                  <a:lnTo>
                    <a:pt x="459" y="181"/>
                  </a:lnTo>
                  <a:lnTo>
                    <a:pt x="462" y="190"/>
                  </a:lnTo>
                  <a:lnTo>
                    <a:pt x="449" y="204"/>
                  </a:lnTo>
                  <a:lnTo>
                    <a:pt x="446" y="199"/>
                  </a:lnTo>
                  <a:lnTo>
                    <a:pt x="445" y="202"/>
                  </a:lnTo>
                  <a:lnTo>
                    <a:pt x="441" y="198"/>
                  </a:lnTo>
                  <a:lnTo>
                    <a:pt x="432" y="203"/>
                  </a:lnTo>
                  <a:lnTo>
                    <a:pt x="425" y="217"/>
                  </a:lnTo>
                  <a:lnTo>
                    <a:pt x="403" y="212"/>
                  </a:lnTo>
                  <a:lnTo>
                    <a:pt x="401" y="223"/>
                  </a:lnTo>
                  <a:lnTo>
                    <a:pt x="392" y="216"/>
                  </a:lnTo>
                  <a:lnTo>
                    <a:pt x="375" y="233"/>
                  </a:lnTo>
                  <a:lnTo>
                    <a:pt x="369" y="210"/>
                  </a:lnTo>
                  <a:lnTo>
                    <a:pt x="339" y="217"/>
                  </a:lnTo>
                  <a:lnTo>
                    <a:pt x="350" y="225"/>
                  </a:lnTo>
                  <a:lnTo>
                    <a:pt x="347" y="229"/>
                  </a:lnTo>
                  <a:lnTo>
                    <a:pt x="337" y="225"/>
                  </a:lnTo>
                  <a:lnTo>
                    <a:pt x="332" y="236"/>
                  </a:lnTo>
                  <a:lnTo>
                    <a:pt x="346" y="238"/>
                  </a:lnTo>
                  <a:lnTo>
                    <a:pt x="330" y="255"/>
                  </a:lnTo>
                  <a:lnTo>
                    <a:pt x="331" y="242"/>
                  </a:lnTo>
                  <a:lnTo>
                    <a:pt x="280" y="249"/>
                  </a:lnTo>
                  <a:lnTo>
                    <a:pt x="269" y="265"/>
                  </a:lnTo>
                  <a:lnTo>
                    <a:pt x="235" y="268"/>
                  </a:lnTo>
                  <a:lnTo>
                    <a:pt x="235" y="287"/>
                  </a:lnTo>
                  <a:lnTo>
                    <a:pt x="213" y="305"/>
                  </a:lnTo>
                  <a:lnTo>
                    <a:pt x="166" y="313"/>
                  </a:lnTo>
                  <a:lnTo>
                    <a:pt x="166" y="323"/>
                  </a:lnTo>
                  <a:lnTo>
                    <a:pt x="140" y="310"/>
                  </a:lnTo>
                  <a:lnTo>
                    <a:pt x="133" y="323"/>
                  </a:lnTo>
                  <a:lnTo>
                    <a:pt x="129" y="308"/>
                  </a:lnTo>
                  <a:lnTo>
                    <a:pt x="106" y="306"/>
                  </a:lnTo>
                  <a:lnTo>
                    <a:pt x="104" y="334"/>
                  </a:lnTo>
                  <a:lnTo>
                    <a:pt x="67" y="295"/>
                  </a:lnTo>
                  <a:lnTo>
                    <a:pt x="39" y="321"/>
                  </a:lnTo>
                  <a:lnTo>
                    <a:pt x="22" y="300"/>
                  </a:lnTo>
                  <a:lnTo>
                    <a:pt x="0" y="293"/>
                  </a:lnTo>
                  <a:lnTo>
                    <a:pt x="0" y="29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74" name="Freeform 1637"/>
            <p:cNvSpPr>
              <a:spLocks/>
            </p:cNvSpPr>
            <p:nvPr/>
          </p:nvSpPr>
          <p:spPr bwMode="auto">
            <a:xfrm>
              <a:off x="5110" y="1755"/>
              <a:ext cx="104" cy="72"/>
            </a:xfrm>
            <a:custGeom>
              <a:avLst/>
              <a:gdLst>
                <a:gd name="T0" fmla="*/ 81 w 104"/>
                <a:gd name="T1" fmla="*/ 36 h 72"/>
                <a:gd name="T2" fmla="*/ 55 w 104"/>
                <a:gd name="T3" fmla="*/ 39 h 72"/>
                <a:gd name="T4" fmla="*/ 66 w 104"/>
                <a:gd name="T5" fmla="*/ 65 h 72"/>
                <a:gd name="T6" fmla="*/ 53 w 104"/>
                <a:gd name="T7" fmla="*/ 72 h 72"/>
                <a:gd name="T8" fmla="*/ 37 w 104"/>
                <a:gd name="T9" fmla="*/ 46 h 72"/>
                <a:gd name="T10" fmla="*/ 37 w 104"/>
                <a:gd name="T11" fmla="*/ 69 h 72"/>
                <a:gd name="T12" fmla="*/ 2 w 104"/>
                <a:gd name="T13" fmla="*/ 71 h 72"/>
                <a:gd name="T14" fmla="*/ 9 w 104"/>
                <a:gd name="T15" fmla="*/ 48 h 72"/>
                <a:gd name="T16" fmla="*/ 0 w 104"/>
                <a:gd name="T17" fmla="*/ 36 h 72"/>
                <a:gd name="T18" fmla="*/ 23 w 104"/>
                <a:gd name="T19" fmla="*/ 36 h 72"/>
                <a:gd name="T20" fmla="*/ 12 w 104"/>
                <a:gd name="T21" fmla="*/ 3 h 72"/>
                <a:gd name="T22" fmla="*/ 43 w 104"/>
                <a:gd name="T23" fmla="*/ 0 h 72"/>
                <a:gd name="T24" fmla="*/ 51 w 104"/>
                <a:gd name="T25" fmla="*/ 14 h 72"/>
                <a:gd name="T26" fmla="*/ 74 w 104"/>
                <a:gd name="T27" fmla="*/ 1 h 72"/>
                <a:gd name="T28" fmla="*/ 60 w 104"/>
                <a:gd name="T29" fmla="*/ 23 h 72"/>
                <a:gd name="T30" fmla="*/ 104 w 104"/>
                <a:gd name="T31" fmla="*/ 21 h 72"/>
                <a:gd name="T32" fmla="*/ 76 w 104"/>
                <a:gd name="T33" fmla="*/ 62 h 72"/>
                <a:gd name="T34" fmla="*/ 81 w 104"/>
                <a:gd name="T35" fmla="*/ 3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4" h="72">
                  <a:moveTo>
                    <a:pt x="81" y="36"/>
                  </a:moveTo>
                  <a:lnTo>
                    <a:pt x="55" y="39"/>
                  </a:lnTo>
                  <a:lnTo>
                    <a:pt x="66" y="65"/>
                  </a:lnTo>
                  <a:lnTo>
                    <a:pt x="53" y="72"/>
                  </a:lnTo>
                  <a:lnTo>
                    <a:pt x="37" y="46"/>
                  </a:lnTo>
                  <a:lnTo>
                    <a:pt x="37" y="69"/>
                  </a:lnTo>
                  <a:lnTo>
                    <a:pt x="2" y="71"/>
                  </a:lnTo>
                  <a:lnTo>
                    <a:pt x="9" y="48"/>
                  </a:lnTo>
                  <a:lnTo>
                    <a:pt x="0" y="36"/>
                  </a:lnTo>
                  <a:lnTo>
                    <a:pt x="23" y="36"/>
                  </a:lnTo>
                  <a:lnTo>
                    <a:pt x="12" y="3"/>
                  </a:lnTo>
                  <a:lnTo>
                    <a:pt x="43" y="0"/>
                  </a:lnTo>
                  <a:lnTo>
                    <a:pt x="51" y="14"/>
                  </a:lnTo>
                  <a:lnTo>
                    <a:pt x="74" y="1"/>
                  </a:lnTo>
                  <a:lnTo>
                    <a:pt x="60" y="23"/>
                  </a:lnTo>
                  <a:lnTo>
                    <a:pt x="104" y="21"/>
                  </a:lnTo>
                  <a:lnTo>
                    <a:pt x="76" y="62"/>
                  </a:lnTo>
                  <a:lnTo>
                    <a:pt x="81" y="3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75" name="Freeform 1638"/>
            <p:cNvSpPr>
              <a:spLocks/>
            </p:cNvSpPr>
            <p:nvPr/>
          </p:nvSpPr>
          <p:spPr bwMode="auto">
            <a:xfrm>
              <a:off x="5273" y="1607"/>
              <a:ext cx="178" cy="174"/>
            </a:xfrm>
            <a:custGeom>
              <a:avLst/>
              <a:gdLst>
                <a:gd name="T0" fmla="*/ 26 w 178"/>
                <a:gd name="T1" fmla="*/ 121 h 174"/>
                <a:gd name="T2" fmla="*/ 40 w 178"/>
                <a:gd name="T3" fmla="*/ 100 h 174"/>
                <a:gd name="T4" fmla="*/ 34 w 178"/>
                <a:gd name="T5" fmla="*/ 69 h 174"/>
                <a:gd name="T6" fmla="*/ 48 w 178"/>
                <a:gd name="T7" fmla="*/ 29 h 174"/>
                <a:gd name="T8" fmla="*/ 24 w 178"/>
                <a:gd name="T9" fmla="*/ 13 h 174"/>
                <a:gd name="T10" fmla="*/ 50 w 178"/>
                <a:gd name="T11" fmla="*/ 0 h 174"/>
                <a:gd name="T12" fmla="*/ 89 w 178"/>
                <a:gd name="T13" fmla="*/ 19 h 174"/>
                <a:gd name="T14" fmla="*/ 94 w 178"/>
                <a:gd name="T15" fmla="*/ 28 h 174"/>
                <a:gd name="T16" fmla="*/ 112 w 178"/>
                <a:gd name="T17" fmla="*/ 23 h 174"/>
                <a:gd name="T18" fmla="*/ 110 w 178"/>
                <a:gd name="T19" fmla="*/ 8 h 174"/>
                <a:gd name="T20" fmla="*/ 119 w 178"/>
                <a:gd name="T21" fmla="*/ 8 h 174"/>
                <a:gd name="T22" fmla="*/ 140 w 178"/>
                <a:gd name="T23" fmla="*/ 38 h 174"/>
                <a:gd name="T24" fmla="*/ 151 w 178"/>
                <a:gd name="T25" fmla="*/ 30 h 174"/>
                <a:gd name="T26" fmla="*/ 161 w 178"/>
                <a:gd name="T27" fmla="*/ 36 h 174"/>
                <a:gd name="T28" fmla="*/ 178 w 178"/>
                <a:gd name="T29" fmla="*/ 39 h 174"/>
                <a:gd name="T30" fmla="*/ 170 w 178"/>
                <a:gd name="T31" fmla="*/ 54 h 174"/>
                <a:gd name="T32" fmla="*/ 159 w 178"/>
                <a:gd name="T33" fmla="*/ 53 h 174"/>
                <a:gd name="T34" fmla="*/ 160 w 178"/>
                <a:gd name="T35" fmla="*/ 42 h 174"/>
                <a:gd name="T36" fmla="*/ 150 w 178"/>
                <a:gd name="T37" fmla="*/ 43 h 174"/>
                <a:gd name="T38" fmla="*/ 140 w 178"/>
                <a:gd name="T39" fmla="*/ 57 h 174"/>
                <a:gd name="T40" fmla="*/ 145 w 178"/>
                <a:gd name="T41" fmla="*/ 67 h 174"/>
                <a:gd name="T42" fmla="*/ 142 w 178"/>
                <a:gd name="T43" fmla="*/ 73 h 174"/>
                <a:gd name="T44" fmla="*/ 148 w 178"/>
                <a:gd name="T45" fmla="*/ 86 h 174"/>
                <a:gd name="T46" fmla="*/ 151 w 178"/>
                <a:gd name="T47" fmla="*/ 87 h 174"/>
                <a:gd name="T48" fmla="*/ 169 w 178"/>
                <a:gd name="T49" fmla="*/ 79 h 174"/>
                <a:gd name="T50" fmla="*/ 162 w 178"/>
                <a:gd name="T51" fmla="*/ 98 h 174"/>
                <a:gd name="T52" fmla="*/ 159 w 178"/>
                <a:gd name="T53" fmla="*/ 94 h 174"/>
                <a:gd name="T54" fmla="*/ 146 w 178"/>
                <a:gd name="T55" fmla="*/ 99 h 174"/>
                <a:gd name="T56" fmla="*/ 121 w 178"/>
                <a:gd name="T57" fmla="*/ 104 h 174"/>
                <a:gd name="T58" fmla="*/ 136 w 178"/>
                <a:gd name="T59" fmla="*/ 129 h 174"/>
                <a:gd name="T60" fmla="*/ 129 w 178"/>
                <a:gd name="T61" fmla="*/ 136 h 174"/>
                <a:gd name="T62" fmla="*/ 108 w 178"/>
                <a:gd name="T63" fmla="*/ 162 h 174"/>
                <a:gd name="T64" fmla="*/ 60 w 178"/>
                <a:gd name="T65" fmla="*/ 172 h 174"/>
                <a:gd name="T66" fmla="*/ 34 w 178"/>
                <a:gd name="T67" fmla="*/ 161 h 174"/>
                <a:gd name="T68" fmla="*/ 6 w 178"/>
                <a:gd name="T69" fmla="*/ 160 h 174"/>
                <a:gd name="T70" fmla="*/ 8 w 178"/>
                <a:gd name="T71" fmla="*/ 142 h 174"/>
                <a:gd name="T72" fmla="*/ 0 w 178"/>
                <a:gd name="T73" fmla="*/ 13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8" h="174">
                  <a:moveTo>
                    <a:pt x="0" y="134"/>
                  </a:moveTo>
                  <a:lnTo>
                    <a:pt x="26" y="121"/>
                  </a:lnTo>
                  <a:lnTo>
                    <a:pt x="28" y="101"/>
                  </a:lnTo>
                  <a:lnTo>
                    <a:pt x="40" y="100"/>
                  </a:lnTo>
                  <a:lnTo>
                    <a:pt x="44" y="81"/>
                  </a:lnTo>
                  <a:lnTo>
                    <a:pt x="34" y="69"/>
                  </a:lnTo>
                  <a:lnTo>
                    <a:pt x="52" y="46"/>
                  </a:lnTo>
                  <a:lnTo>
                    <a:pt x="48" y="29"/>
                  </a:lnTo>
                  <a:lnTo>
                    <a:pt x="33" y="24"/>
                  </a:lnTo>
                  <a:lnTo>
                    <a:pt x="24" y="13"/>
                  </a:lnTo>
                  <a:lnTo>
                    <a:pt x="33" y="8"/>
                  </a:lnTo>
                  <a:lnTo>
                    <a:pt x="50" y="0"/>
                  </a:lnTo>
                  <a:lnTo>
                    <a:pt x="75" y="17"/>
                  </a:lnTo>
                  <a:lnTo>
                    <a:pt x="89" y="19"/>
                  </a:lnTo>
                  <a:lnTo>
                    <a:pt x="81" y="25"/>
                  </a:lnTo>
                  <a:lnTo>
                    <a:pt x="94" y="28"/>
                  </a:lnTo>
                  <a:lnTo>
                    <a:pt x="94" y="20"/>
                  </a:lnTo>
                  <a:lnTo>
                    <a:pt x="112" y="23"/>
                  </a:lnTo>
                  <a:lnTo>
                    <a:pt x="105" y="17"/>
                  </a:lnTo>
                  <a:lnTo>
                    <a:pt x="110" y="8"/>
                  </a:lnTo>
                  <a:lnTo>
                    <a:pt x="116" y="15"/>
                  </a:lnTo>
                  <a:lnTo>
                    <a:pt x="119" y="8"/>
                  </a:lnTo>
                  <a:lnTo>
                    <a:pt x="126" y="27"/>
                  </a:lnTo>
                  <a:lnTo>
                    <a:pt x="140" y="38"/>
                  </a:lnTo>
                  <a:lnTo>
                    <a:pt x="145" y="25"/>
                  </a:lnTo>
                  <a:lnTo>
                    <a:pt x="151" y="30"/>
                  </a:lnTo>
                  <a:lnTo>
                    <a:pt x="158" y="28"/>
                  </a:lnTo>
                  <a:lnTo>
                    <a:pt x="161" y="36"/>
                  </a:lnTo>
                  <a:lnTo>
                    <a:pt x="174" y="36"/>
                  </a:lnTo>
                  <a:lnTo>
                    <a:pt x="178" y="39"/>
                  </a:lnTo>
                  <a:lnTo>
                    <a:pt x="173" y="44"/>
                  </a:lnTo>
                  <a:lnTo>
                    <a:pt x="170" y="54"/>
                  </a:lnTo>
                  <a:lnTo>
                    <a:pt x="161" y="56"/>
                  </a:lnTo>
                  <a:lnTo>
                    <a:pt x="159" y="53"/>
                  </a:lnTo>
                  <a:lnTo>
                    <a:pt x="161" y="50"/>
                  </a:lnTo>
                  <a:lnTo>
                    <a:pt x="160" y="42"/>
                  </a:lnTo>
                  <a:lnTo>
                    <a:pt x="153" y="44"/>
                  </a:lnTo>
                  <a:lnTo>
                    <a:pt x="150" y="43"/>
                  </a:lnTo>
                  <a:lnTo>
                    <a:pt x="139" y="53"/>
                  </a:lnTo>
                  <a:lnTo>
                    <a:pt x="140" y="57"/>
                  </a:lnTo>
                  <a:lnTo>
                    <a:pt x="136" y="66"/>
                  </a:lnTo>
                  <a:lnTo>
                    <a:pt x="145" y="67"/>
                  </a:lnTo>
                  <a:lnTo>
                    <a:pt x="140" y="69"/>
                  </a:lnTo>
                  <a:lnTo>
                    <a:pt x="142" y="73"/>
                  </a:lnTo>
                  <a:lnTo>
                    <a:pt x="143" y="81"/>
                  </a:lnTo>
                  <a:lnTo>
                    <a:pt x="148" y="86"/>
                  </a:lnTo>
                  <a:lnTo>
                    <a:pt x="148" y="80"/>
                  </a:lnTo>
                  <a:lnTo>
                    <a:pt x="151" y="87"/>
                  </a:lnTo>
                  <a:lnTo>
                    <a:pt x="160" y="78"/>
                  </a:lnTo>
                  <a:lnTo>
                    <a:pt x="169" y="79"/>
                  </a:lnTo>
                  <a:lnTo>
                    <a:pt x="163" y="95"/>
                  </a:lnTo>
                  <a:lnTo>
                    <a:pt x="162" y="98"/>
                  </a:lnTo>
                  <a:lnTo>
                    <a:pt x="162" y="96"/>
                  </a:lnTo>
                  <a:lnTo>
                    <a:pt x="159" y="94"/>
                  </a:lnTo>
                  <a:lnTo>
                    <a:pt x="157" y="99"/>
                  </a:lnTo>
                  <a:lnTo>
                    <a:pt x="146" y="99"/>
                  </a:lnTo>
                  <a:lnTo>
                    <a:pt x="138" y="104"/>
                  </a:lnTo>
                  <a:lnTo>
                    <a:pt x="121" y="104"/>
                  </a:lnTo>
                  <a:lnTo>
                    <a:pt x="125" y="120"/>
                  </a:lnTo>
                  <a:lnTo>
                    <a:pt x="136" y="129"/>
                  </a:lnTo>
                  <a:lnTo>
                    <a:pt x="134" y="133"/>
                  </a:lnTo>
                  <a:lnTo>
                    <a:pt x="129" y="136"/>
                  </a:lnTo>
                  <a:lnTo>
                    <a:pt x="108" y="142"/>
                  </a:lnTo>
                  <a:lnTo>
                    <a:pt x="108" y="162"/>
                  </a:lnTo>
                  <a:lnTo>
                    <a:pt x="80" y="151"/>
                  </a:lnTo>
                  <a:lnTo>
                    <a:pt x="60" y="172"/>
                  </a:lnTo>
                  <a:lnTo>
                    <a:pt x="48" y="162"/>
                  </a:lnTo>
                  <a:lnTo>
                    <a:pt x="34" y="161"/>
                  </a:lnTo>
                  <a:lnTo>
                    <a:pt x="25" y="174"/>
                  </a:lnTo>
                  <a:lnTo>
                    <a:pt x="6" y="160"/>
                  </a:lnTo>
                  <a:lnTo>
                    <a:pt x="6" y="145"/>
                  </a:lnTo>
                  <a:lnTo>
                    <a:pt x="8" y="142"/>
                  </a:lnTo>
                  <a:lnTo>
                    <a:pt x="0" y="134"/>
                  </a:lnTo>
                  <a:lnTo>
                    <a:pt x="0" y="1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76" name="Freeform 1639"/>
            <p:cNvSpPr>
              <a:spLocks/>
            </p:cNvSpPr>
            <p:nvPr/>
          </p:nvSpPr>
          <p:spPr bwMode="auto">
            <a:xfrm>
              <a:off x="5410" y="1705"/>
              <a:ext cx="29" cy="20"/>
            </a:xfrm>
            <a:custGeom>
              <a:avLst/>
              <a:gdLst>
                <a:gd name="T0" fmla="*/ 0 w 29"/>
                <a:gd name="T1" fmla="*/ 12 h 20"/>
                <a:gd name="T2" fmla="*/ 1 w 29"/>
                <a:gd name="T3" fmla="*/ 6 h 20"/>
                <a:gd name="T4" fmla="*/ 9 w 29"/>
                <a:gd name="T5" fmla="*/ 1 h 20"/>
                <a:gd name="T6" fmla="*/ 20 w 29"/>
                <a:gd name="T7" fmla="*/ 1 h 20"/>
                <a:gd name="T8" fmla="*/ 21 w 29"/>
                <a:gd name="T9" fmla="*/ 6 h 20"/>
                <a:gd name="T10" fmla="*/ 22 w 29"/>
                <a:gd name="T11" fmla="*/ 6 h 20"/>
                <a:gd name="T12" fmla="*/ 25 w 29"/>
                <a:gd name="T13" fmla="*/ 0 h 20"/>
                <a:gd name="T14" fmla="*/ 29 w 29"/>
                <a:gd name="T15" fmla="*/ 1 h 20"/>
                <a:gd name="T16" fmla="*/ 28 w 29"/>
                <a:gd name="T17" fmla="*/ 6 h 20"/>
                <a:gd name="T18" fmla="*/ 20 w 29"/>
                <a:gd name="T19" fmla="*/ 20 h 20"/>
                <a:gd name="T20" fmla="*/ 7 w 29"/>
                <a:gd name="T21" fmla="*/ 12 h 20"/>
                <a:gd name="T22" fmla="*/ 6 w 29"/>
                <a:gd name="T23" fmla="*/ 13 h 20"/>
                <a:gd name="T24" fmla="*/ 4 w 29"/>
                <a:gd name="T25" fmla="*/ 12 h 20"/>
                <a:gd name="T26" fmla="*/ 0 w 29"/>
                <a:gd name="T2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0">
                  <a:moveTo>
                    <a:pt x="0" y="12"/>
                  </a:moveTo>
                  <a:lnTo>
                    <a:pt x="1" y="6"/>
                  </a:lnTo>
                  <a:lnTo>
                    <a:pt x="9" y="1"/>
                  </a:lnTo>
                  <a:lnTo>
                    <a:pt x="20" y="1"/>
                  </a:lnTo>
                  <a:lnTo>
                    <a:pt x="21" y="6"/>
                  </a:lnTo>
                  <a:lnTo>
                    <a:pt x="22" y="6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28" y="6"/>
                  </a:lnTo>
                  <a:lnTo>
                    <a:pt x="20" y="20"/>
                  </a:lnTo>
                  <a:lnTo>
                    <a:pt x="7" y="12"/>
                  </a:lnTo>
                  <a:lnTo>
                    <a:pt x="6" y="13"/>
                  </a:lnTo>
                  <a:lnTo>
                    <a:pt x="4" y="12"/>
                  </a:lnTo>
                  <a:lnTo>
                    <a:pt x="0" y="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77" name="Freeform 1640"/>
            <p:cNvSpPr>
              <a:spLocks/>
            </p:cNvSpPr>
            <p:nvPr/>
          </p:nvSpPr>
          <p:spPr bwMode="auto">
            <a:xfrm>
              <a:off x="5354" y="1531"/>
              <a:ext cx="147" cy="114"/>
            </a:xfrm>
            <a:custGeom>
              <a:avLst/>
              <a:gdLst>
                <a:gd name="T0" fmla="*/ 31 w 147"/>
                <a:gd name="T1" fmla="*/ 30 h 114"/>
                <a:gd name="T2" fmla="*/ 64 w 147"/>
                <a:gd name="T3" fmla="*/ 29 h 114"/>
                <a:gd name="T4" fmla="*/ 75 w 147"/>
                <a:gd name="T5" fmla="*/ 21 h 114"/>
                <a:gd name="T6" fmla="*/ 88 w 147"/>
                <a:gd name="T7" fmla="*/ 8 h 114"/>
                <a:gd name="T8" fmla="*/ 101 w 147"/>
                <a:gd name="T9" fmla="*/ 0 h 114"/>
                <a:gd name="T10" fmla="*/ 105 w 147"/>
                <a:gd name="T11" fmla="*/ 7 h 114"/>
                <a:gd name="T12" fmla="*/ 121 w 147"/>
                <a:gd name="T13" fmla="*/ 13 h 114"/>
                <a:gd name="T14" fmla="*/ 127 w 147"/>
                <a:gd name="T15" fmla="*/ 26 h 114"/>
                <a:gd name="T16" fmla="*/ 134 w 147"/>
                <a:gd name="T17" fmla="*/ 28 h 114"/>
                <a:gd name="T18" fmla="*/ 132 w 147"/>
                <a:gd name="T19" fmla="*/ 46 h 114"/>
                <a:gd name="T20" fmla="*/ 135 w 147"/>
                <a:gd name="T21" fmla="*/ 83 h 114"/>
                <a:gd name="T22" fmla="*/ 147 w 147"/>
                <a:gd name="T23" fmla="*/ 91 h 114"/>
                <a:gd name="T24" fmla="*/ 115 w 147"/>
                <a:gd name="T25" fmla="*/ 105 h 114"/>
                <a:gd name="T26" fmla="*/ 96 w 147"/>
                <a:gd name="T27" fmla="*/ 108 h 114"/>
                <a:gd name="T28" fmla="*/ 86 w 147"/>
                <a:gd name="T29" fmla="*/ 87 h 114"/>
                <a:gd name="T30" fmla="*/ 92 w 147"/>
                <a:gd name="T31" fmla="*/ 74 h 114"/>
                <a:gd name="T32" fmla="*/ 96 w 147"/>
                <a:gd name="T33" fmla="*/ 65 h 114"/>
                <a:gd name="T34" fmla="*/ 106 w 147"/>
                <a:gd name="T35" fmla="*/ 41 h 114"/>
                <a:gd name="T36" fmla="*/ 91 w 147"/>
                <a:gd name="T37" fmla="*/ 42 h 114"/>
                <a:gd name="T38" fmla="*/ 69 w 147"/>
                <a:gd name="T39" fmla="*/ 37 h 114"/>
                <a:gd name="T40" fmla="*/ 67 w 147"/>
                <a:gd name="T41" fmla="*/ 41 h 114"/>
                <a:gd name="T42" fmla="*/ 60 w 147"/>
                <a:gd name="T43" fmla="*/ 41 h 114"/>
                <a:gd name="T44" fmla="*/ 63 w 147"/>
                <a:gd name="T45" fmla="*/ 55 h 114"/>
                <a:gd name="T46" fmla="*/ 56 w 147"/>
                <a:gd name="T47" fmla="*/ 56 h 114"/>
                <a:gd name="T48" fmla="*/ 66 w 147"/>
                <a:gd name="T49" fmla="*/ 59 h 114"/>
                <a:gd name="T50" fmla="*/ 73 w 147"/>
                <a:gd name="T51" fmla="*/ 75 h 114"/>
                <a:gd name="T52" fmla="*/ 72 w 147"/>
                <a:gd name="T53" fmla="*/ 91 h 114"/>
                <a:gd name="T54" fmla="*/ 77 w 147"/>
                <a:gd name="T55" fmla="*/ 104 h 114"/>
                <a:gd name="T56" fmla="*/ 64 w 147"/>
                <a:gd name="T57" fmla="*/ 101 h 114"/>
                <a:gd name="T58" fmla="*/ 45 w 147"/>
                <a:gd name="T59" fmla="*/ 103 h 114"/>
                <a:gd name="T60" fmla="*/ 35 w 147"/>
                <a:gd name="T61" fmla="*/ 91 h 114"/>
                <a:gd name="T62" fmla="*/ 24 w 147"/>
                <a:gd name="T63" fmla="*/ 82 h 114"/>
                <a:gd name="T64" fmla="*/ 29 w 147"/>
                <a:gd name="T65" fmla="*/ 60 h 114"/>
                <a:gd name="T66" fmla="*/ 52 w 147"/>
                <a:gd name="T67" fmla="*/ 52 h 114"/>
                <a:gd name="T68" fmla="*/ 45 w 147"/>
                <a:gd name="T69" fmla="*/ 62 h 114"/>
                <a:gd name="T70" fmla="*/ 41 w 147"/>
                <a:gd name="T71" fmla="*/ 52 h 114"/>
                <a:gd name="T72" fmla="*/ 19 w 147"/>
                <a:gd name="T73" fmla="*/ 44 h 114"/>
                <a:gd name="T74" fmla="*/ 15 w 147"/>
                <a:gd name="T75" fmla="*/ 33 h 114"/>
                <a:gd name="T76" fmla="*/ 0 w 147"/>
                <a:gd name="T77" fmla="*/ 27 h 114"/>
                <a:gd name="T78" fmla="*/ 18 w 147"/>
                <a:gd name="T79" fmla="*/ 23 h 114"/>
                <a:gd name="T80" fmla="*/ 31 w 147"/>
                <a:gd name="T81" fmla="*/ 2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" h="114">
                  <a:moveTo>
                    <a:pt x="31" y="23"/>
                  </a:moveTo>
                  <a:lnTo>
                    <a:pt x="31" y="30"/>
                  </a:lnTo>
                  <a:lnTo>
                    <a:pt x="51" y="21"/>
                  </a:lnTo>
                  <a:lnTo>
                    <a:pt x="64" y="29"/>
                  </a:lnTo>
                  <a:lnTo>
                    <a:pt x="71" y="25"/>
                  </a:lnTo>
                  <a:lnTo>
                    <a:pt x="75" y="21"/>
                  </a:lnTo>
                  <a:lnTo>
                    <a:pt x="82" y="16"/>
                  </a:lnTo>
                  <a:lnTo>
                    <a:pt x="88" y="8"/>
                  </a:lnTo>
                  <a:lnTo>
                    <a:pt x="96" y="8"/>
                  </a:lnTo>
                  <a:lnTo>
                    <a:pt x="101" y="0"/>
                  </a:lnTo>
                  <a:lnTo>
                    <a:pt x="107" y="0"/>
                  </a:lnTo>
                  <a:lnTo>
                    <a:pt x="105" y="7"/>
                  </a:lnTo>
                  <a:lnTo>
                    <a:pt x="119" y="10"/>
                  </a:lnTo>
                  <a:lnTo>
                    <a:pt x="121" y="13"/>
                  </a:lnTo>
                  <a:lnTo>
                    <a:pt x="127" y="13"/>
                  </a:lnTo>
                  <a:lnTo>
                    <a:pt x="127" y="26"/>
                  </a:lnTo>
                  <a:lnTo>
                    <a:pt x="126" y="36"/>
                  </a:lnTo>
                  <a:lnTo>
                    <a:pt x="134" y="28"/>
                  </a:lnTo>
                  <a:lnTo>
                    <a:pt x="138" y="31"/>
                  </a:lnTo>
                  <a:lnTo>
                    <a:pt x="132" y="46"/>
                  </a:lnTo>
                  <a:lnTo>
                    <a:pt x="139" y="57"/>
                  </a:lnTo>
                  <a:lnTo>
                    <a:pt x="135" y="83"/>
                  </a:lnTo>
                  <a:lnTo>
                    <a:pt x="145" y="85"/>
                  </a:lnTo>
                  <a:lnTo>
                    <a:pt x="147" y="91"/>
                  </a:lnTo>
                  <a:lnTo>
                    <a:pt x="128" y="105"/>
                  </a:lnTo>
                  <a:lnTo>
                    <a:pt x="115" y="105"/>
                  </a:lnTo>
                  <a:lnTo>
                    <a:pt x="105" y="111"/>
                  </a:lnTo>
                  <a:lnTo>
                    <a:pt x="96" y="108"/>
                  </a:lnTo>
                  <a:lnTo>
                    <a:pt x="91" y="87"/>
                  </a:lnTo>
                  <a:lnTo>
                    <a:pt x="86" y="87"/>
                  </a:lnTo>
                  <a:lnTo>
                    <a:pt x="85" y="75"/>
                  </a:lnTo>
                  <a:lnTo>
                    <a:pt x="92" y="74"/>
                  </a:lnTo>
                  <a:lnTo>
                    <a:pt x="89" y="66"/>
                  </a:lnTo>
                  <a:lnTo>
                    <a:pt x="96" y="65"/>
                  </a:lnTo>
                  <a:lnTo>
                    <a:pt x="93" y="53"/>
                  </a:lnTo>
                  <a:lnTo>
                    <a:pt x="106" y="41"/>
                  </a:lnTo>
                  <a:lnTo>
                    <a:pt x="97" y="37"/>
                  </a:lnTo>
                  <a:lnTo>
                    <a:pt x="91" y="42"/>
                  </a:lnTo>
                  <a:lnTo>
                    <a:pt x="71" y="34"/>
                  </a:lnTo>
                  <a:lnTo>
                    <a:pt x="69" y="37"/>
                  </a:lnTo>
                  <a:lnTo>
                    <a:pt x="70" y="39"/>
                  </a:lnTo>
                  <a:lnTo>
                    <a:pt x="67" y="41"/>
                  </a:lnTo>
                  <a:lnTo>
                    <a:pt x="64" y="38"/>
                  </a:lnTo>
                  <a:lnTo>
                    <a:pt x="60" y="41"/>
                  </a:lnTo>
                  <a:lnTo>
                    <a:pt x="67" y="52"/>
                  </a:lnTo>
                  <a:lnTo>
                    <a:pt x="63" y="55"/>
                  </a:lnTo>
                  <a:lnTo>
                    <a:pt x="61" y="52"/>
                  </a:lnTo>
                  <a:lnTo>
                    <a:pt x="56" y="56"/>
                  </a:lnTo>
                  <a:lnTo>
                    <a:pt x="63" y="64"/>
                  </a:lnTo>
                  <a:lnTo>
                    <a:pt x="66" y="59"/>
                  </a:lnTo>
                  <a:lnTo>
                    <a:pt x="79" y="67"/>
                  </a:lnTo>
                  <a:lnTo>
                    <a:pt x="73" y="75"/>
                  </a:lnTo>
                  <a:lnTo>
                    <a:pt x="76" y="78"/>
                  </a:lnTo>
                  <a:lnTo>
                    <a:pt x="72" y="91"/>
                  </a:lnTo>
                  <a:lnTo>
                    <a:pt x="78" y="95"/>
                  </a:lnTo>
                  <a:lnTo>
                    <a:pt x="77" y="104"/>
                  </a:lnTo>
                  <a:lnTo>
                    <a:pt x="70" y="106"/>
                  </a:lnTo>
                  <a:lnTo>
                    <a:pt x="64" y="101"/>
                  </a:lnTo>
                  <a:lnTo>
                    <a:pt x="59" y="114"/>
                  </a:lnTo>
                  <a:lnTo>
                    <a:pt x="45" y="103"/>
                  </a:lnTo>
                  <a:lnTo>
                    <a:pt x="38" y="84"/>
                  </a:lnTo>
                  <a:lnTo>
                    <a:pt x="35" y="91"/>
                  </a:lnTo>
                  <a:lnTo>
                    <a:pt x="29" y="84"/>
                  </a:lnTo>
                  <a:lnTo>
                    <a:pt x="24" y="82"/>
                  </a:lnTo>
                  <a:lnTo>
                    <a:pt x="22" y="73"/>
                  </a:lnTo>
                  <a:lnTo>
                    <a:pt x="29" y="60"/>
                  </a:lnTo>
                  <a:lnTo>
                    <a:pt x="46" y="70"/>
                  </a:lnTo>
                  <a:lnTo>
                    <a:pt x="52" y="52"/>
                  </a:lnTo>
                  <a:lnTo>
                    <a:pt x="44" y="47"/>
                  </a:lnTo>
                  <a:lnTo>
                    <a:pt x="45" y="62"/>
                  </a:lnTo>
                  <a:lnTo>
                    <a:pt x="40" y="62"/>
                  </a:lnTo>
                  <a:lnTo>
                    <a:pt x="41" y="52"/>
                  </a:lnTo>
                  <a:lnTo>
                    <a:pt x="23" y="54"/>
                  </a:lnTo>
                  <a:lnTo>
                    <a:pt x="19" y="44"/>
                  </a:lnTo>
                  <a:lnTo>
                    <a:pt x="27" y="42"/>
                  </a:lnTo>
                  <a:lnTo>
                    <a:pt x="15" y="33"/>
                  </a:lnTo>
                  <a:lnTo>
                    <a:pt x="9" y="51"/>
                  </a:lnTo>
                  <a:lnTo>
                    <a:pt x="0" y="27"/>
                  </a:lnTo>
                  <a:lnTo>
                    <a:pt x="12" y="24"/>
                  </a:lnTo>
                  <a:lnTo>
                    <a:pt x="18" y="23"/>
                  </a:lnTo>
                  <a:lnTo>
                    <a:pt x="31" y="23"/>
                  </a:lnTo>
                  <a:lnTo>
                    <a:pt x="31" y="2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78" name="Freeform 1641"/>
            <p:cNvSpPr>
              <a:spLocks/>
            </p:cNvSpPr>
            <p:nvPr/>
          </p:nvSpPr>
          <p:spPr bwMode="auto">
            <a:xfrm>
              <a:off x="5459" y="1532"/>
              <a:ext cx="22" cy="12"/>
            </a:xfrm>
            <a:custGeom>
              <a:avLst/>
              <a:gdLst>
                <a:gd name="T0" fmla="*/ 21 w 22"/>
                <a:gd name="T1" fmla="*/ 0 h 12"/>
                <a:gd name="T2" fmla="*/ 22 w 22"/>
                <a:gd name="T3" fmla="*/ 7 h 12"/>
                <a:gd name="T4" fmla="*/ 22 w 22"/>
                <a:gd name="T5" fmla="*/ 12 h 12"/>
                <a:gd name="T6" fmla="*/ 16 w 22"/>
                <a:gd name="T7" fmla="*/ 12 h 12"/>
                <a:gd name="T8" fmla="*/ 14 w 22"/>
                <a:gd name="T9" fmla="*/ 9 h 12"/>
                <a:gd name="T10" fmla="*/ 0 w 22"/>
                <a:gd name="T11" fmla="*/ 7 h 12"/>
                <a:gd name="T12" fmla="*/ 2 w 22"/>
                <a:gd name="T13" fmla="*/ 3 h 12"/>
                <a:gd name="T14" fmla="*/ 10 w 22"/>
                <a:gd name="T15" fmla="*/ 3 h 12"/>
                <a:gd name="T16" fmla="*/ 21 w 22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2">
                  <a:moveTo>
                    <a:pt x="21" y="0"/>
                  </a:moveTo>
                  <a:lnTo>
                    <a:pt x="22" y="7"/>
                  </a:lnTo>
                  <a:lnTo>
                    <a:pt x="22" y="12"/>
                  </a:lnTo>
                  <a:lnTo>
                    <a:pt x="16" y="12"/>
                  </a:lnTo>
                  <a:lnTo>
                    <a:pt x="14" y="9"/>
                  </a:lnTo>
                  <a:lnTo>
                    <a:pt x="0" y="7"/>
                  </a:lnTo>
                  <a:lnTo>
                    <a:pt x="2" y="3"/>
                  </a:lnTo>
                  <a:lnTo>
                    <a:pt x="10" y="3"/>
                  </a:lnTo>
                  <a:lnTo>
                    <a:pt x="2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79" name="Freeform 1642"/>
            <p:cNvSpPr>
              <a:spLocks/>
            </p:cNvSpPr>
            <p:nvPr/>
          </p:nvSpPr>
          <p:spPr bwMode="auto">
            <a:xfrm>
              <a:off x="5474" y="1527"/>
              <a:ext cx="45" cy="95"/>
            </a:xfrm>
            <a:custGeom>
              <a:avLst/>
              <a:gdLst>
                <a:gd name="T0" fmla="*/ 7 w 45"/>
                <a:gd name="T1" fmla="*/ 22 h 95"/>
                <a:gd name="T2" fmla="*/ 7 w 45"/>
                <a:gd name="T3" fmla="*/ 17 h 95"/>
                <a:gd name="T4" fmla="*/ 7 w 45"/>
                <a:gd name="T5" fmla="*/ 12 h 95"/>
                <a:gd name="T6" fmla="*/ 25 w 45"/>
                <a:gd name="T7" fmla="*/ 0 h 95"/>
                <a:gd name="T8" fmla="*/ 41 w 45"/>
                <a:gd name="T9" fmla="*/ 14 h 95"/>
                <a:gd name="T10" fmla="*/ 39 w 45"/>
                <a:gd name="T11" fmla="*/ 22 h 95"/>
                <a:gd name="T12" fmla="*/ 45 w 45"/>
                <a:gd name="T13" fmla="*/ 30 h 95"/>
                <a:gd name="T14" fmla="*/ 38 w 45"/>
                <a:gd name="T15" fmla="*/ 39 h 95"/>
                <a:gd name="T16" fmla="*/ 42 w 45"/>
                <a:gd name="T17" fmla="*/ 40 h 95"/>
                <a:gd name="T18" fmla="*/ 44 w 45"/>
                <a:gd name="T19" fmla="*/ 51 h 95"/>
                <a:gd name="T20" fmla="*/ 37 w 45"/>
                <a:gd name="T21" fmla="*/ 53 h 95"/>
                <a:gd name="T22" fmla="*/ 45 w 45"/>
                <a:gd name="T23" fmla="*/ 85 h 95"/>
                <a:gd name="T24" fmla="*/ 40 w 45"/>
                <a:gd name="T25" fmla="*/ 85 h 95"/>
                <a:gd name="T26" fmla="*/ 27 w 45"/>
                <a:gd name="T27" fmla="*/ 95 h 95"/>
                <a:gd name="T28" fmla="*/ 25 w 45"/>
                <a:gd name="T29" fmla="*/ 89 h 95"/>
                <a:gd name="T30" fmla="*/ 15 w 45"/>
                <a:gd name="T31" fmla="*/ 87 h 95"/>
                <a:gd name="T32" fmla="*/ 19 w 45"/>
                <a:gd name="T33" fmla="*/ 61 h 95"/>
                <a:gd name="T34" fmla="*/ 12 w 45"/>
                <a:gd name="T35" fmla="*/ 50 h 95"/>
                <a:gd name="T36" fmla="*/ 18 w 45"/>
                <a:gd name="T37" fmla="*/ 35 h 95"/>
                <a:gd name="T38" fmla="*/ 14 w 45"/>
                <a:gd name="T39" fmla="*/ 32 h 95"/>
                <a:gd name="T40" fmla="*/ 6 w 45"/>
                <a:gd name="T41" fmla="*/ 40 h 95"/>
                <a:gd name="T42" fmla="*/ 7 w 45"/>
                <a:gd name="T43" fmla="*/ 30 h 95"/>
                <a:gd name="T44" fmla="*/ 0 w 45"/>
                <a:gd name="T45" fmla="*/ 27 h 95"/>
                <a:gd name="T46" fmla="*/ 0 w 45"/>
                <a:gd name="T47" fmla="*/ 25 h 95"/>
                <a:gd name="T48" fmla="*/ 2 w 45"/>
                <a:gd name="T49" fmla="*/ 21 h 95"/>
                <a:gd name="T50" fmla="*/ 7 w 45"/>
                <a:gd name="T51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" h="95">
                  <a:moveTo>
                    <a:pt x="7" y="22"/>
                  </a:moveTo>
                  <a:lnTo>
                    <a:pt x="7" y="17"/>
                  </a:lnTo>
                  <a:lnTo>
                    <a:pt x="7" y="12"/>
                  </a:lnTo>
                  <a:lnTo>
                    <a:pt x="25" y="0"/>
                  </a:lnTo>
                  <a:lnTo>
                    <a:pt x="41" y="14"/>
                  </a:lnTo>
                  <a:lnTo>
                    <a:pt x="39" y="22"/>
                  </a:lnTo>
                  <a:lnTo>
                    <a:pt x="45" y="30"/>
                  </a:lnTo>
                  <a:lnTo>
                    <a:pt x="38" y="39"/>
                  </a:lnTo>
                  <a:lnTo>
                    <a:pt x="42" y="40"/>
                  </a:lnTo>
                  <a:lnTo>
                    <a:pt x="44" y="51"/>
                  </a:lnTo>
                  <a:lnTo>
                    <a:pt x="37" y="53"/>
                  </a:lnTo>
                  <a:lnTo>
                    <a:pt x="45" y="85"/>
                  </a:lnTo>
                  <a:lnTo>
                    <a:pt x="40" y="85"/>
                  </a:lnTo>
                  <a:lnTo>
                    <a:pt x="27" y="95"/>
                  </a:lnTo>
                  <a:lnTo>
                    <a:pt x="25" y="89"/>
                  </a:lnTo>
                  <a:lnTo>
                    <a:pt x="15" y="87"/>
                  </a:lnTo>
                  <a:lnTo>
                    <a:pt x="19" y="61"/>
                  </a:lnTo>
                  <a:lnTo>
                    <a:pt x="12" y="50"/>
                  </a:lnTo>
                  <a:lnTo>
                    <a:pt x="18" y="35"/>
                  </a:lnTo>
                  <a:lnTo>
                    <a:pt x="14" y="32"/>
                  </a:lnTo>
                  <a:lnTo>
                    <a:pt x="6" y="40"/>
                  </a:lnTo>
                  <a:lnTo>
                    <a:pt x="7" y="30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7" y="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80" name="Freeform 1643"/>
            <p:cNvSpPr>
              <a:spLocks/>
            </p:cNvSpPr>
            <p:nvPr/>
          </p:nvSpPr>
          <p:spPr bwMode="auto">
            <a:xfrm>
              <a:off x="5450" y="1457"/>
              <a:ext cx="67" cy="69"/>
            </a:xfrm>
            <a:custGeom>
              <a:avLst/>
              <a:gdLst>
                <a:gd name="T0" fmla="*/ 42 w 67"/>
                <a:gd name="T1" fmla="*/ 0 h 69"/>
                <a:gd name="T2" fmla="*/ 47 w 67"/>
                <a:gd name="T3" fmla="*/ 1 h 69"/>
                <a:gd name="T4" fmla="*/ 48 w 67"/>
                <a:gd name="T5" fmla="*/ 16 h 69"/>
                <a:gd name="T6" fmla="*/ 53 w 67"/>
                <a:gd name="T7" fmla="*/ 18 h 69"/>
                <a:gd name="T8" fmla="*/ 54 w 67"/>
                <a:gd name="T9" fmla="*/ 13 h 69"/>
                <a:gd name="T10" fmla="*/ 67 w 67"/>
                <a:gd name="T11" fmla="*/ 12 h 69"/>
                <a:gd name="T12" fmla="*/ 66 w 67"/>
                <a:gd name="T13" fmla="*/ 16 h 69"/>
                <a:gd name="T14" fmla="*/ 51 w 67"/>
                <a:gd name="T15" fmla="*/ 26 h 69"/>
                <a:gd name="T16" fmla="*/ 49 w 67"/>
                <a:gd name="T17" fmla="*/ 36 h 69"/>
                <a:gd name="T18" fmla="*/ 41 w 67"/>
                <a:gd name="T19" fmla="*/ 40 h 69"/>
                <a:gd name="T20" fmla="*/ 51 w 67"/>
                <a:gd name="T21" fmla="*/ 48 h 69"/>
                <a:gd name="T22" fmla="*/ 54 w 67"/>
                <a:gd name="T23" fmla="*/ 57 h 69"/>
                <a:gd name="T24" fmla="*/ 52 w 67"/>
                <a:gd name="T25" fmla="*/ 63 h 69"/>
                <a:gd name="T26" fmla="*/ 19 w 67"/>
                <a:gd name="T27" fmla="*/ 69 h 69"/>
                <a:gd name="T28" fmla="*/ 2 w 67"/>
                <a:gd name="T29" fmla="*/ 64 h 69"/>
                <a:gd name="T30" fmla="*/ 8 w 67"/>
                <a:gd name="T31" fmla="*/ 56 h 69"/>
                <a:gd name="T32" fmla="*/ 1 w 67"/>
                <a:gd name="T33" fmla="*/ 53 h 69"/>
                <a:gd name="T34" fmla="*/ 0 w 67"/>
                <a:gd name="T35" fmla="*/ 40 h 69"/>
                <a:gd name="T36" fmla="*/ 10 w 67"/>
                <a:gd name="T37" fmla="*/ 34 h 69"/>
                <a:gd name="T38" fmla="*/ 9 w 67"/>
                <a:gd name="T39" fmla="*/ 27 h 69"/>
                <a:gd name="T40" fmla="*/ 17 w 67"/>
                <a:gd name="T41" fmla="*/ 32 h 69"/>
                <a:gd name="T42" fmla="*/ 42 w 67"/>
                <a:gd name="T4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7" h="69">
                  <a:moveTo>
                    <a:pt x="42" y="0"/>
                  </a:moveTo>
                  <a:lnTo>
                    <a:pt x="47" y="1"/>
                  </a:lnTo>
                  <a:lnTo>
                    <a:pt x="48" y="16"/>
                  </a:lnTo>
                  <a:lnTo>
                    <a:pt x="53" y="18"/>
                  </a:lnTo>
                  <a:lnTo>
                    <a:pt x="54" y="13"/>
                  </a:lnTo>
                  <a:lnTo>
                    <a:pt x="67" y="12"/>
                  </a:lnTo>
                  <a:lnTo>
                    <a:pt x="66" y="16"/>
                  </a:lnTo>
                  <a:lnTo>
                    <a:pt x="51" y="26"/>
                  </a:lnTo>
                  <a:lnTo>
                    <a:pt x="49" y="36"/>
                  </a:lnTo>
                  <a:lnTo>
                    <a:pt x="41" y="40"/>
                  </a:lnTo>
                  <a:lnTo>
                    <a:pt x="51" y="48"/>
                  </a:lnTo>
                  <a:lnTo>
                    <a:pt x="54" y="57"/>
                  </a:lnTo>
                  <a:lnTo>
                    <a:pt x="52" y="63"/>
                  </a:lnTo>
                  <a:lnTo>
                    <a:pt x="19" y="69"/>
                  </a:lnTo>
                  <a:lnTo>
                    <a:pt x="2" y="64"/>
                  </a:lnTo>
                  <a:lnTo>
                    <a:pt x="8" y="56"/>
                  </a:lnTo>
                  <a:lnTo>
                    <a:pt x="1" y="53"/>
                  </a:lnTo>
                  <a:lnTo>
                    <a:pt x="0" y="40"/>
                  </a:lnTo>
                  <a:lnTo>
                    <a:pt x="10" y="34"/>
                  </a:lnTo>
                  <a:lnTo>
                    <a:pt x="9" y="27"/>
                  </a:lnTo>
                  <a:lnTo>
                    <a:pt x="17" y="32"/>
                  </a:lnTo>
                  <a:lnTo>
                    <a:pt x="4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81" name="Freeform 1644"/>
            <p:cNvSpPr>
              <a:spLocks/>
            </p:cNvSpPr>
            <p:nvPr/>
          </p:nvSpPr>
          <p:spPr bwMode="auto">
            <a:xfrm>
              <a:off x="5683" y="1731"/>
              <a:ext cx="24" cy="37"/>
            </a:xfrm>
            <a:custGeom>
              <a:avLst/>
              <a:gdLst>
                <a:gd name="T0" fmla="*/ 13 w 24"/>
                <a:gd name="T1" fmla="*/ 0 h 37"/>
                <a:gd name="T2" fmla="*/ 13 w 24"/>
                <a:gd name="T3" fmla="*/ 8 h 37"/>
                <a:gd name="T4" fmla="*/ 22 w 24"/>
                <a:gd name="T5" fmla="*/ 12 h 37"/>
                <a:gd name="T6" fmla="*/ 23 w 24"/>
                <a:gd name="T7" fmla="*/ 16 h 37"/>
                <a:gd name="T8" fmla="*/ 19 w 24"/>
                <a:gd name="T9" fmla="*/ 17 h 37"/>
                <a:gd name="T10" fmla="*/ 21 w 24"/>
                <a:gd name="T11" fmla="*/ 23 h 37"/>
                <a:gd name="T12" fmla="*/ 24 w 24"/>
                <a:gd name="T13" fmla="*/ 24 h 37"/>
                <a:gd name="T14" fmla="*/ 23 w 24"/>
                <a:gd name="T15" fmla="*/ 31 h 37"/>
                <a:gd name="T16" fmla="*/ 0 w 24"/>
                <a:gd name="T17" fmla="*/ 37 h 37"/>
                <a:gd name="T18" fmla="*/ 0 w 24"/>
                <a:gd name="T19" fmla="*/ 34 h 37"/>
                <a:gd name="T20" fmla="*/ 0 w 24"/>
                <a:gd name="T21" fmla="*/ 5 h 37"/>
                <a:gd name="T22" fmla="*/ 13 w 24"/>
                <a:gd name="T2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37">
                  <a:moveTo>
                    <a:pt x="13" y="0"/>
                  </a:moveTo>
                  <a:lnTo>
                    <a:pt x="13" y="8"/>
                  </a:lnTo>
                  <a:lnTo>
                    <a:pt x="22" y="12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21" y="23"/>
                  </a:lnTo>
                  <a:lnTo>
                    <a:pt x="24" y="24"/>
                  </a:lnTo>
                  <a:lnTo>
                    <a:pt x="23" y="31"/>
                  </a:lnTo>
                  <a:lnTo>
                    <a:pt x="0" y="37"/>
                  </a:lnTo>
                  <a:lnTo>
                    <a:pt x="0" y="34"/>
                  </a:lnTo>
                  <a:lnTo>
                    <a:pt x="0" y="5"/>
                  </a:lnTo>
                  <a:lnTo>
                    <a:pt x="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82" name="Freeform 1645"/>
            <p:cNvSpPr>
              <a:spLocks/>
            </p:cNvSpPr>
            <p:nvPr/>
          </p:nvSpPr>
          <p:spPr bwMode="auto">
            <a:xfrm>
              <a:off x="5076" y="1178"/>
              <a:ext cx="393" cy="457"/>
            </a:xfrm>
            <a:custGeom>
              <a:avLst/>
              <a:gdLst>
                <a:gd name="T0" fmla="*/ 26 w 393"/>
                <a:gd name="T1" fmla="*/ 207 h 457"/>
                <a:gd name="T2" fmla="*/ 20 w 393"/>
                <a:gd name="T3" fmla="*/ 179 h 457"/>
                <a:gd name="T4" fmla="*/ 21 w 393"/>
                <a:gd name="T5" fmla="*/ 166 h 457"/>
                <a:gd name="T6" fmla="*/ 48 w 393"/>
                <a:gd name="T7" fmla="*/ 139 h 457"/>
                <a:gd name="T8" fmla="*/ 80 w 393"/>
                <a:gd name="T9" fmla="*/ 129 h 457"/>
                <a:gd name="T10" fmla="*/ 94 w 393"/>
                <a:gd name="T11" fmla="*/ 86 h 457"/>
                <a:gd name="T12" fmla="*/ 110 w 393"/>
                <a:gd name="T13" fmla="*/ 71 h 457"/>
                <a:gd name="T14" fmla="*/ 135 w 393"/>
                <a:gd name="T15" fmla="*/ 49 h 457"/>
                <a:gd name="T16" fmla="*/ 162 w 393"/>
                <a:gd name="T17" fmla="*/ 48 h 457"/>
                <a:gd name="T18" fmla="*/ 166 w 393"/>
                <a:gd name="T19" fmla="*/ 29 h 457"/>
                <a:gd name="T20" fmla="*/ 169 w 393"/>
                <a:gd name="T21" fmla="*/ 0 h 457"/>
                <a:gd name="T22" fmla="*/ 208 w 393"/>
                <a:gd name="T23" fmla="*/ 55 h 457"/>
                <a:gd name="T24" fmla="*/ 234 w 393"/>
                <a:gd name="T25" fmla="*/ 75 h 457"/>
                <a:gd name="T26" fmla="*/ 227 w 393"/>
                <a:gd name="T27" fmla="*/ 106 h 457"/>
                <a:gd name="T28" fmla="*/ 277 w 393"/>
                <a:gd name="T29" fmla="*/ 117 h 457"/>
                <a:gd name="T30" fmla="*/ 300 w 393"/>
                <a:gd name="T31" fmla="*/ 149 h 457"/>
                <a:gd name="T32" fmla="*/ 286 w 393"/>
                <a:gd name="T33" fmla="*/ 195 h 457"/>
                <a:gd name="T34" fmla="*/ 304 w 393"/>
                <a:gd name="T35" fmla="*/ 231 h 457"/>
                <a:gd name="T36" fmla="*/ 301 w 393"/>
                <a:gd name="T37" fmla="*/ 259 h 457"/>
                <a:gd name="T38" fmla="*/ 320 w 393"/>
                <a:gd name="T39" fmla="*/ 303 h 457"/>
                <a:gd name="T40" fmla="*/ 359 w 393"/>
                <a:gd name="T41" fmla="*/ 306 h 457"/>
                <a:gd name="T42" fmla="*/ 369 w 393"/>
                <a:gd name="T43" fmla="*/ 302 h 457"/>
                <a:gd name="T44" fmla="*/ 383 w 393"/>
                <a:gd name="T45" fmla="*/ 306 h 457"/>
                <a:gd name="T46" fmla="*/ 374 w 393"/>
                <a:gd name="T47" fmla="*/ 319 h 457"/>
                <a:gd name="T48" fmla="*/ 382 w 393"/>
                <a:gd name="T49" fmla="*/ 335 h 457"/>
                <a:gd name="T50" fmla="*/ 393 w 393"/>
                <a:gd name="T51" fmla="*/ 348 h 457"/>
                <a:gd name="T52" fmla="*/ 385 w 393"/>
                <a:gd name="T53" fmla="*/ 357 h 457"/>
                <a:gd name="T54" fmla="*/ 379 w 393"/>
                <a:gd name="T55" fmla="*/ 352 h 457"/>
                <a:gd name="T56" fmla="*/ 366 w 393"/>
                <a:gd name="T57" fmla="*/ 361 h 457"/>
                <a:gd name="T58" fmla="*/ 348 w 393"/>
                <a:gd name="T59" fmla="*/ 379 h 457"/>
                <a:gd name="T60" fmla="*/ 329 w 393"/>
                <a:gd name="T61" fmla="*/ 374 h 457"/>
                <a:gd name="T62" fmla="*/ 309 w 393"/>
                <a:gd name="T63" fmla="*/ 376 h 457"/>
                <a:gd name="T64" fmla="*/ 298 w 393"/>
                <a:gd name="T65" fmla="*/ 358 h 457"/>
                <a:gd name="T66" fmla="*/ 295 w 393"/>
                <a:gd name="T67" fmla="*/ 353 h 457"/>
                <a:gd name="T68" fmla="*/ 243 w 393"/>
                <a:gd name="T69" fmla="*/ 335 h 457"/>
                <a:gd name="T70" fmla="*/ 225 w 393"/>
                <a:gd name="T71" fmla="*/ 330 h 457"/>
                <a:gd name="T72" fmla="*/ 231 w 393"/>
                <a:gd name="T73" fmla="*/ 358 h 457"/>
                <a:gd name="T74" fmla="*/ 233 w 393"/>
                <a:gd name="T75" fmla="*/ 383 h 457"/>
                <a:gd name="T76" fmla="*/ 272 w 393"/>
                <a:gd name="T77" fmla="*/ 398 h 457"/>
                <a:gd name="T78" fmla="*/ 274 w 393"/>
                <a:gd name="T79" fmla="*/ 364 h 457"/>
                <a:gd name="T80" fmla="*/ 290 w 393"/>
                <a:gd name="T81" fmla="*/ 377 h 457"/>
                <a:gd name="T82" fmla="*/ 287 w 393"/>
                <a:gd name="T83" fmla="*/ 404 h 457"/>
                <a:gd name="T84" fmla="*/ 305 w 393"/>
                <a:gd name="T85" fmla="*/ 395 h 457"/>
                <a:gd name="T86" fmla="*/ 301 w 393"/>
                <a:gd name="T87" fmla="*/ 407 h 457"/>
                <a:gd name="T88" fmla="*/ 318 w 393"/>
                <a:gd name="T89" fmla="*/ 415 h 457"/>
                <a:gd name="T90" fmla="*/ 322 w 393"/>
                <a:gd name="T91" fmla="*/ 400 h 457"/>
                <a:gd name="T92" fmla="*/ 324 w 393"/>
                <a:gd name="T93" fmla="*/ 423 h 457"/>
                <a:gd name="T94" fmla="*/ 300 w 393"/>
                <a:gd name="T95" fmla="*/ 426 h 457"/>
                <a:gd name="T96" fmla="*/ 307 w 393"/>
                <a:gd name="T97" fmla="*/ 437 h 457"/>
                <a:gd name="T98" fmla="*/ 309 w 393"/>
                <a:gd name="T99" fmla="*/ 452 h 457"/>
                <a:gd name="T100" fmla="*/ 291 w 393"/>
                <a:gd name="T101" fmla="*/ 457 h 457"/>
                <a:gd name="T102" fmla="*/ 286 w 393"/>
                <a:gd name="T103" fmla="*/ 448 h 457"/>
                <a:gd name="T104" fmla="*/ 247 w 393"/>
                <a:gd name="T105" fmla="*/ 429 h 457"/>
                <a:gd name="T106" fmla="*/ 221 w 393"/>
                <a:gd name="T107" fmla="*/ 423 h 457"/>
                <a:gd name="T108" fmla="*/ 216 w 393"/>
                <a:gd name="T109" fmla="*/ 417 h 457"/>
                <a:gd name="T110" fmla="*/ 201 w 393"/>
                <a:gd name="T111" fmla="*/ 398 h 457"/>
                <a:gd name="T112" fmla="*/ 190 w 393"/>
                <a:gd name="T113" fmla="*/ 355 h 457"/>
                <a:gd name="T114" fmla="*/ 149 w 393"/>
                <a:gd name="T115" fmla="*/ 331 h 457"/>
                <a:gd name="T116" fmla="*/ 68 w 393"/>
                <a:gd name="T117" fmla="*/ 302 h 457"/>
                <a:gd name="T118" fmla="*/ 24 w 393"/>
                <a:gd name="T119" fmla="*/ 262 h 457"/>
                <a:gd name="T120" fmla="*/ 0 w 393"/>
                <a:gd name="T121" fmla="*/ 238 h 457"/>
                <a:gd name="T122" fmla="*/ 12 w 393"/>
                <a:gd name="T123" fmla="*/ 244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3" h="457">
                  <a:moveTo>
                    <a:pt x="12" y="244"/>
                  </a:moveTo>
                  <a:lnTo>
                    <a:pt x="26" y="207"/>
                  </a:lnTo>
                  <a:lnTo>
                    <a:pt x="6" y="191"/>
                  </a:lnTo>
                  <a:lnTo>
                    <a:pt x="20" y="179"/>
                  </a:lnTo>
                  <a:lnTo>
                    <a:pt x="14" y="175"/>
                  </a:lnTo>
                  <a:lnTo>
                    <a:pt x="21" y="166"/>
                  </a:lnTo>
                  <a:lnTo>
                    <a:pt x="18" y="151"/>
                  </a:lnTo>
                  <a:lnTo>
                    <a:pt x="48" y="139"/>
                  </a:lnTo>
                  <a:lnTo>
                    <a:pt x="52" y="132"/>
                  </a:lnTo>
                  <a:lnTo>
                    <a:pt x="80" y="129"/>
                  </a:lnTo>
                  <a:lnTo>
                    <a:pt x="82" y="102"/>
                  </a:lnTo>
                  <a:lnTo>
                    <a:pt x="94" y="86"/>
                  </a:lnTo>
                  <a:lnTo>
                    <a:pt x="91" y="70"/>
                  </a:lnTo>
                  <a:lnTo>
                    <a:pt x="110" y="71"/>
                  </a:lnTo>
                  <a:lnTo>
                    <a:pt x="110" y="55"/>
                  </a:lnTo>
                  <a:lnTo>
                    <a:pt x="135" y="49"/>
                  </a:lnTo>
                  <a:lnTo>
                    <a:pt x="160" y="60"/>
                  </a:lnTo>
                  <a:lnTo>
                    <a:pt x="162" y="48"/>
                  </a:lnTo>
                  <a:lnTo>
                    <a:pt x="137" y="29"/>
                  </a:lnTo>
                  <a:lnTo>
                    <a:pt x="166" y="29"/>
                  </a:lnTo>
                  <a:lnTo>
                    <a:pt x="155" y="2"/>
                  </a:lnTo>
                  <a:lnTo>
                    <a:pt x="169" y="0"/>
                  </a:lnTo>
                  <a:lnTo>
                    <a:pt x="169" y="9"/>
                  </a:lnTo>
                  <a:lnTo>
                    <a:pt x="208" y="55"/>
                  </a:lnTo>
                  <a:lnTo>
                    <a:pt x="209" y="66"/>
                  </a:lnTo>
                  <a:lnTo>
                    <a:pt x="234" y="75"/>
                  </a:lnTo>
                  <a:lnTo>
                    <a:pt x="241" y="91"/>
                  </a:lnTo>
                  <a:lnTo>
                    <a:pt x="227" y="106"/>
                  </a:lnTo>
                  <a:lnTo>
                    <a:pt x="228" y="120"/>
                  </a:lnTo>
                  <a:lnTo>
                    <a:pt x="277" y="117"/>
                  </a:lnTo>
                  <a:lnTo>
                    <a:pt x="290" y="144"/>
                  </a:lnTo>
                  <a:lnTo>
                    <a:pt x="300" y="149"/>
                  </a:lnTo>
                  <a:lnTo>
                    <a:pt x="308" y="160"/>
                  </a:lnTo>
                  <a:lnTo>
                    <a:pt x="286" y="195"/>
                  </a:lnTo>
                  <a:lnTo>
                    <a:pt x="293" y="232"/>
                  </a:lnTo>
                  <a:lnTo>
                    <a:pt x="304" y="231"/>
                  </a:lnTo>
                  <a:lnTo>
                    <a:pt x="319" y="249"/>
                  </a:lnTo>
                  <a:lnTo>
                    <a:pt x="301" y="259"/>
                  </a:lnTo>
                  <a:lnTo>
                    <a:pt x="300" y="276"/>
                  </a:lnTo>
                  <a:lnTo>
                    <a:pt x="320" y="303"/>
                  </a:lnTo>
                  <a:lnTo>
                    <a:pt x="325" y="298"/>
                  </a:lnTo>
                  <a:lnTo>
                    <a:pt x="359" y="306"/>
                  </a:lnTo>
                  <a:lnTo>
                    <a:pt x="357" y="296"/>
                  </a:lnTo>
                  <a:lnTo>
                    <a:pt x="369" y="302"/>
                  </a:lnTo>
                  <a:lnTo>
                    <a:pt x="373" y="297"/>
                  </a:lnTo>
                  <a:lnTo>
                    <a:pt x="383" y="306"/>
                  </a:lnTo>
                  <a:lnTo>
                    <a:pt x="384" y="313"/>
                  </a:lnTo>
                  <a:lnTo>
                    <a:pt x="374" y="319"/>
                  </a:lnTo>
                  <a:lnTo>
                    <a:pt x="375" y="332"/>
                  </a:lnTo>
                  <a:lnTo>
                    <a:pt x="382" y="335"/>
                  </a:lnTo>
                  <a:lnTo>
                    <a:pt x="376" y="343"/>
                  </a:lnTo>
                  <a:lnTo>
                    <a:pt x="393" y="348"/>
                  </a:lnTo>
                  <a:lnTo>
                    <a:pt x="393" y="357"/>
                  </a:lnTo>
                  <a:lnTo>
                    <a:pt x="385" y="357"/>
                  </a:lnTo>
                  <a:lnTo>
                    <a:pt x="385" y="354"/>
                  </a:lnTo>
                  <a:lnTo>
                    <a:pt x="379" y="352"/>
                  </a:lnTo>
                  <a:lnTo>
                    <a:pt x="375" y="362"/>
                  </a:lnTo>
                  <a:lnTo>
                    <a:pt x="366" y="361"/>
                  </a:lnTo>
                  <a:lnTo>
                    <a:pt x="362" y="368"/>
                  </a:lnTo>
                  <a:lnTo>
                    <a:pt x="348" y="379"/>
                  </a:lnTo>
                  <a:lnTo>
                    <a:pt x="342" y="382"/>
                  </a:lnTo>
                  <a:lnTo>
                    <a:pt x="329" y="374"/>
                  </a:lnTo>
                  <a:lnTo>
                    <a:pt x="309" y="383"/>
                  </a:lnTo>
                  <a:lnTo>
                    <a:pt x="309" y="376"/>
                  </a:lnTo>
                  <a:lnTo>
                    <a:pt x="296" y="376"/>
                  </a:lnTo>
                  <a:lnTo>
                    <a:pt x="298" y="358"/>
                  </a:lnTo>
                  <a:lnTo>
                    <a:pt x="291" y="358"/>
                  </a:lnTo>
                  <a:lnTo>
                    <a:pt x="295" y="353"/>
                  </a:lnTo>
                  <a:lnTo>
                    <a:pt x="258" y="326"/>
                  </a:lnTo>
                  <a:lnTo>
                    <a:pt x="243" y="335"/>
                  </a:lnTo>
                  <a:lnTo>
                    <a:pt x="237" y="327"/>
                  </a:lnTo>
                  <a:lnTo>
                    <a:pt x="225" y="330"/>
                  </a:lnTo>
                  <a:lnTo>
                    <a:pt x="239" y="353"/>
                  </a:lnTo>
                  <a:lnTo>
                    <a:pt x="231" y="358"/>
                  </a:lnTo>
                  <a:lnTo>
                    <a:pt x="236" y="375"/>
                  </a:lnTo>
                  <a:lnTo>
                    <a:pt x="233" y="383"/>
                  </a:lnTo>
                  <a:lnTo>
                    <a:pt x="254" y="385"/>
                  </a:lnTo>
                  <a:lnTo>
                    <a:pt x="272" y="398"/>
                  </a:lnTo>
                  <a:lnTo>
                    <a:pt x="268" y="375"/>
                  </a:lnTo>
                  <a:lnTo>
                    <a:pt x="274" y="364"/>
                  </a:lnTo>
                  <a:lnTo>
                    <a:pt x="288" y="369"/>
                  </a:lnTo>
                  <a:lnTo>
                    <a:pt x="290" y="377"/>
                  </a:lnTo>
                  <a:lnTo>
                    <a:pt x="278" y="380"/>
                  </a:lnTo>
                  <a:lnTo>
                    <a:pt x="287" y="404"/>
                  </a:lnTo>
                  <a:lnTo>
                    <a:pt x="293" y="386"/>
                  </a:lnTo>
                  <a:lnTo>
                    <a:pt x="305" y="395"/>
                  </a:lnTo>
                  <a:lnTo>
                    <a:pt x="297" y="397"/>
                  </a:lnTo>
                  <a:lnTo>
                    <a:pt x="301" y="407"/>
                  </a:lnTo>
                  <a:lnTo>
                    <a:pt x="319" y="405"/>
                  </a:lnTo>
                  <a:lnTo>
                    <a:pt x="318" y="415"/>
                  </a:lnTo>
                  <a:lnTo>
                    <a:pt x="323" y="415"/>
                  </a:lnTo>
                  <a:lnTo>
                    <a:pt x="322" y="400"/>
                  </a:lnTo>
                  <a:lnTo>
                    <a:pt x="330" y="405"/>
                  </a:lnTo>
                  <a:lnTo>
                    <a:pt x="324" y="423"/>
                  </a:lnTo>
                  <a:lnTo>
                    <a:pt x="307" y="413"/>
                  </a:lnTo>
                  <a:lnTo>
                    <a:pt x="300" y="426"/>
                  </a:lnTo>
                  <a:lnTo>
                    <a:pt x="302" y="435"/>
                  </a:lnTo>
                  <a:lnTo>
                    <a:pt x="307" y="437"/>
                  </a:lnTo>
                  <a:lnTo>
                    <a:pt x="302" y="446"/>
                  </a:lnTo>
                  <a:lnTo>
                    <a:pt x="309" y="452"/>
                  </a:lnTo>
                  <a:lnTo>
                    <a:pt x="291" y="449"/>
                  </a:lnTo>
                  <a:lnTo>
                    <a:pt x="291" y="457"/>
                  </a:lnTo>
                  <a:lnTo>
                    <a:pt x="278" y="454"/>
                  </a:lnTo>
                  <a:lnTo>
                    <a:pt x="286" y="448"/>
                  </a:lnTo>
                  <a:lnTo>
                    <a:pt x="272" y="446"/>
                  </a:lnTo>
                  <a:lnTo>
                    <a:pt x="247" y="429"/>
                  </a:lnTo>
                  <a:lnTo>
                    <a:pt x="230" y="437"/>
                  </a:lnTo>
                  <a:lnTo>
                    <a:pt x="221" y="423"/>
                  </a:lnTo>
                  <a:lnTo>
                    <a:pt x="210" y="429"/>
                  </a:lnTo>
                  <a:lnTo>
                    <a:pt x="216" y="417"/>
                  </a:lnTo>
                  <a:lnTo>
                    <a:pt x="208" y="419"/>
                  </a:lnTo>
                  <a:lnTo>
                    <a:pt x="201" y="398"/>
                  </a:lnTo>
                  <a:lnTo>
                    <a:pt x="187" y="394"/>
                  </a:lnTo>
                  <a:lnTo>
                    <a:pt x="190" y="355"/>
                  </a:lnTo>
                  <a:lnTo>
                    <a:pt x="158" y="363"/>
                  </a:lnTo>
                  <a:lnTo>
                    <a:pt x="149" y="331"/>
                  </a:lnTo>
                  <a:lnTo>
                    <a:pt x="68" y="316"/>
                  </a:lnTo>
                  <a:lnTo>
                    <a:pt x="68" y="302"/>
                  </a:lnTo>
                  <a:lnTo>
                    <a:pt x="41" y="260"/>
                  </a:lnTo>
                  <a:lnTo>
                    <a:pt x="24" y="262"/>
                  </a:lnTo>
                  <a:lnTo>
                    <a:pt x="4" y="247"/>
                  </a:lnTo>
                  <a:lnTo>
                    <a:pt x="0" y="238"/>
                  </a:lnTo>
                  <a:lnTo>
                    <a:pt x="9" y="235"/>
                  </a:lnTo>
                  <a:lnTo>
                    <a:pt x="12" y="24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83" name="Freeform 1646"/>
            <p:cNvSpPr>
              <a:spLocks/>
            </p:cNvSpPr>
            <p:nvPr/>
          </p:nvSpPr>
          <p:spPr bwMode="auto">
            <a:xfrm>
              <a:off x="5734" y="1746"/>
              <a:ext cx="112" cy="53"/>
            </a:xfrm>
            <a:custGeom>
              <a:avLst/>
              <a:gdLst>
                <a:gd name="T0" fmla="*/ 81 w 112"/>
                <a:gd name="T1" fmla="*/ 15 h 53"/>
                <a:gd name="T2" fmla="*/ 59 w 112"/>
                <a:gd name="T3" fmla="*/ 16 h 53"/>
                <a:gd name="T4" fmla="*/ 55 w 112"/>
                <a:gd name="T5" fmla="*/ 22 h 53"/>
                <a:gd name="T6" fmla="*/ 60 w 112"/>
                <a:gd name="T7" fmla="*/ 28 h 53"/>
                <a:gd name="T8" fmla="*/ 49 w 112"/>
                <a:gd name="T9" fmla="*/ 43 h 53"/>
                <a:gd name="T10" fmla="*/ 48 w 112"/>
                <a:gd name="T11" fmla="*/ 53 h 53"/>
                <a:gd name="T12" fmla="*/ 41 w 112"/>
                <a:gd name="T13" fmla="*/ 46 h 53"/>
                <a:gd name="T14" fmla="*/ 20 w 112"/>
                <a:gd name="T15" fmla="*/ 39 h 53"/>
                <a:gd name="T16" fmla="*/ 14 w 112"/>
                <a:gd name="T17" fmla="*/ 42 h 53"/>
                <a:gd name="T18" fmla="*/ 10 w 112"/>
                <a:gd name="T19" fmla="*/ 37 h 53"/>
                <a:gd name="T20" fmla="*/ 10 w 112"/>
                <a:gd name="T21" fmla="*/ 30 h 53"/>
                <a:gd name="T22" fmla="*/ 0 w 112"/>
                <a:gd name="T23" fmla="*/ 16 h 53"/>
                <a:gd name="T24" fmla="*/ 7 w 112"/>
                <a:gd name="T25" fmla="*/ 11 h 53"/>
                <a:gd name="T26" fmla="*/ 6 w 112"/>
                <a:gd name="T27" fmla="*/ 4 h 53"/>
                <a:gd name="T28" fmla="*/ 12 w 112"/>
                <a:gd name="T29" fmla="*/ 0 h 53"/>
                <a:gd name="T30" fmla="*/ 23 w 112"/>
                <a:gd name="T31" fmla="*/ 3 h 53"/>
                <a:gd name="T32" fmla="*/ 24 w 112"/>
                <a:gd name="T33" fmla="*/ 8 h 53"/>
                <a:gd name="T34" fmla="*/ 18 w 112"/>
                <a:gd name="T35" fmla="*/ 14 h 53"/>
                <a:gd name="T36" fmla="*/ 54 w 112"/>
                <a:gd name="T37" fmla="*/ 11 h 53"/>
                <a:gd name="T38" fmla="*/ 56 w 112"/>
                <a:gd name="T39" fmla="*/ 14 h 53"/>
                <a:gd name="T40" fmla="*/ 92 w 112"/>
                <a:gd name="T41" fmla="*/ 11 h 53"/>
                <a:gd name="T42" fmla="*/ 93 w 112"/>
                <a:gd name="T43" fmla="*/ 9 h 53"/>
                <a:gd name="T44" fmla="*/ 112 w 112"/>
                <a:gd name="T45" fmla="*/ 19 h 53"/>
                <a:gd name="T46" fmla="*/ 107 w 112"/>
                <a:gd name="T47" fmla="*/ 27 h 53"/>
                <a:gd name="T48" fmla="*/ 90 w 112"/>
                <a:gd name="T49" fmla="*/ 19 h 53"/>
                <a:gd name="T50" fmla="*/ 81 w 112"/>
                <a:gd name="T51" fmla="*/ 24 h 53"/>
                <a:gd name="T52" fmla="*/ 78 w 112"/>
                <a:gd name="T53" fmla="*/ 19 h 53"/>
                <a:gd name="T54" fmla="*/ 81 w 112"/>
                <a:gd name="T55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" h="53">
                  <a:moveTo>
                    <a:pt x="81" y="15"/>
                  </a:moveTo>
                  <a:lnTo>
                    <a:pt x="59" y="16"/>
                  </a:lnTo>
                  <a:lnTo>
                    <a:pt x="55" y="22"/>
                  </a:lnTo>
                  <a:lnTo>
                    <a:pt x="60" y="28"/>
                  </a:lnTo>
                  <a:lnTo>
                    <a:pt x="49" y="43"/>
                  </a:lnTo>
                  <a:lnTo>
                    <a:pt x="48" y="53"/>
                  </a:lnTo>
                  <a:lnTo>
                    <a:pt x="41" y="46"/>
                  </a:lnTo>
                  <a:lnTo>
                    <a:pt x="20" y="39"/>
                  </a:lnTo>
                  <a:lnTo>
                    <a:pt x="14" y="42"/>
                  </a:lnTo>
                  <a:lnTo>
                    <a:pt x="10" y="37"/>
                  </a:lnTo>
                  <a:lnTo>
                    <a:pt x="10" y="30"/>
                  </a:lnTo>
                  <a:lnTo>
                    <a:pt x="0" y="16"/>
                  </a:lnTo>
                  <a:lnTo>
                    <a:pt x="7" y="11"/>
                  </a:lnTo>
                  <a:lnTo>
                    <a:pt x="6" y="4"/>
                  </a:lnTo>
                  <a:lnTo>
                    <a:pt x="12" y="0"/>
                  </a:lnTo>
                  <a:lnTo>
                    <a:pt x="23" y="3"/>
                  </a:lnTo>
                  <a:lnTo>
                    <a:pt x="24" y="8"/>
                  </a:lnTo>
                  <a:lnTo>
                    <a:pt x="18" y="14"/>
                  </a:lnTo>
                  <a:lnTo>
                    <a:pt x="54" y="11"/>
                  </a:lnTo>
                  <a:lnTo>
                    <a:pt x="56" y="14"/>
                  </a:lnTo>
                  <a:lnTo>
                    <a:pt x="92" y="11"/>
                  </a:lnTo>
                  <a:lnTo>
                    <a:pt x="93" y="9"/>
                  </a:lnTo>
                  <a:lnTo>
                    <a:pt x="112" y="19"/>
                  </a:lnTo>
                  <a:lnTo>
                    <a:pt x="107" y="27"/>
                  </a:lnTo>
                  <a:lnTo>
                    <a:pt x="90" y="19"/>
                  </a:lnTo>
                  <a:lnTo>
                    <a:pt x="81" y="24"/>
                  </a:lnTo>
                  <a:lnTo>
                    <a:pt x="78" y="19"/>
                  </a:lnTo>
                  <a:lnTo>
                    <a:pt x="81" y="1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84" name="Freeform 1647"/>
            <p:cNvSpPr>
              <a:spLocks/>
            </p:cNvSpPr>
            <p:nvPr/>
          </p:nvSpPr>
          <p:spPr bwMode="auto">
            <a:xfrm>
              <a:off x="5654" y="1563"/>
              <a:ext cx="90" cy="89"/>
            </a:xfrm>
            <a:custGeom>
              <a:avLst/>
              <a:gdLst>
                <a:gd name="T0" fmla="*/ 26 w 90"/>
                <a:gd name="T1" fmla="*/ 75 h 89"/>
                <a:gd name="T2" fmla="*/ 37 w 90"/>
                <a:gd name="T3" fmla="*/ 57 h 89"/>
                <a:gd name="T4" fmla="*/ 26 w 90"/>
                <a:gd name="T5" fmla="*/ 50 h 89"/>
                <a:gd name="T6" fmla="*/ 1 w 90"/>
                <a:gd name="T7" fmla="*/ 55 h 89"/>
                <a:gd name="T8" fmla="*/ 0 w 90"/>
                <a:gd name="T9" fmla="*/ 44 h 89"/>
                <a:gd name="T10" fmla="*/ 7 w 90"/>
                <a:gd name="T11" fmla="*/ 25 h 89"/>
                <a:gd name="T12" fmla="*/ 13 w 90"/>
                <a:gd name="T13" fmla="*/ 19 h 89"/>
                <a:gd name="T14" fmla="*/ 19 w 90"/>
                <a:gd name="T15" fmla="*/ 30 h 89"/>
                <a:gd name="T16" fmla="*/ 24 w 90"/>
                <a:gd name="T17" fmla="*/ 26 h 89"/>
                <a:gd name="T18" fmla="*/ 28 w 90"/>
                <a:gd name="T19" fmla="*/ 27 h 89"/>
                <a:gd name="T20" fmla="*/ 28 w 90"/>
                <a:gd name="T21" fmla="*/ 32 h 89"/>
                <a:gd name="T22" fmla="*/ 37 w 90"/>
                <a:gd name="T23" fmla="*/ 30 h 89"/>
                <a:gd name="T24" fmla="*/ 42 w 90"/>
                <a:gd name="T25" fmla="*/ 22 h 89"/>
                <a:gd name="T26" fmla="*/ 30 w 90"/>
                <a:gd name="T27" fmla="*/ 12 h 89"/>
                <a:gd name="T28" fmla="*/ 19 w 90"/>
                <a:gd name="T29" fmla="*/ 24 h 89"/>
                <a:gd name="T30" fmla="*/ 14 w 90"/>
                <a:gd name="T31" fmla="*/ 16 h 89"/>
                <a:gd name="T32" fmla="*/ 14 w 90"/>
                <a:gd name="T33" fmla="*/ 15 h 89"/>
                <a:gd name="T34" fmla="*/ 22 w 90"/>
                <a:gd name="T35" fmla="*/ 15 h 89"/>
                <a:gd name="T36" fmla="*/ 20 w 90"/>
                <a:gd name="T37" fmla="*/ 8 h 89"/>
                <a:gd name="T38" fmla="*/ 23 w 90"/>
                <a:gd name="T39" fmla="*/ 5 h 89"/>
                <a:gd name="T40" fmla="*/ 31 w 90"/>
                <a:gd name="T41" fmla="*/ 8 h 89"/>
                <a:gd name="T42" fmla="*/ 37 w 90"/>
                <a:gd name="T43" fmla="*/ 5 h 89"/>
                <a:gd name="T44" fmla="*/ 65 w 90"/>
                <a:gd name="T45" fmla="*/ 7 h 89"/>
                <a:gd name="T46" fmla="*/ 70 w 90"/>
                <a:gd name="T47" fmla="*/ 3 h 89"/>
                <a:gd name="T48" fmla="*/ 77 w 90"/>
                <a:gd name="T49" fmla="*/ 0 h 89"/>
                <a:gd name="T50" fmla="*/ 84 w 90"/>
                <a:gd name="T51" fmla="*/ 1 h 89"/>
                <a:gd name="T52" fmla="*/ 90 w 90"/>
                <a:gd name="T53" fmla="*/ 9 h 89"/>
                <a:gd name="T54" fmla="*/ 88 w 90"/>
                <a:gd name="T55" fmla="*/ 16 h 89"/>
                <a:gd name="T56" fmla="*/ 83 w 90"/>
                <a:gd name="T57" fmla="*/ 15 h 89"/>
                <a:gd name="T58" fmla="*/ 83 w 90"/>
                <a:gd name="T59" fmla="*/ 10 h 89"/>
                <a:gd name="T60" fmla="*/ 70 w 90"/>
                <a:gd name="T61" fmla="*/ 10 h 89"/>
                <a:gd name="T62" fmla="*/ 69 w 90"/>
                <a:gd name="T63" fmla="*/ 17 h 89"/>
                <a:gd name="T64" fmla="*/ 57 w 90"/>
                <a:gd name="T65" fmla="*/ 26 h 89"/>
                <a:gd name="T66" fmla="*/ 67 w 90"/>
                <a:gd name="T67" fmla="*/ 39 h 89"/>
                <a:gd name="T68" fmla="*/ 59 w 90"/>
                <a:gd name="T69" fmla="*/ 47 h 89"/>
                <a:gd name="T70" fmla="*/ 67 w 90"/>
                <a:gd name="T71" fmla="*/ 50 h 89"/>
                <a:gd name="T72" fmla="*/ 72 w 90"/>
                <a:gd name="T73" fmla="*/ 47 h 89"/>
                <a:gd name="T74" fmla="*/ 77 w 90"/>
                <a:gd name="T75" fmla="*/ 52 h 89"/>
                <a:gd name="T76" fmla="*/ 73 w 90"/>
                <a:gd name="T77" fmla="*/ 75 h 89"/>
                <a:gd name="T78" fmla="*/ 65 w 90"/>
                <a:gd name="T79" fmla="*/ 79 h 89"/>
                <a:gd name="T80" fmla="*/ 62 w 90"/>
                <a:gd name="T81" fmla="*/ 76 h 89"/>
                <a:gd name="T82" fmla="*/ 26 w 90"/>
                <a:gd name="T83" fmla="*/ 89 h 89"/>
                <a:gd name="T84" fmla="*/ 17 w 90"/>
                <a:gd name="T85" fmla="*/ 89 h 89"/>
                <a:gd name="T86" fmla="*/ 7 w 90"/>
                <a:gd name="T87" fmla="*/ 81 h 89"/>
                <a:gd name="T88" fmla="*/ 7 w 90"/>
                <a:gd name="T89" fmla="*/ 76 h 89"/>
                <a:gd name="T90" fmla="*/ 26 w 90"/>
                <a:gd name="T91" fmla="*/ 7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" h="89">
                  <a:moveTo>
                    <a:pt x="26" y="75"/>
                  </a:moveTo>
                  <a:lnTo>
                    <a:pt x="37" y="57"/>
                  </a:lnTo>
                  <a:lnTo>
                    <a:pt x="26" y="50"/>
                  </a:lnTo>
                  <a:lnTo>
                    <a:pt x="1" y="55"/>
                  </a:lnTo>
                  <a:lnTo>
                    <a:pt x="0" y="44"/>
                  </a:lnTo>
                  <a:lnTo>
                    <a:pt x="7" y="25"/>
                  </a:lnTo>
                  <a:lnTo>
                    <a:pt x="13" y="19"/>
                  </a:lnTo>
                  <a:lnTo>
                    <a:pt x="19" y="30"/>
                  </a:lnTo>
                  <a:lnTo>
                    <a:pt x="24" y="26"/>
                  </a:lnTo>
                  <a:lnTo>
                    <a:pt x="28" y="27"/>
                  </a:lnTo>
                  <a:lnTo>
                    <a:pt x="28" y="32"/>
                  </a:lnTo>
                  <a:lnTo>
                    <a:pt x="37" y="30"/>
                  </a:lnTo>
                  <a:lnTo>
                    <a:pt x="42" y="22"/>
                  </a:lnTo>
                  <a:lnTo>
                    <a:pt x="30" y="12"/>
                  </a:lnTo>
                  <a:lnTo>
                    <a:pt x="19" y="24"/>
                  </a:lnTo>
                  <a:lnTo>
                    <a:pt x="14" y="16"/>
                  </a:lnTo>
                  <a:lnTo>
                    <a:pt x="14" y="15"/>
                  </a:lnTo>
                  <a:lnTo>
                    <a:pt x="22" y="15"/>
                  </a:lnTo>
                  <a:lnTo>
                    <a:pt x="20" y="8"/>
                  </a:lnTo>
                  <a:lnTo>
                    <a:pt x="23" y="5"/>
                  </a:lnTo>
                  <a:lnTo>
                    <a:pt x="31" y="8"/>
                  </a:lnTo>
                  <a:lnTo>
                    <a:pt x="37" y="5"/>
                  </a:lnTo>
                  <a:lnTo>
                    <a:pt x="65" y="7"/>
                  </a:lnTo>
                  <a:lnTo>
                    <a:pt x="70" y="3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0" y="9"/>
                  </a:lnTo>
                  <a:lnTo>
                    <a:pt x="88" y="16"/>
                  </a:lnTo>
                  <a:lnTo>
                    <a:pt x="83" y="15"/>
                  </a:lnTo>
                  <a:lnTo>
                    <a:pt x="83" y="10"/>
                  </a:lnTo>
                  <a:lnTo>
                    <a:pt x="70" y="10"/>
                  </a:lnTo>
                  <a:lnTo>
                    <a:pt x="69" y="17"/>
                  </a:lnTo>
                  <a:lnTo>
                    <a:pt x="57" y="26"/>
                  </a:lnTo>
                  <a:lnTo>
                    <a:pt x="67" y="39"/>
                  </a:lnTo>
                  <a:lnTo>
                    <a:pt x="59" y="47"/>
                  </a:lnTo>
                  <a:lnTo>
                    <a:pt x="67" y="50"/>
                  </a:lnTo>
                  <a:lnTo>
                    <a:pt x="72" y="47"/>
                  </a:lnTo>
                  <a:lnTo>
                    <a:pt x="77" y="52"/>
                  </a:lnTo>
                  <a:lnTo>
                    <a:pt x="73" y="75"/>
                  </a:lnTo>
                  <a:lnTo>
                    <a:pt x="65" y="79"/>
                  </a:lnTo>
                  <a:lnTo>
                    <a:pt x="62" y="76"/>
                  </a:lnTo>
                  <a:lnTo>
                    <a:pt x="26" y="89"/>
                  </a:lnTo>
                  <a:lnTo>
                    <a:pt x="17" y="89"/>
                  </a:lnTo>
                  <a:lnTo>
                    <a:pt x="7" y="81"/>
                  </a:lnTo>
                  <a:lnTo>
                    <a:pt x="7" y="76"/>
                  </a:lnTo>
                  <a:lnTo>
                    <a:pt x="26" y="7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85" name="Freeform 1648"/>
            <p:cNvSpPr>
              <a:spLocks/>
            </p:cNvSpPr>
            <p:nvPr/>
          </p:nvSpPr>
          <p:spPr bwMode="auto">
            <a:xfrm>
              <a:off x="5667" y="1575"/>
              <a:ext cx="29" cy="20"/>
            </a:xfrm>
            <a:custGeom>
              <a:avLst/>
              <a:gdLst>
                <a:gd name="T0" fmla="*/ 1 w 29"/>
                <a:gd name="T1" fmla="*/ 4 h 20"/>
                <a:gd name="T2" fmla="*/ 6 w 29"/>
                <a:gd name="T3" fmla="*/ 12 h 20"/>
                <a:gd name="T4" fmla="*/ 17 w 29"/>
                <a:gd name="T5" fmla="*/ 0 h 20"/>
                <a:gd name="T6" fmla="*/ 29 w 29"/>
                <a:gd name="T7" fmla="*/ 10 h 20"/>
                <a:gd name="T8" fmla="*/ 24 w 29"/>
                <a:gd name="T9" fmla="*/ 18 h 20"/>
                <a:gd name="T10" fmla="*/ 15 w 29"/>
                <a:gd name="T11" fmla="*/ 20 h 20"/>
                <a:gd name="T12" fmla="*/ 15 w 29"/>
                <a:gd name="T13" fmla="*/ 15 h 20"/>
                <a:gd name="T14" fmla="*/ 11 w 29"/>
                <a:gd name="T15" fmla="*/ 14 h 20"/>
                <a:gd name="T16" fmla="*/ 6 w 29"/>
                <a:gd name="T17" fmla="*/ 18 h 20"/>
                <a:gd name="T18" fmla="*/ 0 w 29"/>
                <a:gd name="T19" fmla="*/ 7 h 20"/>
                <a:gd name="T20" fmla="*/ 0 w 29"/>
                <a:gd name="T21" fmla="*/ 5 h 20"/>
                <a:gd name="T22" fmla="*/ 1 w 29"/>
                <a:gd name="T23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20">
                  <a:moveTo>
                    <a:pt x="1" y="4"/>
                  </a:moveTo>
                  <a:lnTo>
                    <a:pt x="6" y="12"/>
                  </a:lnTo>
                  <a:lnTo>
                    <a:pt x="17" y="0"/>
                  </a:lnTo>
                  <a:lnTo>
                    <a:pt x="29" y="10"/>
                  </a:lnTo>
                  <a:lnTo>
                    <a:pt x="24" y="18"/>
                  </a:lnTo>
                  <a:lnTo>
                    <a:pt x="15" y="20"/>
                  </a:lnTo>
                  <a:lnTo>
                    <a:pt x="15" y="15"/>
                  </a:lnTo>
                  <a:lnTo>
                    <a:pt x="11" y="14"/>
                  </a:lnTo>
                  <a:lnTo>
                    <a:pt x="6" y="18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86" name="Freeform 1649"/>
            <p:cNvSpPr>
              <a:spLocks/>
            </p:cNvSpPr>
            <p:nvPr/>
          </p:nvSpPr>
          <p:spPr bwMode="auto">
            <a:xfrm>
              <a:off x="5699" y="1532"/>
              <a:ext cx="52" cy="34"/>
            </a:xfrm>
            <a:custGeom>
              <a:avLst/>
              <a:gdLst>
                <a:gd name="T0" fmla="*/ 12 w 52"/>
                <a:gd name="T1" fmla="*/ 29 h 34"/>
                <a:gd name="T2" fmla="*/ 6 w 52"/>
                <a:gd name="T3" fmla="*/ 27 h 34"/>
                <a:gd name="T4" fmla="*/ 0 w 52"/>
                <a:gd name="T5" fmla="*/ 22 h 34"/>
                <a:gd name="T6" fmla="*/ 0 w 52"/>
                <a:gd name="T7" fmla="*/ 17 h 34"/>
                <a:gd name="T8" fmla="*/ 9 w 52"/>
                <a:gd name="T9" fmla="*/ 0 h 34"/>
                <a:gd name="T10" fmla="*/ 23 w 52"/>
                <a:gd name="T11" fmla="*/ 0 h 34"/>
                <a:gd name="T12" fmla="*/ 39 w 52"/>
                <a:gd name="T13" fmla="*/ 14 h 34"/>
                <a:gd name="T14" fmla="*/ 48 w 52"/>
                <a:gd name="T15" fmla="*/ 11 h 34"/>
                <a:gd name="T16" fmla="*/ 52 w 52"/>
                <a:gd name="T17" fmla="*/ 12 h 34"/>
                <a:gd name="T18" fmla="*/ 50 w 52"/>
                <a:gd name="T19" fmla="*/ 29 h 34"/>
                <a:gd name="T20" fmla="*/ 46 w 52"/>
                <a:gd name="T21" fmla="*/ 31 h 34"/>
                <a:gd name="T22" fmla="*/ 43 w 52"/>
                <a:gd name="T23" fmla="*/ 26 h 34"/>
                <a:gd name="T24" fmla="*/ 35 w 52"/>
                <a:gd name="T25" fmla="*/ 26 h 34"/>
                <a:gd name="T26" fmla="*/ 32 w 52"/>
                <a:gd name="T27" fmla="*/ 31 h 34"/>
                <a:gd name="T28" fmla="*/ 25 w 52"/>
                <a:gd name="T29" fmla="*/ 34 h 34"/>
                <a:gd name="T30" fmla="*/ 13 w 52"/>
                <a:gd name="T31" fmla="*/ 23 h 34"/>
                <a:gd name="T32" fmla="*/ 12 w 52"/>
                <a:gd name="T33" fmla="*/ 2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34">
                  <a:moveTo>
                    <a:pt x="12" y="29"/>
                  </a:moveTo>
                  <a:lnTo>
                    <a:pt x="6" y="27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9" y="0"/>
                  </a:lnTo>
                  <a:lnTo>
                    <a:pt x="23" y="0"/>
                  </a:lnTo>
                  <a:lnTo>
                    <a:pt x="39" y="14"/>
                  </a:lnTo>
                  <a:lnTo>
                    <a:pt x="48" y="11"/>
                  </a:lnTo>
                  <a:lnTo>
                    <a:pt x="52" y="12"/>
                  </a:lnTo>
                  <a:lnTo>
                    <a:pt x="50" y="29"/>
                  </a:lnTo>
                  <a:lnTo>
                    <a:pt x="46" y="31"/>
                  </a:lnTo>
                  <a:lnTo>
                    <a:pt x="43" y="26"/>
                  </a:lnTo>
                  <a:lnTo>
                    <a:pt x="35" y="26"/>
                  </a:lnTo>
                  <a:lnTo>
                    <a:pt x="32" y="31"/>
                  </a:lnTo>
                  <a:lnTo>
                    <a:pt x="25" y="34"/>
                  </a:lnTo>
                  <a:lnTo>
                    <a:pt x="13" y="23"/>
                  </a:lnTo>
                  <a:lnTo>
                    <a:pt x="12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87" name="Freeform 1650"/>
            <p:cNvSpPr>
              <a:spLocks/>
            </p:cNvSpPr>
            <p:nvPr/>
          </p:nvSpPr>
          <p:spPr bwMode="auto">
            <a:xfrm>
              <a:off x="5593" y="1309"/>
              <a:ext cx="274" cy="271"/>
            </a:xfrm>
            <a:custGeom>
              <a:avLst/>
              <a:gdLst>
                <a:gd name="T0" fmla="*/ 35 w 274"/>
                <a:gd name="T1" fmla="*/ 24 h 271"/>
                <a:gd name="T2" fmla="*/ 64 w 274"/>
                <a:gd name="T3" fmla="*/ 3 h 271"/>
                <a:gd name="T4" fmla="*/ 74 w 274"/>
                <a:gd name="T5" fmla="*/ 13 h 271"/>
                <a:gd name="T6" fmla="*/ 169 w 274"/>
                <a:gd name="T7" fmla="*/ 36 h 271"/>
                <a:gd name="T8" fmla="*/ 187 w 274"/>
                <a:gd name="T9" fmla="*/ 47 h 271"/>
                <a:gd name="T10" fmla="*/ 247 w 274"/>
                <a:gd name="T11" fmla="*/ 49 h 271"/>
                <a:gd name="T12" fmla="*/ 274 w 274"/>
                <a:gd name="T13" fmla="*/ 54 h 271"/>
                <a:gd name="T14" fmla="*/ 251 w 274"/>
                <a:gd name="T15" fmla="*/ 74 h 271"/>
                <a:gd name="T16" fmla="*/ 240 w 274"/>
                <a:gd name="T17" fmla="*/ 76 h 271"/>
                <a:gd name="T18" fmla="*/ 226 w 274"/>
                <a:gd name="T19" fmla="*/ 90 h 271"/>
                <a:gd name="T20" fmla="*/ 237 w 274"/>
                <a:gd name="T21" fmla="*/ 116 h 271"/>
                <a:gd name="T22" fmla="*/ 213 w 274"/>
                <a:gd name="T23" fmla="*/ 117 h 271"/>
                <a:gd name="T24" fmla="*/ 237 w 274"/>
                <a:gd name="T25" fmla="*/ 127 h 271"/>
                <a:gd name="T26" fmla="*/ 237 w 274"/>
                <a:gd name="T27" fmla="*/ 146 h 271"/>
                <a:gd name="T28" fmla="*/ 258 w 274"/>
                <a:gd name="T29" fmla="*/ 166 h 271"/>
                <a:gd name="T30" fmla="*/ 243 w 274"/>
                <a:gd name="T31" fmla="*/ 178 h 271"/>
                <a:gd name="T32" fmla="*/ 222 w 274"/>
                <a:gd name="T33" fmla="*/ 185 h 271"/>
                <a:gd name="T34" fmla="*/ 195 w 274"/>
                <a:gd name="T35" fmla="*/ 184 h 271"/>
                <a:gd name="T36" fmla="*/ 179 w 274"/>
                <a:gd name="T37" fmla="*/ 193 h 271"/>
                <a:gd name="T38" fmla="*/ 171 w 274"/>
                <a:gd name="T39" fmla="*/ 227 h 271"/>
                <a:gd name="T40" fmla="*/ 150 w 274"/>
                <a:gd name="T41" fmla="*/ 221 h 271"/>
                <a:gd name="T42" fmla="*/ 154 w 274"/>
                <a:gd name="T43" fmla="*/ 234 h 271"/>
                <a:gd name="T44" fmla="*/ 129 w 274"/>
                <a:gd name="T45" fmla="*/ 223 h 271"/>
                <a:gd name="T46" fmla="*/ 106 w 274"/>
                <a:gd name="T47" fmla="*/ 240 h 271"/>
                <a:gd name="T48" fmla="*/ 112 w 274"/>
                <a:gd name="T49" fmla="*/ 250 h 271"/>
                <a:gd name="T50" fmla="*/ 119 w 274"/>
                <a:gd name="T51" fmla="*/ 246 h 271"/>
                <a:gd name="T52" fmla="*/ 126 w 274"/>
                <a:gd name="T53" fmla="*/ 261 h 271"/>
                <a:gd name="T54" fmla="*/ 92 w 274"/>
                <a:gd name="T55" fmla="*/ 262 h 271"/>
                <a:gd name="T56" fmla="*/ 81 w 274"/>
                <a:gd name="T57" fmla="*/ 262 h 271"/>
                <a:gd name="T58" fmla="*/ 75 w 274"/>
                <a:gd name="T59" fmla="*/ 269 h 271"/>
                <a:gd name="T60" fmla="*/ 74 w 274"/>
                <a:gd name="T61" fmla="*/ 271 h 271"/>
                <a:gd name="T62" fmla="*/ 54 w 274"/>
                <a:gd name="T63" fmla="*/ 252 h 271"/>
                <a:gd name="T64" fmla="*/ 53 w 274"/>
                <a:gd name="T65" fmla="*/ 234 h 271"/>
                <a:gd name="T66" fmla="*/ 53 w 274"/>
                <a:gd name="T67" fmla="*/ 226 h 271"/>
                <a:gd name="T68" fmla="*/ 60 w 274"/>
                <a:gd name="T69" fmla="*/ 226 h 271"/>
                <a:gd name="T70" fmla="*/ 63 w 274"/>
                <a:gd name="T71" fmla="*/ 218 h 271"/>
                <a:gd name="T72" fmla="*/ 63 w 274"/>
                <a:gd name="T73" fmla="*/ 212 h 271"/>
                <a:gd name="T74" fmla="*/ 63 w 274"/>
                <a:gd name="T75" fmla="*/ 211 h 271"/>
                <a:gd name="T76" fmla="*/ 66 w 274"/>
                <a:gd name="T77" fmla="*/ 209 h 271"/>
                <a:gd name="T78" fmla="*/ 65 w 274"/>
                <a:gd name="T79" fmla="*/ 205 h 271"/>
                <a:gd name="T80" fmla="*/ 10 w 274"/>
                <a:gd name="T81" fmla="*/ 149 h 271"/>
                <a:gd name="T82" fmla="*/ 0 w 274"/>
                <a:gd name="T83" fmla="*/ 138 h 271"/>
                <a:gd name="T84" fmla="*/ 17 w 274"/>
                <a:gd name="T85" fmla="*/ 103 h 271"/>
                <a:gd name="T86" fmla="*/ 12 w 274"/>
                <a:gd name="T87" fmla="*/ 90 h 271"/>
                <a:gd name="T88" fmla="*/ 10 w 274"/>
                <a:gd name="T89" fmla="*/ 4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4" h="271">
                  <a:moveTo>
                    <a:pt x="10" y="47"/>
                  </a:moveTo>
                  <a:lnTo>
                    <a:pt x="35" y="24"/>
                  </a:lnTo>
                  <a:lnTo>
                    <a:pt x="54" y="0"/>
                  </a:lnTo>
                  <a:lnTo>
                    <a:pt x="64" y="3"/>
                  </a:lnTo>
                  <a:lnTo>
                    <a:pt x="65" y="17"/>
                  </a:lnTo>
                  <a:lnTo>
                    <a:pt x="74" y="13"/>
                  </a:lnTo>
                  <a:lnTo>
                    <a:pt x="115" y="6"/>
                  </a:lnTo>
                  <a:lnTo>
                    <a:pt x="169" y="36"/>
                  </a:lnTo>
                  <a:lnTo>
                    <a:pt x="182" y="29"/>
                  </a:lnTo>
                  <a:lnTo>
                    <a:pt x="187" y="47"/>
                  </a:lnTo>
                  <a:lnTo>
                    <a:pt x="195" y="55"/>
                  </a:lnTo>
                  <a:lnTo>
                    <a:pt x="247" y="49"/>
                  </a:lnTo>
                  <a:lnTo>
                    <a:pt x="251" y="54"/>
                  </a:lnTo>
                  <a:lnTo>
                    <a:pt x="274" y="54"/>
                  </a:lnTo>
                  <a:lnTo>
                    <a:pt x="274" y="55"/>
                  </a:lnTo>
                  <a:lnTo>
                    <a:pt x="251" y="74"/>
                  </a:lnTo>
                  <a:lnTo>
                    <a:pt x="247" y="71"/>
                  </a:lnTo>
                  <a:lnTo>
                    <a:pt x="240" y="76"/>
                  </a:lnTo>
                  <a:lnTo>
                    <a:pt x="241" y="81"/>
                  </a:lnTo>
                  <a:lnTo>
                    <a:pt x="226" y="90"/>
                  </a:lnTo>
                  <a:lnTo>
                    <a:pt x="245" y="105"/>
                  </a:lnTo>
                  <a:lnTo>
                    <a:pt x="237" y="116"/>
                  </a:lnTo>
                  <a:lnTo>
                    <a:pt x="222" y="106"/>
                  </a:lnTo>
                  <a:lnTo>
                    <a:pt x="213" y="117"/>
                  </a:lnTo>
                  <a:lnTo>
                    <a:pt x="225" y="133"/>
                  </a:lnTo>
                  <a:lnTo>
                    <a:pt x="237" y="127"/>
                  </a:lnTo>
                  <a:lnTo>
                    <a:pt x="241" y="130"/>
                  </a:lnTo>
                  <a:lnTo>
                    <a:pt x="237" y="146"/>
                  </a:lnTo>
                  <a:lnTo>
                    <a:pt x="243" y="146"/>
                  </a:lnTo>
                  <a:lnTo>
                    <a:pt x="258" y="166"/>
                  </a:lnTo>
                  <a:lnTo>
                    <a:pt x="250" y="191"/>
                  </a:lnTo>
                  <a:lnTo>
                    <a:pt x="243" y="178"/>
                  </a:lnTo>
                  <a:lnTo>
                    <a:pt x="230" y="177"/>
                  </a:lnTo>
                  <a:lnTo>
                    <a:pt x="222" y="185"/>
                  </a:lnTo>
                  <a:lnTo>
                    <a:pt x="210" y="169"/>
                  </a:lnTo>
                  <a:lnTo>
                    <a:pt x="195" y="184"/>
                  </a:lnTo>
                  <a:lnTo>
                    <a:pt x="171" y="183"/>
                  </a:lnTo>
                  <a:lnTo>
                    <a:pt x="179" y="193"/>
                  </a:lnTo>
                  <a:lnTo>
                    <a:pt x="163" y="205"/>
                  </a:lnTo>
                  <a:lnTo>
                    <a:pt x="171" y="227"/>
                  </a:lnTo>
                  <a:lnTo>
                    <a:pt x="160" y="228"/>
                  </a:lnTo>
                  <a:lnTo>
                    <a:pt x="150" y="221"/>
                  </a:lnTo>
                  <a:lnTo>
                    <a:pt x="145" y="222"/>
                  </a:lnTo>
                  <a:lnTo>
                    <a:pt x="154" y="234"/>
                  </a:lnTo>
                  <a:lnTo>
                    <a:pt x="145" y="237"/>
                  </a:lnTo>
                  <a:lnTo>
                    <a:pt x="129" y="223"/>
                  </a:lnTo>
                  <a:lnTo>
                    <a:pt x="115" y="223"/>
                  </a:lnTo>
                  <a:lnTo>
                    <a:pt x="106" y="240"/>
                  </a:lnTo>
                  <a:lnTo>
                    <a:pt x="106" y="245"/>
                  </a:lnTo>
                  <a:lnTo>
                    <a:pt x="112" y="250"/>
                  </a:lnTo>
                  <a:lnTo>
                    <a:pt x="118" y="252"/>
                  </a:lnTo>
                  <a:lnTo>
                    <a:pt x="119" y="246"/>
                  </a:lnTo>
                  <a:lnTo>
                    <a:pt x="131" y="257"/>
                  </a:lnTo>
                  <a:lnTo>
                    <a:pt x="126" y="261"/>
                  </a:lnTo>
                  <a:lnTo>
                    <a:pt x="98" y="259"/>
                  </a:lnTo>
                  <a:lnTo>
                    <a:pt x="92" y="262"/>
                  </a:lnTo>
                  <a:lnTo>
                    <a:pt x="84" y="259"/>
                  </a:lnTo>
                  <a:lnTo>
                    <a:pt x="81" y="262"/>
                  </a:lnTo>
                  <a:lnTo>
                    <a:pt x="83" y="269"/>
                  </a:lnTo>
                  <a:lnTo>
                    <a:pt x="75" y="269"/>
                  </a:lnTo>
                  <a:lnTo>
                    <a:pt x="75" y="270"/>
                  </a:lnTo>
                  <a:lnTo>
                    <a:pt x="74" y="271"/>
                  </a:lnTo>
                  <a:lnTo>
                    <a:pt x="61" y="255"/>
                  </a:lnTo>
                  <a:lnTo>
                    <a:pt x="54" y="252"/>
                  </a:lnTo>
                  <a:lnTo>
                    <a:pt x="49" y="243"/>
                  </a:lnTo>
                  <a:lnTo>
                    <a:pt x="53" y="234"/>
                  </a:lnTo>
                  <a:lnTo>
                    <a:pt x="58" y="234"/>
                  </a:lnTo>
                  <a:lnTo>
                    <a:pt x="53" y="226"/>
                  </a:lnTo>
                  <a:lnTo>
                    <a:pt x="54" y="225"/>
                  </a:lnTo>
                  <a:lnTo>
                    <a:pt x="60" y="226"/>
                  </a:lnTo>
                  <a:lnTo>
                    <a:pt x="64" y="218"/>
                  </a:lnTo>
                  <a:lnTo>
                    <a:pt x="63" y="218"/>
                  </a:lnTo>
                  <a:lnTo>
                    <a:pt x="60" y="214"/>
                  </a:lnTo>
                  <a:lnTo>
                    <a:pt x="63" y="212"/>
                  </a:lnTo>
                  <a:lnTo>
                    <a:pt x="62" y="212"/>
                  </a:lnTo>
                  <a:lnTo>
                    <a:pt x="63" y="211"/>
                  </a:lnTo>
                  <a:lnTo>
                    <a:pt x="65" y="211"/>
                  </a:lnTo>
                  <a:lnTo>
                    <a:pt x="66" y="209"/>
                  </a:lnTo>
                  <a:lnTo>
                    <a:pt x="65" y="206"/>
                  </a:lnTo>
                  <a:lnTo>
                    <a:pt x="65" y="205"/>
                  </a:lnTo>
                  <a:lnTo>
                    <a:pt x="70" y="201"/>
                  </a:lnTo>
                  <a:lnTo>
                    <a:pt x="10" y="149"/>
                  </a:lnTo>
                  <a:lnTo>
                    <a:pt x="12" y="145"/>
                  </a:lnTo>
                  <a:lnTo>
                    <a:pt x="0" y="138"/>
                  </a:lnTo>
                  <a:lnTo>
                    <a:pt x="7" y="105"/>
                  </a:lnTo>
                  <a:lnTo>
                    <a:pt x="17" y="103"/>
                  </a:lnTo>
                  <a:lnTo>
                    <a:pt x="17" y="92"/>
                  </a:lnTo>
                  <a:lnTo>
                    <a:pt x="12" y="90"/>
                  </a:lnTo>
                  <a:lnTo>
                    <a:pt x="19" y="64"/>
                  </a:lnTo>
                  <a:lnTo>
                    <a:pt x="10" y="4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88" name="Freeform 1651"/>
            <p:cNvSpPr>
              <a:spLocks/>
            </p:cNvSpPr>
            <p:nvPr/>
          </p:nvSpPr>
          <p:spPr bwMode="auto">
            <a:xfrm>
              <a:off x="5218" y="863"/>
              <a:ext cx="482" cy="626"/>
            </a:xfrm>
            <a:custGeom>
              <a:avLst/>
              <a:gdLst>
                <a:gd name="T0" fmla="*/ 22 w 482"/>
                <a:gd name="T1" fmla="*/ 292 h 626"/>
                <a:gd name="T2" fmla="*/ 38 w 482"/>
                <a:gd name="T3" fmla="*/ 281 h 626"/>
                <a:gd name="T4" fmla="*/ 30 w 482"/>
                <a:gd name="T5" fmla="*/ 254 h 626"/>
                <a:gd name="T6" fmla="*/ 22 w 482"/>
                <a:gd name="T7" fmla="*/ 203 h 626"/>
                <a:gd name="T8" fmla="*/ 59 w 482"/>
                <a:gd name="T9" fmla="*/ 181 h 626"/>
                <a:gd name="T10" fmla="*/ 68 w 482"/>
                <a:gd name="T11" fmla="*/ 159 h 626"/>
                <a:gd name="T12" fmla="*/ 52 w 482"/>
                <a:gd name="T13" fmla="*/ 141 h 626"/>
                <a:gd name="T14" fmla="*/ 65 w 482"/>
                <a:gd name="T15" fmla="*/ 150 h 626"/>
                <a:gd name="T16" fmla="*/ 80 w 482"/>
                <a:gd name="T17" fmla="*/ 91 h 626"/>
                <a:gd name="T18" fmla="*/ 75 w 482"/>
                <a:gd name="T19" fmla="*/ 55 h 626"/>
                <a:gd name="T20" fmla="*/ 100 w 482"/>
                <a:gd name="T21" fmla="*/ 36 h 626"/>
                <a:gd name="T22" fmla="*/ 96 w 482"/>
                <a:gd name="T23" fmla="*/ 17 h 626"/>
                <a:gd name="T24" fmla="*/ 106 w 482"/>
                <a:gd name="T25" fmla="*/ 0 h 626"/>
                <a:gd name="T26" fmla="*/ 219 w 482"/>
                <a:gd name="T27" fmla="*/ 126 h 626"/>
                <a:gd name="T28" fmla="*/ 310 w 482"/>
                <a:gd name="T29" fmla="*/ 144 h 626"/>
                <a:gd name="T30" fmla="*/ 334 w 482"/>
                <a:gd name="T31" fmla="*/ 173 h 626"/>
                <a:gd name="T32" fmla="*/ 391 w 482"/>
                <a:gd name="T33" fmla="*/ 140 h 626"/>
                <a:gd name="T34" fmla="*/ 434 w 482"/>
                <a:gd name="T35" fmla="*/ 134 h 626"/>
                <a:gd name="T36" fmla="*/ 438 w 482"/>
                <a:gd name="T37" fmla="*/ 149 h 626"/>
                <a:gd name="T38" fmla="*/ 444 w 482"/>
                <a:gd name="T39" fmla="*/ 186 h 626"/>
                <a:gd name="T40" fmla="*/ 450 w 482"/>
                <a:gd name="T41" fmla="*/ 207 h 626"/>
                <a:gd name="T42" fmla="*/ 482 w 482"/>
                <a:gd name="T43" fmla="*/ 238 h 626"/>
                <a:gd name="T44" fmla="*/ 453 w 482"/>
                <a:gd name="T45" fmla="*/ 275 h 626"/>
                <a:gd name="T46" fmla="*/ 441 w 482"/>
                <a:gd name="T47" fmla="*/ 330 h 626"/>
                <a:gd name="T48" fmla="*/ 428 w 482"/>
                <a:gd name="T49" fmla="*/ 362 h 626"/>
                <a:gd name="T50" fmla="*/ 417 w 482"/>
                <a:gd name="T51" fmla="*/ 408 h 626"/>
                <a:gd name="T52" fmla="*/ 448 w 482"/>
                <a:gd name="T53" fmla="*/ 444 h 626"/>
                <a:gd name="T54" fmla="*/ 429 w 482"/>
                <a:gd name="T55" fmla="*/ 446 h 626"/>
                <a:gd name="T56" fmla="*/ 385 w 482"/>
                <a:gd name="T57" fmla="*/ 493 h 626"/>
                <a:gd name="T58" fmla="*/ 387 w 482"/>
                <a:gd name="T59" fmla="*/ 536 h 626"/>
                <a:gd name="T60" fmla="*/ 337 w 482"/>
                <a:gd name="T61" fmla="*/ 510 h 626"/>
                <a:gd name="T62" fmla="*/ 284 w 482"/>
                <a:gd name="T63" fmla="*/ 517 h 626"/>
                <a:gd name="T64" fmla="*/ 281 w 482"/>
                <a:gd name="T65" fmla="*/ 530 h 626"/>
                <a:gd name="T66" fmla="*/ 286 w 482"/>
                <a:gd name="T67" fmla="*/ 561 h 626"/>
                <a:gd name="T68" fmla="*/ 281 w 482"/>
                <a:gd name="T69" fmla="*/ 583 h 626"/>
                <a:gd name="T70" fmla="*/ 274 w 482"/>
                <a:gd name="T71" fmla="*/ 594 h 626"/>
                <a:gd name="T72" fmla="*/ 241 w 482"/>
                <a:gd name="T73" fmla="*/ 621 h 626"/>
                <a:gd name="T74" fmla="*/ 227 w 482"/>
                <a:gd name="T75" fmla="*/ 617 h 626"/>
                <a:gd name="T76" fmla="*/ 217 w 482"/>
                <a:gd name="T77" fmla="*/ 621 h 626"/>
                <a:gd name="T78" fmla="*/ 178 w 482"/>
                <a:gd name="T79" fmla="*/ 618 h 626"/>
                <a:gd name="T80" fmla="*/ 159 w 482"/>
                <a:gd name="T81" fmla="*/ 574 h 626"/>
                <a:gd name="T82" fmla="*/ 162 w 482"/>
                <a:gd name="T83" fmla="*/ 546 h 626"/>
                <a:gd name="T84" fmla="*/ 144 w 482"/>
                <a:gd name="T85" fmla="*/ 510 h 626"/>
                <a:gd name="T86" fmla="*/ 158 w 482"/>
                <a:gd name="T87" fmla="*/ 464 h 626"/>
                <a:gd name="T88" fmla="*/ 135 w 482"/>
                <a:gd name="T89" fmla="*/ 432 h 626"/>
                <a:gd name="T90" fmla="*/ 85 w 482"/>
                <a:gd name="T91" fmla="*/ 421 h 626"/>
                <a:gd name="T92" fmla="*/ 92 w 482"/>
                <a:gd name="T93" fmla="*/ 390 h 626"/>
                <a:gd name="T94" fmla="*/ 66 w 482"/>
                <a:gd name="T95" fmla="*/ 370 h 626"/>
                <a:gd name="T96" fmla="*/ 27 w 482"/>
                <a:gd name="T97" fmla="*/ 315 h 626"/>
                <a:gd name="T98" fmla="*/ 31 w 482"/>
                <a:gd name="T99" fmla="*/ 293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82" h="626">
                  <a:moveTo>
                    <a:pt x="31" y="293"/>
                  </a:moveTo>
                  <a:lnTo>
                    <a:pt x="22" y="292"/>
                  </a:lnTo>
                  <a:lnTo>
                    <a:pt x="22" y="284"/>
                  </a:lnTo>
                  <a:lnTo>
                    <a:pt x="38" y="281"/>
                  </a:lnTo>
                  <a:lnTo>
                    <a:pt x="27" y="272"/>
                  </a:lnTo>
                  <a:lnTo>
                    <a:pt x="30" y="254"/>
                  </a:lnTo>
                  <a:lnTo>
                    <a:pt x="0" y="225"/>
                  </a:lnTo>
                  <a:lnTo>
                    <a:pt x="22" y="203"/>
                  </a:lnTo>
                  <a:lnTo>
                    <a:pt x="32" y="182"/>
                  </a:lnTo>
                  <a:lnTo>
                    <a:pt x="59" y="181"/>
                  </a:lnTo>
                  <a:lnTo>
                    <a:pt x="74" y="169"/>
                  </a:lnTo>
                  <a:lnTo>
                    <a:pt x="68" y="159"/>
                  </a:lnTo>
                  <a:lnTo>
                    <a:pt x="49" y="153"/>
                  </a:lnTo>
                  <a:lnTo>
                    <a:pt x="52" y="141"/>
                  </a:lnTo>
                  <a:lnTo>
                    <a:pt x="60" y="147"/>
                  </a:lnTo>
                  <a:lnTo>
                    <a:pt x="65" y="150"/>
                  </a:lnTo>
                  <a:lnTo>
                    <a:pt x="94" y="104"/>
                  </a:lnTo>
                  <a:lnTo>
                    <a:pt x="80" y="91"/>
                  </a:lnTo>
                  <a:lnTo>
                    <a:pt x="87" y="78"/>
                  </a:lnTo>
                  <a:lnTo>
                    <a:pt x="75" y="55"/>
                  </a:lnTo>
                  <a:lnTo>
                    <a:pt x="97" y="45"/>
                  </a:lnTo>
                  <a:lnTo>
                    <a:pt x="100" y="36"/>
                  </a:lnTo>
                  <a:lnTo>
                    <a:pt x="81" y="21"/>
                  </a:lnTo>
                  <a:lnTo>
                    <a:pt x="96" y="17"/>
                  </a:lnTo>
                  <a:lnTo>
                    <a:pt x="95" y="6"/>
                  </a:lnTo>
                  <a:lnTo>
                    <a:pt x="106" y="0"/>
                  </a:lnTo>
                  <a:lnTo>
                    <a:pt x="139" y="24"/>
                  </a:lnTo>
                  <a:lnTo>
                    <a:pt x="219" y="126"/>
                  </a:lnTo>
                  <a:lnTo>
                    <a:pt x="234" y="172"/>
                  </a:lnTo>
                  <a:lnTo>
                    <a:pt x="310" y="144"/>
                  </a:lnTo>
                  <a:lnTo>
                    <a:pt x="314" y="157"/>
                  </a:lnTo>
                  <a:lnTo>
                    <a:pt x="334" y="173"/>
                  </a:lnTo>
                  <a:lnTo>
                    <a:pt x="363" y="181"/>
                  </a:lnTo>
                  <a:lnTo>
                    <a:pt x="391" y="140"/>
                  </a:lnTo>
                  <a:lnTo>
                    <a:pt x="420" y="122"/>
                  </a:lnTo>
                  <a:lnTo>
                    <a:pt x="434" y="134"/>
                  </a:lnTo>
                  <a:lnTo>
                    <a:pt x="432" y="147"/>
                  </a:lnTo>
                  <a:lnTo>
                    <a:pt x="438" y="149"/>
                  </a:lnTo>
                  <a:lnTo>
                    <a:pt x="446" y="170"/>
                  </a:lnTo>
                  <a:lnTo>
                    <a:pt x="444" y="186"/>
                  </a:lnTo>
                  <a:lnTo>
                    <a:pt x="453" y="199"/>
                  </a:lnTo>
                  <a:lnTo>
                    <a:pt x="450" y="207"/>
                  </a:lnTo>
                  <a:lnTo>
                    <a:pt x="466" y="211"/>
                  </a:lnTo>
                  <a:lnTo>
                    <a:pt x="482" y="238"/>
                  </a:lnTo>
                  <a:lnTo>
                    <a:pt x="464" y="253"/>
                  </a:lnTo>
                  <a:lnTo>
                    <a:pt x="453" y="275"/>
                  </a:lnTo>
                  <a:lnTo>
                    <a:pt x="464" y="296"/>
                  </a:lnTo>
                  <a:lnTo>
                    <a:pt x="441" y="330"/>
                  </a:lnTo>
                  <a:lnTo>
                    <a:pt x="443" y="348"/>
                  </a:lnTo>
                  <a:lnTo>
                    <a:pt x="428" y="362"/>
                  </a:lnTo>
                  <a:lnTo>
                    <a:pt x="441" y="395"/>
                  </a:lnTo>
                  <a:lnTo>
                    <a:pt x="417" y="408"/>
                  </a:lnTo>
                  <a:lnTo>
                    <a:pt x="443" y="411"/>
                  </a:lnTo>
                  <a:lnTo>
                    <a:pt x="448" y="444"/>
                  </a:lnTo>
                  <a:lnTo>
                    <a:pt x="439" y="449"/>
                  </a:lnTo>
                  <a:lnTo>
                    <a:pt x="429" y="446"/>
                  </a:lnTo>
                  <a:lnTo>
                    <a:pt x="410" y="470"/>
                  </a:lnTo>
                  <a:lnTo>
                    <a:pt x="385" y="493"/>
                  </a:lnTo>
                  <a:lnTo>
                    <a:pt x="394" y="510"/>
                  </a:lnTo>
                  <a:lnTo>
                    <a:pt x="387" y="536"/>
                  </a:lnTo>
                  <a:lnTo>
                    <a:pt x="368" y="537"/>
                  </a:lnTo>
                  <a:lnTo>
                    <a:pt x="337" y="510"/>
                  </a:lnTo>
                  <a:lnTo>
                    <a:pt x="312" y="507"/>
                  </a:lnTo>
                  <a:lnTo>
                    <a:pt x="284" y="517"/>
                  </a:lnTo>
                  <a:lnTo>
                    <a:pt x="288" y="529"/>
                  </a:lnTo>
                  <a:lnTo>
                    <a:pt x="281" y="530"/>
                  </a:lnTo>
                  <a:lnTo>
                    <a:pt x="291" y="543"/>
                  </a:lnTo>
                  <a:lnTo>
                    <a:pt x="286" y="561"/>
                  </a:lnTo>
                  <a:lnTo>
                    <a:pt x="294" y="567"/>
                  </a:lnTo>
                  <a:lnTo>
                    <a:pt x="281" y="583"/>
                  </a:lnTo>
                  <a:lnTo>
                    <a:pt x="279" y="595"/>
                  </a:lnTo>
                  <a:lnTo>
                    <a:pt x="274" y="594"/>
                  </a:lnTo>
                  <a:lnTo>
                    <a:pt x="249" y="626"/>
                  </a:lnTo>
                  <a:lnTo>
                    <a:pt x="241" y="621"/>
                  </a:lnTo>
                  <a:lnTo>
                    <a:pt x="231" y="612"/>
                  </a:lnTo>
                  <a:lnTo>
                    <a:pt x="227" y="617"/>
                  </a:lnTo>
                  <a:lnTo>
                    <a:pt x="215" y="611"/>
                  </a:lnTo>
                  <a:lnTo>
                    <a:pt x="217" y="621"/>
                  </a:lnTo>
                  <a:lnTo>
                    <a:pt x="183" y="613"/>
                  </a:lnTo>
                  <a:lnTo>
                    <a:pt x="178" y="618"/>
                  </a:lnTo>
                  <a:lnTo>
                    <a:pt x="158" y="591"/>
                  </a:lnTo>
                  <a:lnTo>
                    <a:pt x="159" y="574"/>
                  </a:lnTo>
                  <a:lnTo>
                    <a:pt x="177" y="564"/>
                  </a:lnTo>
                  <a:lnTo>
                    <a:pt x="162" y="546"/>
                  </a:lnTo>
                  <a:lnTo>
                    <a:pt x="151" y="547"/>
                  </a:lnTo>
                  <a:lnTo>
                    <a:pt x="144" y="510"/>
                  </a:lnTo>
                  <a:lnTo>
                    <a:pt x="166" y="475"/>
                  </a:lnTo>
                  <a:lnTo>
                    <a:pt x="158" y="464"/>
                  </a:lnTo>
                  <a:lnTo>
                    <a:pt x="148" y="459"/>
                  </a:lnTo>
                  <a:lnTo>
                    <a:pt x="135" y="432"/>
                  </a:lnTo>
                  <a:lnTo>
                    <a:pt x="86" y="435"/>
                  </a:lnTo>
                  <a:lnTo>
                    <a:pt x="85" y="421"/>
                  </a:lnTo>
                  <a:lnTo>
                    <a:pt x="99" y="406"/>
                  </a:lnTo>
                  <a:lnTo>
                    <a:pt x="92" y="390"/>
                  </a:lnTo>
                  <a:lnTo>
                    <a:pt x="67" y="381"/>
                  </a:lnTo>
                  <a:lnTo>
                    <a:pt x="66" y="370"/>
                  </a:lnTo>
                  <a:lnTo>
                    <a:pt x="27" y="324"/>
                  </a:lnTo>
                  <a:lnTo>
                    <a:pt x="27" y="315"/>
                  </a:lnTo>
                  <a:lnTo>
                    <a:pt x="24" y="300"/>
                  </a:lnTo>
                  <a:lnTo>
                    <a:pt x="31" y="29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89" name="Freeform 1652"/>
            <p:cNvSpPr>
              <a:spLocks/>
            </p:cNvSpPr>
            <p:nvPr/>
          </p:nvSpPr>
          <p:spPr bwMode="auto">
            <a:xfrm>
              <a:off x="5711" y="1311"/>
              <a:ext cx="347" cy="384"/>
            </a:xfrm>
            <a:custGeom>
              <a:avLst/>
              <a:gdLst>
                <a:gd name="T0" fmla="*/ 15 w 347"/>
                <a:gd name="T1" fmla="*/ 299 h 384"/>
                <a:gd name="T2" fmla="*/ 2 w 347"/>
                <a:gd name="T3" fmla="*/ 299 h 384"/>
                <a:gd name="T4" fmla="*/ 0 w 347"/>
                <a:gd name="T5" fmla="*/ 278 h 384"/>
                <a:gd name="T6" fmla="*/ 13 w 347"/>
                <a:gd name="T7" fmla="*/ 262 h 384"/>
                <a:gd name="T8" fmla="*/ 26 w 347"/>
                <a:gd name="T9" fmla="*/ 267 h 384"/>
                <a:gd name="T10" fmla="*/ 33 w 347"/>
                <a:gd name="T11" fmla="*/ 261 h 384"/>
                <a:gd name="T12" fmla="*/ 20 w 347"/>
                <a:gd name="T13" fmla="*/ 252 h 384"/>
                <a:gd name="T14" fmla="*/ 31 w 347"/>
                <a:gd name="T15" fmla="*/ 247 h 384"/>
                <a:gd name="T16" fmla="*/ 38 w 347"/>
                <a:gd name="T17" fmla="*/ 250 h 384"/>
                <a:gd name="T18" fmla="*/ 36 w 347"/>
                <a:gd name="T19" fmla="*/ 232 h 384"/>
                <a:gd name="T20" fmla="*/ 32 w 347"/>
                <a:gd name="T21" fmla="*/ 219 h 384"/>
                <a:gd name="T22" fmla="*/ 53 w 347"/>
                <a:gd name="T23" fmla="*/ 225 h 384"/>
                <a:gd name="T24" fmla="*/ 61 w 347"/>
                <a:gd name="T25" fmla="*/ 191 h 384"/>
                <a:gd name="T26" fmla="*/ 77 w 347"/>
                <a:gd name="T27" fmla="*/ 182 h 384"/>
                <a:gd name="T28" fmla="*/ 104 w 347"/>
                <a:gd name="T29" fmla="*/ 183 h 384"/>
                <a:gd name="T30" fmla="*/ 125 w 347"/>
                <a:gd name="T31" fmla="*/ 176 h 384"/>
                <a:gd name="T32" fmla="*/ 140 w 347"/>
                <a:gd name="T33" fmla="*/ 164 h 384"/>
                <a:gd name="T34" fmla="*/ 146 w 347"/>
                <a:gd name="T35" fmla="*/ 139 h 384"/>
                <a:gd name="T36" fmla="*/ 184 w 347"/>
                <a:gd name="T37" fmla="*/ 95 h 384"/>
                <a:gd name="T38" fmla="*/ 208 w 347"/>
                <a:gd name="T39" fmla="*/ 80 h 384"/>
                <a:gd name="T40" fmla="*/ 292 w 347"/>
                <a:gd name="T41" fmla="*/ 0 h 384"/>
                <a:gd name="T42" fmla="*/ 337 w 347"/>
                <a:gd name="T43" fmla="*/ 11 h 384"/>
                <a:gd name="T44" fmla="*/ 335 w 347"/>
                <a:gd name="T45" fmla="*/ 68 h 384"/>
                <a:gd name="T46" fmla="*/ 341 w 347"/>
                <a:gd name="T47" fmla="*/ 102 h 384"/>
                <a:gd name="T48" fmla="*/ 345 w 347"/>
                <a:gd name="T49" fmla="*/ 138 h 384"/>
                <a:gd name="T50" fmla="*/ 340 w 347"/>
                <a:gd name="T51" fmla="*/ 149 h 384"/>
                <a:gd name="T52" fmla="*/ 335 w 347"/>
                <a:gd name="T53" fmla="*/ 166 h 384"/>
                <a:gd name="T54" fmla="*/ 311 w 347"/>
                <a:gd name="T55" fmla="*/ 161 h 384"/>
                <a:gd name="T56" fmla="*/ 305 w 347"/>
                <a:gd name="T57" fmla="*/ 138 h 384"/>
                <a:gd name="T58" fmla="*/ 294 w 347"/>
                <a:gd name="T59" fmla="*/ 143 h 384"/>
                <a:gd name="T60" fmla="*/ 273 w 347"/>
                <a:gd name="T61" fmla="*/ 122 h 384"/>
                <a:gd name="T62" fmla="*/ 279 w 347"/>
                <a:gd name="T63" fmla="*/ 136 h 384"/>
                <a:gd name="T64" fmla="*/ 293 w 347"/>
                <a:gd name="T65" fmla="*/ 154 h 384"/>
                <a:gd name="T66" fmla="*/ 279 w 347"/>
                <a:gd name="T67" fmla="*/ 157 h 384"/>
                <a:gd name="T68" fmla="*/ 257 w 347"/>
                <a:gd name="T69" fmla="*/ 158 h 384"/>
                <a:gd name="T70" fmla="*/ 263 w 347"/>
                <a:gd name="T71" fmla="*/ 170 h 384"/>
                <a:gd name="T72" fmla="*/ 196 w 347"/>
                <a:gd name="T73" fmla="*/ 173 h 384"/>
                <a:gd name="T74" fmla="*/ 216 w 347"/>
                <a:gd name="T75" fmla="*/ 197 h 384"/>
                <a:gd name="T76" fmla="*/ 202 w 347"/>
                <a:gd name="T77" fmla="*/ 230 h 384"/>
                <a:gd name="T78" fmla="*/ 184 w 347"/>
                <a:gd name="T79" fmla="*/ 228 h 384"/>
                <a:gd name="T80" fmla="*/ 180 w 347"/>
                <a:gd name="T81" fmla="*/ 243 h 384"/>
                <a:gd name="T82" fmla="*/ 166 w 347"/>
                <a:gd name="T83" fmla="*/ 265 h 384"/>
                <a:gd name="T84" fmla="*/ 179 w 347"/>
                <a:gd name="T85" fmla="*/ 281 h 384"/>
                <a:gd name="T86" fmla="*/ 188 w 347"/>
                <a:gd name="T87" fmla="*/ 317 h 384"/>
                <a:gd name="T88" fmla="*/ 171 w 347"/>
                <a:gd name="T89" fmla="*/ 333 h 384"/>
                <a:gd name="T90" fmla="*/ 165 w 347"/>
                <a:gd name="T91" fmla="*/ 315 h 384"/>
                <a:gd name="T92" fmla="*/ 156 w 347"/>
                <a:gd name="T93" fmla="*/ 339 h 384"/>
                <a:gd name="T94" fmla="*/ 140 w 347"/>
                <a:gd name="T95" fmla="*/ 332 h 384"/>
                <a:gd name="T96" fmla="*/ 149 w 347"/>
                <a:gd name="T97" fmla="*/ 349 h 384"/>
                <a:gd name="T98" fmla="*/ 172 w 347"/>
                <a:gd name="T99" fmla="*/ 350 h 384"/>
                <a:gd name="T100" fmla="*/ 168 w 347"/>
                <a:gd name="T101" fmla="*/ 364 h 384"/>
                <a:gd name="T102" fmla="*/ 137 w 347"/>
                <a:gd name="T103" fmla="*/ 384 h 384"/>
                <a:gd name="T104" fmla="*/ 125 w 347"/>
                <a:gd name="T105" fmla="*/ 381 h 384"/>
                <a:gd name="T106" fmla="*/ 89 w 347"/>
                <a:gd name="T107" fmla="*/ 384 h 384"/>
                <a:gd name="T108" fmla="*/ 61 w 347"/>
                <a:gd name="T109" fmla="*/ 354 h 384"/>
                <a:gd name="T110" fmla="*/ 38 w 347"/>
                <a:gd name="T111" fmla="*/ 355 h 384"/>
                <a:gd name="T112" fmla="*/ 40 w 347"/>
                <a:gd name="T113" fmla="*/ 344 h 384"/>
                <a:gd name="T114" fmla="*/ 8 w 347"/>
                <a:gd name="T115" fmla="*/ 331 h 384"/>
                <a:gd name="T116" fmla="*/ 20 w 347"/>
                <a:gd name="T117" fmla="*/ 30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7" h="384">
                  <a:moveTo>
                    <a:pt x="20" y="304"/>
                  </a:moveTo>
                  <a:lnTo>
                    <a:pt x="15" y="299"/>
                  </a:lnTo>
                  <a:lnTo>
                    <a:pt x="10" y="302"/>
                  </a:lnTo>
                  <a:lnTo>
                    <a:pt x="2" y="299"/>
                  </a:lnTo>
                  <a:lnTo>
                    <a:pt x="10" y="291"/>
                  </a:lnTo>
                  <a:lnTo>
                    <a:pt x="0" y="278"/>
                  </a:lnTo>
                  <a:lnTo>
                    <a:pt x="12" y="269"/>
                  </a:lnTo>
                  <a:lnTo>
                    <a:pt x="13" y="262"/>
                  </a:lnTo>
                  <a:lnTo>
                    <a:pt x="26" y="262"/>
                  </a:lnTo>
                  <a:lnTo>
                    <a:pt x="26" y="267"/>
                  </a:lnTo>
                  <a:lnTo>
                    <a:pt x="31" y="268"/>
                  </a:lnTo>
                  <a:lnTo>
                    <a:pt x="33" y="261"/>
                  </a:lnTo>
                  <a:lnTo>
                    <a:pt x="27" y="253"/>
                  </a:lnTo>
                  <a:lnTo>
                    <a:pt x="20" y="252"/>
                  </a:lnTo>
                  <a:lnTo>
                    <a:pt x="23" y="247"/>
                  </a:lnTo>
                  <a:lnTo>
                    <a:pt x="31" y="247"/>
                  </a:lnTo>
                  <a:lnTo>
                    <a:pt x="34" y="252"/>
                  </a:lnTo>
                  <a:lnTo>
                    <a:pt x="38" y="250"/>
                  </a:lnTo>
                  <a:lnTo>
                    <a:pt x="40" y="233"/>
                  </a:lnTo>
                  <a:lnTo>
                    <a:pt x="36" y="232"/>
                  </a:lnTo>
                  <a:lnTo>
                    <a:pt x="27" y="220"/>
                  </a:lnTo>
                  <a:lnTo>
                    <a:pt x="32" y="219"/>
                  </a:lnTo>
                  <a:lnTo>
                    <a:pt x="42" y="226"/>
                  </a:lnTo>
                  <a:lnTo>
                    <a:pt x="53" y="225"/>
                  </a:lnTo>
                  <a:lnTo>
                    <a:pt x="45" y="203"/>
                  </a:lnTo>
                  <a:lnTo>
                    <a:pt x="61" y="191"/>
                  </a:lnTo>
                  <a:lnTo>
                    <a:pt x="53" y="181"/>
                  </a:lnTo>
                  <a:lnTo>
                    <a:pt x="77" y="182"/>
                  </a:lnTo>
                  <a:lnTo>
                    <a:pt x="92" y="167"/>
                  </a:lnTo>
                  <a:lnTo>
                    <a:pt x="104" y="183"/>
                  </a:lnTo>
                  <a:lnTo>
                    <a:pt x="112" y="175"/>
                  </a:lnTo>
                  <a:lnTo>
                    <a:pt x="125" y="176"/>
                  </a:lnTo>
                  <a:lnTo>
                    <a:pt x="132" y="189"/>
                  </a:lnTo>
                  <a:lnTo>
                    <a:pt x="140" y="164"/>
                  </a:lnTo>
                  <a:lnTo>
                    <a:pt x="125" y="144"/>
                  </a:lnTo>
                  <a:lnTo>
                    <a:pt x="146" y="139"/>
                  </a:lnTo>
                  <a:lnTo>
                    <a:pt x="156" y="120"/>
                  </a:lnTo>
                  <a:lnTo>
                    <a:pt x="184" y="95"/>
                  </a:lnTo>
                  <a:lnTo>
                    <a:pt x="193" y="94"/>
                  </a:lnTo>
                  <a:lnTo>
                    <a:pt x="208" y="80"/>
                  </a:lnTo>
                  <a:lnTo>
                    <a:pt x="213" y="66"/>
                  </a:lnTo>
                  <a:lnTo>
                    <a:pt x="292" y="0"/>
                  </a:lnTo>
                  <a:lnTo>
                    <a:pt x="300" y="20"/>
                  </a:lnTo>
                  <a:lnTo>
                    <a:pt x="337" y="11"/>
                  </a:lnTo>
                  <a:lnTo>
                    <a:pt x="322" y="44"/>
                  </a:lnTo>
                  <a:lnTo>
                    <a:pt x="335" y="68"/>
                  </a:lnTo>
                  <a:lnTo>
                    <a:pt x="331" y="94"/>
                  </a:lnTo>
                  <a:lnTo>
                    <a:pt x="341" y="102"/>
                  </a:lnTo>
                  <a:lnTo>
                    <a:pt x="340" y="120"/>
                  </a:lnTo>
                  <a:lnTo>
                    <a:pt x="345" y="138"/>
                  </a:lnTo>
                  <a:lnTo>
                    <a:pt x="328" y="148"/>
                  </a:lnTo>
                  <a:lnTo>
                    <a:pt x="340" y="149"/>
                  </a:lnTo>
                  <a:lnTo>
                    <a:pt x="347" y="162"/>
                  </a:lnTo>
                  <a:lnTo>
                    <a:pt x="335" y="166"/>
                  </a:lnTo>
                  <a:lnTo>
                    <a:pt x="321" y="155"/>
                  </a:lnTo>
                  <a:lnTo>
                    <a:pt x="311" y="161"/>
                  </a:lnTo>
                  <a:lnTo>
                    <a:pt x="312" y="144"/>
                  </a:lnTo>
                  <a:lnTo>
                    <a:pt x="305" y="138"/>
                  </a:lnTo>
                  <a:lnTo>
                    <a:pt x="297" y="145"/>
                  </a:lnTo>
                  <a:lnTo>
                    <a:pt x="294" y="143"/>
                  </a:lnTo>
                  <a:lnTo>
                    <a:pt x="297" y="129"/>
                  </a:lnTo>
                  <a:lnTo>
                    <a:pt x="273" y="122"/>
                  </a:lnTo>
                  <a:lnTo>
                    <a:pt x="286" y="131"/>
                  </a:lnTo>
                  <a:lnTo>
                    <a:pt x="279" y="136"/>
                  </a:lnTo>
                  <a:lnTo>
                    <a:pt x="291" y="145"/>
                  </a:lnTo>
                  <a:lnTo>
                    <a:pt x="293" y="154"/>
                  </a:lnTo>
                  <a:lnTo>
                    <a:pt x="276" y="147"/>
                  </a:lnTo>
                  <a:lnTo>
                    <a:pt x="279" y="157"/>
                  </a:lnTo>
                  <a:lnTo>
                    <a:pt x="266" y="156"/>
                  </a:lnTo>
                  <a:lnTo>
                    <a:pt x="257" y="158"/>
                  </a:lnTo>
                  <a:lnTo>
                    <a:pt x="271" y="170"/>
                  </a:lnTo>
                  <a:lnTo>
                    <a:pt x="263" y="170"/>
                  </a:lnTo>
                  <a:lnTo>
                    <a:pt x="249" y="189"/>
                  </a:lnTo>
                  <a:lnTo>
                    <a:pt x="196" y="173"/>
                  </a:lnTo>
                  <a:lnTo>
                    <a:pt x="194" y="193"/>
                  </a:lnTo>
                  <a:lnTo>
                    <a:pt x="216" y="197"/>
                  </a:lnTo>
                  <a:lnTo>
                    <a:pt x="218" y="221"/>
                  </a:lnTo>
                  <a:lnTo>
                    <a:pt x="202" y="230"/>
                  </a:lnTo>
                  <a:lnTo>
                    <a:pt x="199" y="217"/>
                  </a:lnTo>
                  <a:lnTo>
                    <a:pt x="184" y="228"/>
                  </a:lnTo>
                  <a:lnTo>
                    <a:pt x="196" y="244"/>
                  </a:lnTo>
                  <a:lnTo>
                    <a:pt x="180" y="243"/>
                  </a:lnTo>
                  <a:lnTo>
                    <a:pt x="183" y="265"/>
                  </a:lnTo>
                  <a:lnTo>
                    <a:pt x="166" y="265"/>
                  </a:lnTo>
                  <a:lnTo>
                    <a:pt x="165" y="271"/>
                  </a:lnTo>
                  <a:lnTo>
                    <a:pt x="179" y="281"/>
                  </a:lnTo>
                  <a:lnTo>
                    <a:pt x="178" y="292"/>
                  </a:lnTo>
                  <a:lnTo>
                    <a:pt x="188" y="317"/>
                  </a:lnTo>
                  <a:lnTo>
                    <a:pt x="187" y="335"/>
                  </a:lnTo>
                  <a:lnTo>
                    <a:pt x="171" y="333"/>
                  </a:lnTo>
                  <a:lnTo>
                    <a:pt x="172" y="325"/>
                  </a:lnTo>
                  <a:lnTo>
                    <a:pt x="165" y="315"/>
                  </a:lnTo>
                  <a:lnTo>
                    <a:pt x="157" y="316"/>
                  </a:lnTo>
                  <a:lnTo>
                    <a:pt x="156" y="339"/>
                  </a:lnTo>
                  <a:lnTo>
                    <a:pt x="149" y="340"/>
                  </a:lnTo>
                  <a:lnTo>
                    <a:pt x="140" y="332"/>
                  </a:lnTo>
                  <a:lnTo>
                    <a:pt x="136" y="348"/>
                  </a:lnTo>
                  <a:lnTo>
                    <a:pt x="149" y="349"/>
                  </a:lnTo>
                  <a:lnTo>
                    <a:pt x="169" y="355"/>
                  </a:lnTo>
                  <a:lnTo>
                    <a:pt x="172" y="350"/>
                  </a:lnTo>
                  <a:lnTo>
                    <a:pt x="176" y="354"/>
                  </a:lnTo>
                  <a:lnTo>
                    <a:pt x="168" y="364"/>
                  </a:lnTo>
                  <a:lnTo>
                    <a:pt x="170" y="379"/>
                  </a:lnTo>
                  <a:lnTo>
                    <a:pt x="137" y="384"/>
                  </a:lnTo>
                  <a:lnTo>
                    <a:pt x="127" y="372"/>
                  </a:lnTo>
                  <a:lnTo>
                    <a:pt x="125" y="381"/>
                  </a:lnTo>
                  <a:lnTo>
                    <a:pt x="106" y="378"/>
                  </a:lnTo>
                  <a:lnTo>
                    <a:pt x="89" y="384"/>
                  </a:lnTo>
                  <a:lnTo>
                    <a:pt x="81" y="370"/>
                  </a:lnTo>
                  <a:lnTo>
                    <a:pt x="61" y="354"/>
                  </a:lnTo>
                  <a:lnTo>
                    <a:pt x="47" y="362"/>
                  </a:lnTo>
                  <a:lnTo>
                    <a:pt x="38" y="355"/>
                  </a:lnTo>
                  <a:lnTo>
                    <a:pt x="41" y="353"/>
                  </a:lnTo>
                  <a:lnTo>
                    <a:pt x="40" y="344"/>
                  </a:lnTo>
                  <a:lnTo>
                    <a:pt x="23" y="343"/>
                  </a:lnTo>
                  <a:lnTo>
                    <a:pt x="8" y="331"/>
                  </a:lnTo>
                  <a:lnTo>
                    <a:pt x="16" y="327"/>
                  </a:lnTo>
                  <a:lnTo>
                    <a:pt x="20" y="3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90" name="Freeform 1653"/>
            <p:cNvSpPr>
              <a:spLocks/>
            </p:cNvSpPr>
            <p:nvPr/>
          </p:nvSpPr>
          <p:spPr bwMode="auto">
            <a:xfrm>
              <a:off x="5806" y="1259"/>
              <a:ext cx="197" cy="196"/>
            </a:xfrm>
            <a:custGeom>
              <a:avLst/>
              <a:gdLst>
                <a:gd name="T0" fmla="*/ 28 w 197"/>
                <a:gd name="T1" fmla="*/ 180 h 196"/>
                <a:gd name="T2" fmla="*/ 24 w 197"/>
                <a:gd name="T3" fmla="*/ 177 h 196"/>
                <a:gd name="T4" fmla="*/ 12 w 197"/>
                <a:gd name="T5" fmla="*/ 183 h 196"/>
                <a:gd name="T6" fmla="*/ 0 w 197"/>
                <a:gd name="T7" fmla="*/ 167 h 196"/>
                <a:gd name="T8" fmla="*/ 9 w 197"/>
                <a:gd name="T9" fmla="*/ 156 h 196"/>
                <a:gd name="T10" fmla="*/ 24 w 197"/>
                <a:gd name="T11" fmla="*/ 166 h 196"/>
                <a:gd name="T12" fmla="*/ 32 w 197"/>
                <a:gd name="T13" fmla="*/ 155 h 196"/>
                <a:gd name="T14" fmla="*/ 13 w 197"/>
                <a:gd name="T15" fmla="*/ 140 h 196"/>
                <a:gd name="T16" fmla="*/ 28 w 197"/>
                <a:gd name="T17" fmla="*/ 131 h 196"/>
                <a:gd name="T18" fmla="*/ 27 w 197"/>
                <a:gd name="T19" fmla="*/ 126 h 196"/>
                <a:gd name="T20" fmla="*/ 34 w 197"/>
                <a:gd name="T21" fmla="*/ 121 h 196"/>
                <a:gd name="T22" fmla="*/ 38 w 197"/>
                <a:gd name="T23" fmla="*/ 124 h 196"/>
                <a:gd name="T24" fmla="*/ 61 w 197"/>
                <a:gd name="T25" fmla="*/ 105 h 196"/>
                <a:gd name="T26" fmla="*/ 61 w 197"/>
                <a:gd name="T27" fmla="*/ 104 h 196"/>
                <a:gd name="T28" fmla="*/ 181 w 197"/>
                <a:gd name="T29" fmla="*/ 0 h 196"/>
                <a:gd name="T30" fmla="*/ 183 w 197"/>
                <a:gd name="T31" fmla="*/ 2 h 196"/>
                <a:gd name="T32" fmla="*/ 173 w 197"/>
                <a:gd name="T33" fmla="*/ 13 h 196"/>
                <a:gd name="T34" fmla="*/ 182 w 197"/>
                <a:gd name="T35" fmla="*/ 22 h 196"/>
                <a:gd name="T36" fmla="*/ 180 w 197"/>
                <a:gd name="T37" fmla="*/ 34 h 196"/>
                <a:gd name="T38" fmla="*/ 197 w 197"/>
                <a:gd name="T39" fmla="*/ 52 h 196"/>
                <a:gd name="T40" fmla="*/ 118 w 197"/>
                <a:gd name="T41" fmla="*/ 118 h 196"/>
                <a:gd name="T42" fmla="*/ 113 w 197"/>
                <a:gd name="T43" fmla="*/ 132 h 196"/>
                <a:gd name="T44" fmla="*/ 98 w 197"/>
                <a:gd name="T45" fmla="*/ 146 h 196"/>
                <a:gd name="T46" fmla="*/ 89 w 197"/>
                <a:gd name="T47" fmla="*/ 147 h 196"/>
                <a:gd name="T48" fmla="*/ 61 w 197"/>
                <a:gd name="T49" fmla="*/ 172 h 196"/>
                <a:gd name="T50" fmla="*/ 51 w 197"/>
                <a:gd name="T51" fmla="*/ 191 h 196"/>
                <a:gd name="T52" fmla="*/ 30 w 197"/>
                <a:gd name="T53" fmla="*/ 196 h 196"/>
                <a:gd name="T54" fmla="*/ 24 w 197"/>
                <a:gd name="T55" fmla="*/ 196 h 196"/>
                <a:gd name="T56" fmla="*/ 28 w 197"/>
                <a:gd name="T57" fmla="*/ 18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7" h="196">
                  <a:moveTo>
                    <a:pt x="28" y="180"/>
                  </a:moveTo>
                  <a:lnTo>
                    <a:pt x="24" y="177"/>
                  </a:lnTo>
                  <a:lnTo>
                    <a:pt x="12" y="183"/>
                  </a:lnTo>
                  <a:lnTo>
                    <a:pt x="0" y="167"/>
                  </a:lnTo>
                  <a:lnTo>
                    <a:pt x="9" y="156"/>
                  </a:lnTo>
                  <a:lnTo>
                    <a:pt x="24" y="166"/>
                  </a:lnTo>
                  <a:lnTo>
                    <a:pt x="32" y="155"/>
                  </a:lnTo>
                  <a:lnTo>
                    <a:pt x="13" y="140"/>
                  </a:lnTo>
                  <a:lnTo>
                    <a:pt x="28" y="131"/>
                  </a:lnTo>
                  <a:lnTo>
                    <a:pt x="27" y="126"/>
                  </a:lnTo>
                  <a:lnTo>
                    <a:pt x="34" y="121"/>
                  </a:lnTo>
                  <a:lnTo>
                    <a:pt x="38" y="124"/>
                  </a:lnTo>
                  <a:lnTo>
                    <a:pt x="61" y="105"/>
                  </a:lnTo>
                  <a:lnTo>
                    <a:pt x="61" y="104"/>
                  </a:lnTo>
                  <a:lnTo>
                    <a:pt x="181" y="0"/>
                  </a:lnTo>
                  <a:lnTo>
                    <a:pt x="183" y="2"/>
                  </a:lnTo>
                  <a:lnTo>
                    <a:pt x="173" y="13"/>
                  </a:lnTo>
                  <a:lnTo>
                    <a:pt x="182" y="22"/>
                  </a:lnTo>
                  <a:lnTo>
                    <a:pt x="180" y="34"/>
                  </a:lnTo>
                  <a:lnTo>
                    <a:pt x="197" y="52"/>
                  </a:lnTo>
                  <a:lnTo>
                    <a:pt x="118" y="118"/>
                  </a:lnTo>
                  <a:lnTo>
                    <a:pt x="113" y="132"/>
                  </a:lnTo>
                  <a:lnTo>
                    <a:pt x="98" y="146"/>
                  </a:lnTo>
                  <a:lnTo>
                    <a:pt x="89" y="147"/>
                  </a:lnTo>
                  <a:lnTo>
                    <a:pt x="61" y="172"/>
                  </a:lnTo>
                  <a:lnTo>
                    <a:pt x="51" y="191"/>
                  </a:lnTo>
                  <a:lnTo>
                    <a:pt x="30" y="196"/>
                  </a:lnTo>
                  <a:lnTo>
                    <a:pt x="24" y="196"/>
                  </a:lnTo>
                  <a:lnTo>
                    <a:pt x="28" y="18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91" name="Freeform 1654"/>
            <p:cNvSpPr>
              <a:spLocks/>
            </p:cNvSpPr>
            <p:nvPr/>
          </p:nvSpPr>
          <p:spPr bwMode="auto">
            <a:xfrm>
              <a:off x="5628" y="774"/>
              <a:ext cx="381" cy="590"/>
            </a:xfrm>
            <a:custGeom>
              <a:avLst/>
              <a:gdLst>
                <a:gd name="T0" fmla="*/ 3 w 381"/>
                <a:gd name="T1" fmla="*/ 137 h 590"/>
                <a:gd name="T2" fmla="*/ 55 w 381"/>
                <a:gd name="T3" fmla="*/ 126 h 590"/>
                <a:gd name="T4" fmla="*/ 93 w 381"/>
                <a:gd name="T5" fmla="*/ 101 h 590"/>
                <a:gd name="T6" fmla="*/ 148 w 381"/>
                <a:gd name="T7" fmla="*/ 109 h 590"/>
                <a:gd name="T8" fmla="*/ 155 w 381"/>
                <a:gd name="T9" fmla="*/ 64 h 590"/>
                <a:gd name="T10" fmla="*/ 174 w 381"/>
                <a:gd name="T11" fmla="*/ 38 h 590"/>
                <a:gd name="T12" fmla="*/ 198 w 381"/>
                <a:gd name="T13" fmla="*/ 28 h 590"/>
                <a:gd name="T14" fmla="*/ 251 w 381"/>
                <a:gd name="T15" fmla="*/ 19 h 590"/>
                <a:gd name="T16" fmla="*/ 270 w 381"/>
                <a:gd name="T17" fmla="*/ 0 h 590"/>
                <a:gd name="T18" fmla="*/ 300 w 381"/>
                <a:gd name="T19" fmla="*/ 47 h 590"/>
                <a:gd name="T20" fmla="*/ 302 w 381"/>
                <a:gd name="T21" fmla="*/ 91 h 590"/>
                <a:gd name="T22" fmla="*/ 324 w 381"/>
                <a:gd name="T23" fmla="*/ 154 h 590"/>
                <a:gd name="T24" fmla="*/ 332 w 381"/>
                <a:gd name="T25" fmla="*/ 186 h 590"/>
                <a:gd name="T26" fmla="*/ 292 w 381"/>
                <a:gd name="T27" fmla="*/ 236 h 590"/>
                <a:gd name="T28" fmla="*/ 297 w 381"/>
                <a:gd name="T29" fmla="*/ 262 h 590"/>
                <a:gd name="T30" fmla="*/ 298 w 381"/>
                <a:gd name="T31" fmla="*/ 282 h 590"/>
                <a:gd name="T32" fmla="*/ 320 w 381"/>
                <a:gd name="T33" fmla="*/ 319 h 590"/>
                <a:gd name="T34" fmla="*/ 359 w 381"/>
                <a:gd name="T35" fmla="*/ 334 h 590"/>
                <a:gd name="T36" fmla="*/ 376 w 381"/>
                <a:gd name="T37" fmla="*/ 376 h 590"/>
                <a:gd name="T38" fmla="*/ 357 w 381"/>
                <a:gd name="T39" fmla="*/ 398 h 590"/>
                <a:gd name="T40" fmla="*/ 358 w 381"/>
                <a:gd name="T41" fmla="*/ 446 h 590"/>
                <a:gd name="T42" fmla="*/ 368 w 381"/>
                <a:gd name="T43" fmla="*/ 476 h 590"/>
                <a:gd name="T44" fmla="*/ 239 w 381"/>
                <a:gd name="T45" fmla="*/ 589 h 590"/>
                <a:gd name="T46" fmla="*/ 212 w 381"/>
                <a:gd name="T47" fmla="*/ 584 h 590"/>
                <a:gd name="T48" fmla="*/ 152 w 381"/>
                <a:gd name="T49" fmla="*/ 582 h 590"/>
                <a:gd name="T50" fmla="*/ 134 w 381"/>
                <a:gd name="T51" fmla="*/ 571 h 590"/>
                <a:gd name="T52" fmla="*/ 39 w 381"/>
                <a:gd name="T53" fmla="*/ 548 h 590"/>
                <a:gd name="T54" fmla="*/ 29 w 381"/>
                <a:gd name="T55" fmla="*/ 538 h 590"/>
                <a:gd name="T56" fmla="*/ 33 w 381"/>
                <a:gd name="T57" fmla="*/ 500 h 590"/>
                <a:gd name="T58" fmla="*/ 31 w 381"/>
                <a:gd name="T59" fmla="*/ 484 h 590"/>
                <a:gd name="T60" fmla="*/ 33 w 381"/>
                <a:gd name="T61" fmla="*/ 437 h 590"/>
                <a:gd name="T62" fmla="*/ 54 w 381"/>
                <a:gd name="T63" fmla="*/ 385 h 590"/>
                <a:gd name="T64" fmla="*/ 54 w 381"/>
                <a:gd name="T65" fmla="*/ 342 h 590"/>
                <a:gd name="T66" fmla="*/ 56 w 381"/>
                <a:gd name="T67" fmla="*/ 300 h 590"/>
                <a:gd name="T68" fmla="*/ 43 w 381"/>
                <a:gd name="T69" fmla="*/ 288 h 590"/>
                <a:gd name="T70" fmla="*/ 36 w 381"/>
                <a:gd name="T71" fmla="*/ 259 h 590"/>
                <a:gd name="T72" fmla="*/ 22 w 381"/>
                <a:gd name="T73" fmla="*/ 236 h 590"/>
                <a:gd name="T74" fmla="*/ 10 w 381"/>
                <a:gd name="T75" fmla="*/ 211 h 590"/>
                <a:gd name="T76" fmla="*/ 0 w 381"/>
                <a:gd name="T77" fmla="*/ 158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1" h="590">
                  <a:moveTo>
                    <a:pt x="0" y="158"/>
                  </a:moveTo>
                  <a:lnTo>
                    <a:pt x="3" y="137"/>
                  </a:lnTo>
                  <a:lnTo>
                    <a:pt x="30" y="122"/>
                  </a:lnTo>
                  <a:lnTo>
                    <a:pt x="55" y="126"/>
                  </a:lnTo>
                  <a:lnTo>
                    <a:pt x="77" y="103"/>
                  </a:lnTo>
                  <a:lnTo>
                    <a:pt x="93" y="101"/>
                  </a:lnTo>
                  <a:lnTo>
                    <a:pt x="126" y="84"/>
                  </a:lnTo>
                  <a:lnTo>
                    <a:pt x="148" y="109"/>
                  </a:lnTo>
                  <a:lnTo>
                    <a:pt x="167" y="91"/>
                  </a:lnTo>
                  <a:lnTo>
                    <a:pt x="155" y="64"/>
                  </a:lnTo>
                  <a:lnTo>
                    <a:pt x="172" y="47"/>
                  </a:lnTo>
                  <a:lnTo>
                    <a:pt x="174" y="38"/>
                  </a:lnTo>
                  <a:lnTo>
                    <a:pt x="177" y="27"/>
                  </a:lnTo>
                  <a:lnTo>
                    <a:pt x="198" y="28"/>
                  </a:lnTo>
                  <a:lnTo>
                    <a:pt x="211" y="19"/>
                  </a:lnTo>
                  <a:lnTo>
                    <a:pt x="251" y="19"/>
                  </a:lnTo>
                  <a:lnTo>
                    <a:pt x="270" y="28"/>
                  </a:lnTo>
                  <a:lnTo>
                    <a:pt x="270" y="0"/>
                  </a:lnTo>
                  <a:lnTo>
                    <a:pt x="304" y="27"/>
                  </a:lnTo>
                  <a:lnTo>
                    <a:pt x="300" y="47"/>
                  </a:lnTo>
                  <a:lnTo>
                    <a:pt x="312" y="69"/>
                  </a:lnTo>
                  <a:lnTo>
                    <a:pt x="302" y="91"/>
                  </a:lnTo>
                  <a:lnTo>
                    <a:pt x="310" y="144"/>
                  </a:lnTo>
                  <a:lnTo>
                    <a:pt x="324" y="154"/>
                  </a:lnTo>
                  <a:lnTo>
                    <a:pt x="314" y="175"/>
                  </a:lnTo>
                  <a:lnTo>
                    <a:pt x="332" y="186"/>
                  </a:lnTo>
                  <a:lnTo>
                    <a:pt x="334" y="205"/>
                  </a:lnTo>
                  <a:lnTo>
                    <a:pt x="292" y="236"/>
                  </a:lnTo>
                  <a:lnTo>
                    <a:pt x="286" y="251"/>
                  </a:lnTo>
                  <a:lnTo>
                    <a:pt x="297" y="262"/>
                  </a:lnTo>
                  <a:lnTo>
                    <a:pt x="323" y="261"/>
                  </a:lnTo>
                  <a:lnTo>
                    <a:pt x="298" y="282"/>
                  </a:lnTo>
                  <a:lnTo>
                    <a:pt x="323" y="295"/>
                  </a:lnTo>
                  <a:lnTo>
                    <a:pt x="320" y="319"/>
                  </a:lnTo>
                  <a:lnTo>
                    <a:pt x="351" y="314"/>
                  </a:lnTo>
                  <a:lnTo>
                    <a:pt x="359" y="334"/>
                  </a:lnTo>
                  <a:lnTo>
                    <a:pt x="342" y="370"/>
                  </a:lnTo>
                  <a:lnTo>
                    <a:pt x="376" y="376"/>
                  </a:lnTo>
                  <a:lnTo>
                    <a:pt x="381" y="393"/>
                  </a:lnTo>
                  <a:lnTo>
                    <a:pt x="357" y="398"/>
                  </a:lnTo>
                  <a:lnTo>
                    <a:pt x="368" y="409"/>
                  </a:lnTo>
                  <a:lnTo>
                    <a:pt x="358" y="446"/>
                  </a:lnTo>
                  <a:lnTo>
                    <a:pt x="373" y="453"/>
                  </a:lnTo>
                  <a:lnTo>
                    <a:pt x="368" y="476"/>
                  </a:lnTo>
                  <a:lnTo>
                    <a:pt x="359" y="485"/>
                  </a:lnTo>
                  <a:lnTo>
                    <a:pt x="239" y="589"/>
                  </a:lnTo>
                  <a:lnTo>
                    <a:pt x="216" y="589"/>
                  </a:lnTo>
                  <a:lnTo>
                    <a:pt x="212" y="584"/>
                  </a:lnTo>
                  <a:lnTo>
                    <a:pt x="160" y="590"/>
                  </a:lnTo>
                  <a:lnTo>
                    <a:pt x="152" y="582"/>
                  </a:lnTo>
                  <a:lnTo>
                    <a:pt x="147" y="564"/>
                  </a:lnTo>
                  <a:lnTo>
                    <a:pt x="134" y="571"/>
                  </a:lnTo>
                  <a:lnTo>
                    <a:pt x="80" y="541"/>
                  </a:lnTo>
                  <a:lnTo>
                    <a:pt x="39" y="548"/>
                  </a:lnTo>
                  <a:lnTo>
                    <a:pt x="30" y="552"/>
                  </a:lnTo>
                  <a:lnTo>
                    <a:pt x="29" y="538"/>
                  </a:lnTo>
                  <a:lnTo>
                    <a:pt x="38" y="533"/>
                  </a:lnTo>
                  <a:lnTo>
                    <a:pt x="33" y="500"/>
                  </a:lnTo>
                  <a:lnTo>
                    <a:pt x="7" y="497"/>
                  </a:lnTo>
                  <a:lnTo>
                    <a:pt x="31" y="484"/>
                  </a:lnTo>
                  <a:lnTo>
                    <a:pt x="18" y="451"/>
                  </a:lnTo>
                  <a:lnTo>
                    <a:pt x="33" y="437"/>
                  </a:lnTo>
                  <a:lnTo>
                    <a:pt x="31" y="419"/>
                  </a:lnTo>
                  <a:lnTo>
                    <a:pt x="54" y="385"/>
                  </a:lnTo>
                  <a:lnTo>
                    <a:pt x="43" y="364"/>
                  </a:lnTo>
                  <a:lnTo>
                    <a:pt x="54" y="342"/>
                  </a:lnTo>
                  <a:lnTo>
                    <a:pt x="72" y="327"/>
                  </a:lnTo>
                  <a:lnTo>
                    <a:pt x="56" y="300"/>
                  </a:lnTo>
                  <a:lnTo>
                    <a:pt x="40" y="296"/>
                  </a:lnTo>
                  <a:lnTo>
                    <a:pt x="43" y="288"/>
                  </a:lnTo>
                  <a:lnTo>
                    <a:pt x="34" y="275"/>
                  </a:lnTo>
                  <a:lnTo>
                    <a:pt x="36" y="259"/>
                  </a:lnTo>
                  <a:lnTo>
                    <a:pt x="28" y="238"/>
                  </a:lnTo>
                  <a:lnTo>
                    <a:pt x="22" y="236"/>
                  </a:lnTo>
                  <a:lnTo>
                    <a:pt x="24" y="223"/>
                  </a:lnTo>
                  <a:lnTo>
                    <a:pt x="10" y="211"/>
                  </a:lnTo>
                  <a:lnTo>
                    <a:pt x="21" y="190"/>
                  </a:lnTo>
                  <a:lnTo>
                    <a:pt x="0" y="15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92" name="Freeform 1655"/>
            <p:cNvSpPr>
              <a:spLocks/>
            </p:cNvSpPr>
            <p:nvPr/>
          </p:nvSpPr>
          <p:spPr bwMode="auto">
            <a:xfrm>
              <a:off x="5905" y="1433"/>
              <a:ext cx="113" cy="111"/>
            </a:xfrm>
            <a:custGeom>
              <a:avLst/>
              <a:gdLst>
                <a:gd name="T0" fmla="*/ 0 w 113"/>
                <a:gd name="T1" fmla="*/ 71 h 111"/>
                <a:gd name="T2" fmla="*/ 2 w 113"/>
                <a:gd name="T3" fmla="*/ 51 h 111"/>
                <a:gd name="T4" fmla="*/ 55 w 113"/>
                <a:gd name="T5" fmla="*/ 67 h 111"/>
                <a:gd name="T6" fmla="*/ 69 w 113"/>
                <a:gd name="T7" fmla="*/ 48 h 111"/>
                <a:gd name="T8" fmla="*/ 77 w 113"/>
                <a:gd name="T9" fmla="*/ 48 h 111"/>
                <a:gd name="T10" fmla="*/ 63 w 113"/>
                <a:gd name="T11" fmla="*/ 36 h 111"/>
                <a:gd name="T12" fmla="*/ 72 w 113"/>
                <a:gd name="T13" fmla="*/ 34 h 111"/>
                <a:gd name="T14" fmla="*/ 85 w 113"/>
                <a:gd name="T15" fmla="*/ 35 h 111"/>
                <a:gd name="T16" fmla="*/ 82 w 113"/>
                <a:gd name="T17" fmla="*/ 25 h 111"/>
                <a:gd name="T18" fmla="*/ 99 w 113"/>
                <a:gd name="T19" fmla="*/ 32 h 111"/>
                <a:gd name="T20" fmla="*/ 97 w 113"/>
                <a:gd name="T21" fmla="*/ 23 h 111"/>
                <a:gd name="T22" fmla="*/ 85 w 113"/>
                <a:gd name="T23" fmla="*/ 14 h 111"/>
                <a:gd name="T24" fmla="*/ 92 w 113"/>
                <a:gd name="T25" fmla="*/ 9 h 111"/>
                <a:gd name="T26" fmla="*/ 79 w 113"/>
                <a:gd name="T27" fmla="*/ 0 h 111"/>
                <a:gd name="T28" fmla="*/ 103 w 113"/>
                <a:gd name="T29" fmla="*/ 7 h 111"/>
                <a:gd name="T30" fmla="*/ 100 w 113"/>
                <a:gd name="T31" fmla="*/ 21 h 111"/>
                <a:gd name="T32" fmla="*/ 103 w 113"/>
                <a:gd name="T33" fmla="*/ 23 h 111"/>
                <a:gd name="T34" fmla="*/ 113 w 113"/>
                <a:gd name="T35" fmla="*/ 41 h 111"/>
                <a:gd name="T36" fmla="*/ 107 w 113"/>
                <a:gd name="T37" fmla="*/ 34 h 111"/>
                <a:gd name="T38" fmla="*/ 85 w 113"/>
                <a:gd name="T39" fmla="*/ 55 h 111"/>
                <a:gd name="T40" fmla="*/ 106 w 113"/>
                <a:gd name="T41" fmla="*/ 61 h 111"/>
                <a:gd name="T42" fmla="*/ 104 w 113"/>
                <a:gd name="T43" fmla="*/ 91 h 111"/>
                <a:gd name="T44" fmla="*/ 75 w 113"/>
                <a:gd name="T45" fmla="*/ 89 h 111"/>
                <a:gd name="T46" fmla="*/ 74 w 113"/>
                <a:gd name="T47" fmla="*/ 105 h 111"/>
                <a:gd name="T48" fmla="*/ 58 w 113"/>
                <a:gd name="T49" fmla="*/ 101 h 111"/>
                <a:gd name="T50" fmla="*/ 49 w 113"/>
                <a:gd name="T51" fmla="*/ 111 h 111"/>
                <a:gd name="T52" fmla="*/ 29 w 113"/>
                <a:gd name="T53" fmla="*/ 111 h 111"/>
                <a:gd name="T54" fmla="*/ 24 w 113"/>
                <a:gd name="T55" fmla="*/ 99 h 111"/>
                <a:gd name="T56" fmla="*/ 22 w 113"/>
                <a:gd name="T57" fmla="*/ 75 h 111"/>
                <a:gd name="T58" fmla="*/ 0 w 113"/>
                <a:gd name="T59" fmla="*/ 7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3" h="111">
                  <a:moveTo>
                    <a:pt x="0" y="71"/>
                  </a:moveTo>
                  <a:lnTo>
                    <a:pt x="2" y="51"/>
                  </a:lnTo>
                  <a:lnTo>
                    <a:pt x="55" y="67"/>
                  </a:lnTo>
                  <a:lnTo>
                    <a:pt x="69" y="48"/>
                  </a:lnTo>
                  <a:lnTo>
                    <a:pt x="77" y="48"/>
                  </a:lnTo>
                  <a:lnTo>
                    <a:pt x="63" y="36"/>
                  </a:lnTo>
                  <a:lnTo>
                    <a:pt x="72" y="34"/>
                  </a:lnTo>
                  <a:lnTo>
                    <a:pt x="85" y="35"/>
                  </a:lnTo>
                  <a:lnTo>
                    <a:pt x="82" y="25"/>
                  </a:lnTo>
                  <a:lnTo>
                    <a:pt x="99" y="32"/>
                  </a:lnTo>
                  <a:lnTo>
                    <a:pt x="97" y="23"/>
                  </a:lnTo>
                  <a:lnTo>
                    <a:pt x="85" y="14"/>
                  </a:lnTo>
                  <a:lnTo>
                    <a:pt x="92" y="9"/>
                  </a:lnTo>
                  <a:lnTo>
                    <a:pt x="79" y="0"/>
                  </a:lnTo>
                  <a:lnTo>
                    <a:pt x="103" y="7"/>
                  </a:lnTo>
                  <a:lnTo>
                    <a:pt x="100" y="21"/>
                  </a:lnTo>
                  <a:lnTo>
                    <a:pt x="103" y="23"/>
                  </a:lnTo>
                  <a:lnTo>
                    <a:pt x="113" y="41"/>
                  </a:lnTo>
                  <a:lnTo>
                    <a:pt x="107" y="34"/>
                  </a:lnTo>
                  <a:lnTo>
                    <a:pt x="85" y="55"/>
                  </a:lnTo>
                  <a:lnTo>
                    <a:pt x="106" y="61"/>
                  </a:lnTo>
                  <a:lnTo>
                    <a:pt x="104" y="91"/>
                  </a:lnTo>
                  <a:lnTo>
                    <a:pt x="75" y="89"/>
                  </a:lnTo>
                  <a:lnTo>
                    <a:pt x="74" y="105"/>
                  </a:lnTo>
                  <a:lnTo>
                    <a:pt x="58" y="101"/>
                  </a:lnTo>
                  <a:lnTo>
                    <a:pt x="49" y="111"/>
                  </a:lnTo>
                  <a:lnTo>
                    <a:pt x="29" y="111"/>
                  </a:lnTo>
                  <a:lnTo>
                    <a:pt x="24" y="99"/>
                  </a:lnTo>
                  <a:lnTo>
                    <a:pt x="22" y="75"/>
                  </a:lnTo>
                  <a:lnTo>
                    <a:pt x="0" y="7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93" name="Freeform 1656"/>
            <p:cNvSpPr>
              <a:spLocks/>
            </p:cNvSpPr>
            <p:nvPr/>
          </p:nvSpPr>
          <p:spPr bwMode="auto">
            <a:xfrm>
              <a:off x="5797" y="1449"/>
              <a:ext cx="334" cy="389"/>
            </a:xfrm>
            <a:custGeom>
              <a:avLst/>
              <a:gdLst>
                <a:gd name="T0" fmla="*/ 41 w 334"/>
                <a:gd name="T1" fmla="*/ 234 h 389"/>
                <a:gd name="T2" fmla="*/ 84 w 334"/>
                <a:gd name="T3" fmla="*/ 241 h 389"/>
                <a:gd name="T4" fmla="*/ 90 w 334"/>
                <a:gd name="T5" fmla="*/ 216 h 389"/>
                <a:gd name="T6" fmla="*/ 85 w 334"/>
                <a:gd name="T7" fmla="*/ 195 h 389"/>
                <a:gd name="T8" fmla="*/ 102 w 334"/>
                <a:gd name="T9" fmla="*/ 179 h 389"/>
                <a:gd name="T10" fmla="*/ 93 w 334"/>
                <a:gd name="T11" fmla="*/ 143 h 389"/>
                <a:gd name="T12" fmla="*/ 80 w 334"/>
                <a:gd name="T13" fmla="*/ 127 h 389"/>
                <a:gd name="T14" fmla="*/ 94 w 334"/>
                <a:gd name="T15" fmla="*/ 105 h 389"/>
                <a:gd name="T16" fmla="*/ 98 w 334"/>
                <a:gd name="T17" fmla="*/ 90 h 389"/>
                <a:gd name="T18" fmla="*/ 116 w 334"/>
                <a:gd name="T19" fmla="*/ 92 h 389"/>
                <a:gd name="T20" fmla="*/ 137 w 334"/>
                <a:gd name="T21" fmla="*/ 95 h 389"/>
                <a:gd name="T22" fmla="*/ 166 w 334"/>
                <a:gd name="T23" fmla="*/ 85 h 389"/>
                <a:gd name="T24" fmla="*/ 183 w 334"/>
                <a:gd name="T25" fmla="*/ 73 h 389"/>
                <a:gd name="T26" fmla="*/ 214 w 334"/>
                <a:gd name="T27" fmla="*/ 45 h 389"/>
                <a:gd name="T28" fmla="*/ 215 w 334"/>
                <a:gd name="T29" fmla="*/ 18 h 389"/>
                <a:gd name="T30" fmla="*/ 211 w 334"/>
                <a:gd name="T31" fmla="*/ 7 h 389"/>
                <a:gd name="T32" fmla="*/ 226 w 334"/>
                <a:gd name="T33" fmla="*/ 6 h 389"/>
                <a:gd name="T34" fmla="*/ 235 w 334"/>
                <a:gd name="T35" fmla="*/ 17 h 389"/>
                <a:gd name="T36" fmla="*/ 261 w 334"/>
                <a:gd name="T37" fmla="*/ 24 h 389"/>
                <a:gd name="T38" fmla="*/ 242 w 334"/>
                <a:gd name="T39" fmla="*/ 10 h 389"/>
                <a:gd name="T40" fmla="*/ 265 w 334"/>
                <a:gd name="T41" fmla="*/ 16 h 389"/>
                <a:gd name="T42" fmla="*/ 285 w 334"/>
                <a:gd name="T43" fmla="*/ 53 h 389"/>
                <a:gd name="T44" fmla="*/ 301 w 334"/>
                <a:gd name="T45" fmla="*/ 61 h 389"/>
                <a:gd name="T46" fmla="*/ 291 w 334"/>
                <a:gd name="T47" fmla="*/ 99 h 389"/>
                <a:gd name="T48" fmla="*/ 305 w 334"/>
                <a:gd name="T49" fmla="*/ 129 h 389"/>
                <a:gd name="T50" fmla="*/ 318 w 334"/>
                <a:gd name="T51" fmla="*/ 150 h 389"/>
                <a:gd name="T52" fmla="*/ 314 w 334"/>
                <a:gd name="T53" fmla="*/ 217 h 389"/>
                <a:gd name="T54" fmla="*/ 304 w 334"/>
                <a:gd name="T55" fmla="*/ 241 h 389"/>
                <a:gd name="T56" fmla="*/ 257 w 334"/>
                <a:gd name="T57" fmla="*/ 279 h 389"/>
                <a:gd name="T58" fmla="*/ 243 w 334"/>
                <a:gd name="T59" fmla="*/ 265 h 389"/>
                <a:gd name="T60" fmla="*/ 232 w 334"/>
                <a:gd name="T61" fmla="*/ 252 h 389"/>
                <a:gd name="T62" fmla="*/ 192 w 334"/>
                <a:gd name="T63" fmla="*/ 248 h 389"/>
                <a:gd name="T64" fmla="*/ 173 w 334"/>
                <a:gd name="T65" fmla="*/ 278 h 389"/>
                <a:gd name="T66" fmla="*/ 201 w 334"/>
                <a:gd name="T67" fmla="*/ 302 h 389"/>
                <a:gd name="T68" fmla="*/ 223 w 334"/>
                <a:gd name="T69" fmla="*/ 310 h 389"/>
                <a:gd name="T70" fmla="*/ 232 w 334"/>
                <a:gd name="T71" fmla="*/ 304 h 389"/>
                <a:gd name="T72" fmla="*/ 256 w 334"/>
                <a:gd name="T73" fmla="*/ 335 h 389"/>
                <a:gd name="T74" fmla="*/ 248 w 334"/>
                <a:gd name="T75" fmla="*/ 354 h 389"/>
                <a:gd name="T76" fmla="*/ 232 w 334"/>
                <a:gd name="T77" fmla="*/ 388 h 389"/>
                <a:gd name="T78" fmla="*/ 222 w 334"/>
                <a:gd name="T79" fmla="*/ 381 h 389"/>
                <a:gd name="T80" fmla="*/ 188 w 334"/>
                <a:gd name="T81" fmla="*/ 362 h 389"/>
                <a:gd name="T82" fmla="*/ 145 w 334"/>
                <a:gd name="T83" fmla="*/ 378 h 389"/>
                <a:gd name="T84" fmla="*/ 119 w 334"/>
                <a:gd name="T85" fmla="*/ 385 h 389"/>
                <a:gd name="T86" fmla="*/ 105 w 334"/>
                <a:gd name="T87" fmla="*/ 375 h 389"/>
                <a:gd name="T88" fmla="*/ 79 w 334"/>
                <a:gd name="T89" fmla="*/ 385 h 389"/>
                <a:gd name="T90" fmla="*/ 53 w 334"/>
                <a:gd name="T91" fmla="*/ 357 h 389"/>
                <a:gd name="T92" fmla="*/ 35 w 334"/>
                <a:gd name="T93" fmla="*/ 347 h 389"/>
                <a:gd name="T94" fmla="*/ 20 w 334"/>
                <a:gd name="T95" fmla="*/ 327 h 389"/>
                <a:gd name="T96" fmla="*/ 27 w 334"/>
                <a:gd name="T97" fmla="*/ 316 h 389"/>
                <a:gd name="T98" fmla="*/ 49 w 334"/>
                <a:gd name="T99" fmla="*/ 316 h 389"/>
                <a:gd name="T100" fmla="*/ 29 w 334"/>
                <a:gd name="T101" fmla="*/ 297 h 389"/>
                <a:gd name="T102" fmla="*/ 8 w 334"/>
                <a:gd name="T103" fmla="*/ 273 h 389"/>
                <a:gd name="T104" fmla="*/ 20 w 334"/>
                <a:gd name="T105" fmla="*/ 24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4" h="389">
                  <a:moveTo>
                    <a:pt x="39" y="243"/>
                  </a:moveTo>
                  <a:lnTo>
                    <a:pt x="41" y="234"/>
                  </a:lnTo>
                  <a:lnTo>
                    <a:pt x="51" y="246"/>
                  </a:lnTo>
                  <a:lnTo>
                    <a:pt x="84" y="241"/>
                  </a:lnTo>
                  <a:lnTo>
                    <a:pt x="82" y="226"/>
                  </a:lnTo>
                  <a:lnTo>
                    <a:pt x="90" y="216"/>
                  </a:lnTo>
                  <a:lnTo>
                    <a:pt x="86" y="212"/>
                  </a:lnTo>
                  <a:lnTo>
                    <a:pt x="85" y="195"/>
                  </a:lnTo>
                  <a:lnTo>
                    <a:pt x="101" y="197"/>
                  </a:lnTo>
                  <a:lnTo>
                    <a:pt x="102" y="179"/>
                  </a:lnTo>
                  <a:lnTo>
                    <a:pt x="92" y="154"/>
                  </a:lnTo>
                  <a:lnTo>
                    <a:pt x="93" y="143"/>
                  </a:lnTo>
                  <a:lnTo>
                    <a:pt x="79" y="133"/>
                  </a:lnTo>
                  <a:lnTo>
                    <a:pt x="80" y="127"/>
                  </a:lnTo>
                  <a:lnTo>
                    <a:pt x="97" y="127"/>
                  </a:lnTo>
                  <a:lnTo>
                    <a:pt x="94" y="105"/>
                  </a:lnTo>
                  <a:lnTo>
                    <a:pt x="110" y="106"/>
                  </a:lnTo>
                  <a:lnTo>
                    <a:pt x="98" y="90"/>
                  </a:lnTo>
                  <a:lnTo>
                    <a:pt x="113" y="79"/>
                  </a:lnTo>
                  <a:lnTo>
                    <a:pt x="116" y="92"/>
                  </a:lnTo>
                  <a:lnTo>
                    <a:pt x="132" y="83"/>
                  </a:lnTo>
                  <a:lnTo>
                    <a:pt x="137" y="95"/>
                  </a:lnTo>
                  <a:lnTo>
                    <a:pt x="157" y="95"/>
                  </a:lnTo>
                  <a:lnTo>
                    <a:pt x="166" y="85"/>
                  </a:lnTo>
                  <a:lnTo>
                    <a:pt x="182" y="89"/>
                  </a:lnTo>
                  <a:lnTo>
                    <a:pt x="183" y="73"/>
                  </a:lnTo>
                  <a:lnTo>
                    <a:pt x="212" y="75"/>
                  </a:lnTo>
                  <a:lnTo>
                    <a:pt x="214" y="45"/>
                  </a:lnTo>
                  <a:lnTo>
                    <a:pt x="193" y="39"/>
                  </a:lnTo>
                  <a:lnTo>
                    <a:pt x="215" y="18"/>
                  </a:lnTo>
                  <a:lnTo>
                    <a:pt x="221" y="25"/>
                  </a:lnTo>
                  <a:lnTo>
                    <a:pt x="211" y="7"/>
                  </a:lnTo>
                  <a:lnTo>
                    <a:pt x="219" y="0"/>
                  </a:lnTo>
                  <a:lnTo>
                    <a:pt x="226" y="6"/>
                  </a:lnTo>
                  <a:lnTo>
                    <a:pt x="225" y="23"/>
                  </a:lnTo>
                  <a:lnTo>
                    <a:pt x="235" y="17"/>
                  </a:lnTo>
                  <a:lnTo>
                    <a:pt x="249" y="28"/>
                  </a:lnTo>
                  <a:lnTo>
                    <a:pt x="261" y="24"/>
                  </a:lnTo>
                  <a:lnTo>
                    <a:pt x="254" y="11"/>
                  </a:lnTo>
                  <a:lnTo>
                    <a:pt x="242" y="10"/>
                  </a:lnTo>
                  <a:lnTo>
                    <a:pt x="259" y="0"/>
                  </a:lnTo>
                  <a:lnTo>
                    <a:pt x="265" y="16"/>
                  </a:lnTo>
                  <a:lnTo>
                    <a:pt x="286" y="23"/>
                  </a:lnTo>
                  <a:lnTo>
                    <a:pt x="285" y="53"/>
                  </a:lnTo>
                  <a:lnTo>
                    <a:pt x="300" y="60"/>
                  </a:lnTo>
                  <a:lnTo>
                    <a:pt x="301" y="61"/>
                  </a:lnTo>
                  <a:lnTo>
                    <a:pt x="276" y="76"/>
                  </a:lnTo>
                  <a:lnTo>
                    <a:pt x="291" y="99"/>
                  </a:lnTo>
                  <a:lnTo>
                    <a:pt x="308" y="94"/>
                  </a:lnTo>
                  <a:lnTo>
                    <a:pt x="305" y="129"/>
                  </a:lnTo>
                  <a:lnTo>
                    <a:pt x="334" y="144"/>
                  </a:lnTo>
                  <a:lnTo>
                    <a:pt x="318" y="150"/>
                  </a:lnTo>
                  <a:lnTo>
                    <a:pt x="308" y="193"/>
                  </a:lnTo>
                  <a:lnTo>
                    <a:pt x="314" y="217"/>
                  </a:lnTo>
                  <a:lnTo>
                    <a:pt x="302" y="226"/>
                  </a:lnTo>
                  <a:lnTo>
                    <a:pt x="304" y="241"/>
                  </a:lnTo>
                  <a:lnTo>
                    <a:pt x="256" y="259"/>
                  </a:lnTo>
                  <a:lnTo>
                    <a:pt x="257" y="279"/>
                  </a:lnTo>
                  <a:lnTo>
                    <a:pt x="253" y="298"/>
                  </a:lnTo>
                  <a:lnTo>
                    <a:pt x="243" y="265"/>
                  </a:lnTo>
                  <a:lnTo>
                    <a:pt x="229" y="259"/>
                  </a:lnTo>
                  <a:lnTo>
                    <a:pt x="232" y="252"/>
                  </a:lnTo>
                  <a:lnTo>
                    <a:pt x="219" y="243"/>
                  </a:lnTo>
                  <a:lnTo>
                    <a:pt x="192" y="248"/>
                  </a:lnTo>
                  <a:lnTo>
                    <a:pt x="195" y="253"/>
                  </a:lnTo>
                  <a:lnTo>
                    <a:pt x="173" y="278"/>
                  </a:lnTo>
                  <a:lnTo>
                    <a:pt x="178" y="303"/>
                  </a:lnTo>
                  <a:lnTo>
                    <a:pt x="201" y="302"/>
                  </a:lnTo>
                  <a:lnTo>
                    <a:pt x="210" y="313"/>
                  </a:lnTo>
                  <a:lnTo>
                    <a:pt x="223" y="310"/>
                  </a:lnTo>
                  <a:lnTo>
                    <a:pt x="225" y="304"/>
                  </a:lnTo>
                  <a:lnTo>
                    <a:pt x="232" y="304"/>
                  </a:lnTo>
                  <a:lnTo>
                    <a:pt x="233" y="309"/>
                  </a:lnTo>
                  <a:lnTo>
                    <a:pt x="256" y="335"/>
                  </a:lnTo>
                  <a:lnTo>
                    <a:pt x="240" y="344"/>
                  </a:lnTo>
                  <a:lnTo>
                    <a:pt x="248" y="354"/>
                  </a:lnTo>
                  <a:lnTo>
                    <a:pt x="232" y="354"/>
                  </a:lnTo>
                  <a:lnTo>
                    <a:pt x="232" y="388"/>
                  </a:lnTo>
                  <a:lnTo>
                    <a:pt x="228" y="389"/>
                  </a:lnTo>
                  <a:lnTo>
                    <a:pt x="222" y="381"/>
                  </a:lnTo>
                  <a:lnTo>
                    <a:pt x="198" y="375"/>
                  </a:lnTo>
                  <a:lnTo>
                    <a:pt x="188" y="362"/>
                  </a:lnTo>
                  <a:lnTo>
                    <a:pt x="178" y="370"/>
                  </a:lnTo>
                  <a:lnTo>
                    <a:pt x="145" y="378"/>
                  </a:lnTo>
                  <a:lnTo>
                    <a:pt x="140" y="385"/>
                  </a:lnTo>
                  <a:lnTo>
                    <a:pt x="119" y="385"/>
                  </a:lnTo>
                  <a:lnTo>
                    <a:pt x="119" y="377"/>
                  </a:lnTo>
                  <a:lnTo>
                    <a:pt x="105" y="375"/>
                  </a:lnTo>
                  <a:lnTo>
                    <a:pt x="89" y="384"/>
                  </a:lnTo>
                  <a:lnTo>
                    <a:pt x="79" y="385"/>
                  </a:lnTo>
                  <a:lnTo>
                    <a:pt x="80" y="367"/>
                  </a:lnTo>
                  <a:lnTo>
                    <a:pt x="53" y="357"/>
                  </a:lnTo>
                  <a:lnTo>
                    <a:pt x="55" y="349"/>
                  </a:lnTo>
                  <a:lnTo>
                    <a:pt x="35" y="347"/>
                  </a:lnTo>
                  <a:lnTo>
                    <a:pt x="26" y="326"/>
                  </a:lnTo>
                  <a:lnTo>
                    <a:pt x="20" y="327"/>
                  </a:lnTo>
                  <a:lnTo>
                    <a:pt x="18" y="321"/>
                  </a:lnTo>
                  <a:lnTo>
                    <a:pt x="27" y="316"/>
                  </a:lnTo>
                  <a:lnTo>
                    <a:pt x="44" y="324"/>
                  </a:lnTo>
                  <a:lnTo>
                    <a:pt x="49" y="316"/>
                  </a:lnTo>
                  <a:lnTo>
                    <a:pt x="30" y="306"/>
                  </a:lnTo>
                  <a:lnTo>
                    <a:pt x="29" y="297"/>
                  </a:lnTo>
                  <a:lnTo>
                    <a:pt x="0" y="289"/>
                  </a:lnTo>
                  <a:lnTo>
                    <a:pt x="8" y="273"/>
                  </a:lnTo>
                  <a:lnTo>
                    <a:pt x="3" y="246"/>
                  </a:lnTo>
                  <a:lnTo>
                    <a:pt x="20" y="240"/>
                  </a:lnTo>
                  <a:lnTo>
                    <a:pt x="39" y="24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94" name="Freeform 1657"/>
            <p:cNvSpPr>
              <a:spLocks/>
            </p:cNvSpPr>
            <p:nvPr/>
          </p:nvSpPr>
          <p:spPr bwMode="auto">
            <a:xfrm>
              <a:off x="5847" y="1626"/>
              <a:ext cx="36" cy="40"/>
            </a:xfrm>
            <a:custGeom>
              <a:avLst/>
              <a:gdLst>
                <a:gd name="T0" fmla="*/ 33 w 36"/>
                <a:gd name="T1" fmla="*/ 40 h 40"/>
                <a:gd name="T2" fmla="*/ 13 w 36"/>
                <a:gd name="T3" fmla="*/ 34 h 40"/>
                <a:gd name="T4" fmla="*/ 0 w 36"/>
                <a:gd name="T5" fmla="*/ 33 h 40"/>
                <a:gd name="T6" fmla="*/ 4 w 36"/>
                <a:gd name="T7" fmla="*/ 17 h 40"/>
                <a:gd name="T8" fmla="*/ 13 w 36"/>
                <a:gd name="T9" fmla="*/ 25 h 40"/>
                <a:gd name="T10" fmla="*/ 20 w 36"/>
                <a:gd name="T11" fmla="*/ 24 h 40"/>
                <a:gd name="T12" fmla="*/ 21 w 36"/>
                <a:gd name="T13" fmla="*/ 1 h 40"/>
                <a:gd name="T14" fmla="*/ 29 w 36"/>
                <a:gd name="T15" fmla="*/ 0 h 40"/>
                <a:gd name="T16" fmla="*/ 36 w 36"/>
                <a:gd name="T17" fmla="*/ 10 h 40"/>
                <a:gd name="T18" fmla="*/ 35 w 36"/>
                <a:gd name="T19" fmla="*/ 18 h 40"/>
                <a:gd name="T20" fmla="*/ 36 w 36"/>
                <a:gd name="T21" fmla="*/ 35 h 40"/>
                <a:gd name="T22" fmla="*/ 33 w 36"/>
                <a:gd name="T2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0">
                  <a:moveTo>
                    <a:pt x="33" y="40"/>
                  </a:moveTo>
                  <a:lnTo>
                    <a:pt x="13" y="34"/>
                  </a:lnTo>
                  <a:lnTo>
                    <a:pt x="0" y="33"/>
                  </a:lnTo>
                  <a:lnTo>
                    <a:pt x="4" y="17"/>
                  </a:lnTo>
                  <a:lnTo>
                    <a:pt x="13" y="25"/>
                  </a:lnTo>
                  <a:lnTo>
                    <a:pt x="20" y="24"/>
                  </a:lnTo>
                  <a:lnTo>
                    <a:pt x="21" y="1"/>
                  </a:lnTo>
                  <a:lnTo>
                    <a:pt x="29" y="0"/>
                  </a:lnTo>
                  <a:lnTo>
                    <a:pt x="36" y="10"/>
                  </a:lnTo>
                  <a:lnTo>
                    <a:pt x="35" y="18"/>
                  </a:lnTo>
                  <a:lnTo>
                    <a:pt x="36" y="35"/>
                  </a:lnTo>
                  <a:lnTo>
                    <a:pt x="33" y="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95" name="Freeform 1658"/>
            <p:cNvSpPr>
              <a:spLocks/>
            </p:cNvSpPr>
            <p:nvPr/>
          </p:nvSpPr>
          <p:spPr bwMode="auto">
            <a:xfrm>
              <a:off x="5970" y="1692"/>
              <a:ext cx="81" cy="70"/>
            </a:xfrm>
            <a:custGeom>
              <a:avLst/>
              <a:gdLst>
                <a:gd name="T0" fmla="*/ 50 w 81"/>
                <a:gd name="T1" fmla="*/ 67 h 70"/>
                <a:gd name="T2" fmla="*/ 37 w 81"/>
                <a:gd name="T3" fmla="*/ 70 h 70"/>
                <a:gd name="T4" fmla="*/ 28 w 81"/>
                <a:gd name="T5" fmla="*/ 59 h 70"/>
                <a:gd name="T6" fmla="*/ 5 w 81"/>
                <a:gd name="T7" fmla="*/ 60 h 70"/>
                <a:gd name="T8" fmla="*/ 0 w 81"/>
                <a:gd name="T9" fmla="*/ 35 h 70"/>
                <a:gd name="T10" fmla="*/ 22 w 81"/>
                <a:gd name="T11" fmla="*/ 10 h 70"/>
                <a:gd name="T12" fmla="*/ 19 w 81"/>
                <a:gd name="T13" fmla="*/ 5 h 70"/>
                <a:gd name="T14" fmla="*/ 46 w 81"/>
                <a:gd name="T15" fmla="*/ 0 h 70"/>
                <a:gd name="T16" fmla="*/ 59 w 81"/>
                <a:gd name="T17" fmla="*/ 9 h 70"/>
                <a:gd name="T18" fmla="*/ 56 w 81"/>
                <a:gd name="T19" fmla="*/ 16 h 70"/>
                <a:gd name="T20" fmla="*/ 70 w 81"/>
                <a:gd name="T21" fmla="*/ 22 h 70"/>
                <a:gd name="T22" fmla="*/ 80 w 81"/>
                <a:gd name="T23" fmla="*/ 55 h 70"/>
                <a:gd name="T24" fmla="*/ 81 w 81"/>
                <a:gd name="T25" fmla="*/ 60 h 70"/>
                <a:gd name="T26" fmla="*/ 59 w 81"/>
                <a:gd name="T27" fmla="*/ 61 h 70"/>
                <a:gd name="T28" fmla="*/ 52 w 81"/>
                <a:gd name="T29" fmla="*/ 61 h 70"/>
                <a:gd name="T30" fmla="*/ 50 w 81"/>
                <a:gd name="T31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70">
                  <a:moveTo>
                    <a:pt x="50" y="67"/>
                  </a:moveTo>
                  <a:lnTo>
                    <a:pt x="37" y="70"/>
                  </a:lnTo>
                  <a:lnTo>
                    <a:pt x="28" y="59"/>
                  </a:lnTo>
                  <a:lnTo>
                    <a:pt x="5" y="60"/>
                  </a:lnTo>
                  <a:lnTo>
                    <a:pt x="0" y="35"/>
                  </a:lnTo>
                  <a:lnTo>
                    <a:pt x="22" y="10"/>
                  </a:lnTo>
                  <a:lnTo>
                    <a:pt x="19" y="5"/>
                  </a:lnTo>
                  <a:lnTo>
                    <a:pt x="46" y="0"/>
                  </a:lnTo>
                  <a:lnTo>
                    <a:pt x="59" y="9"/>
                  </a:lnTo>
                  <a:lnTo>
                    <a:pt x="56" y="16"/>
                  </a:lnTo>
                  <a:lnTo>
                    <a:pt x="70" y="22"/>
                  </a:lnTo>
                  <a:lnTo>
                    <a:pt x="80" y="55"/>
                  </a:lnTo>
                  <a:lnTo>
                    <a:pt x="81" y="60"/>
                  </a:lnTo>
                  <a:lnTo>
                    <a:pt x="59" y="61"/>
                  </a:lnTo>
                  <a:lnTo>
                    <a:pt x="52" y="61"/>
                  </a:lnTo>
                  <a:lnTo>
                    <a:pt x="50" y="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96" name="Freeform 1659"/>
            <p:cNvSpPr>
              <a:spLocks/>
            </p:cNvSpPr>
            <p:nvPr/>
          </p:nvSpPr>
          <p:spPr bwMode="auto">
            <a:xfrm>
              <a:off x="5697" y="1897"/>
              <a:ext cx="57" cy="56"/>
            </a:xfrm>
            <a:custGeom>
              <a:avLst/>
              <a:gdLst>
                <a:gd name="T0" fmla="*/ 21 w 57"/>
                <a:gd name="T1" fmla="*/ 0 h 56"/>
                <a:gd name="T2" fmla="*/ 32 w 57"/>
                <a:gd name="T3" fmla="*/ 32 h 56"/>
                <a:gd name="T4" fmla="*/ 36 w 57"/>
                <a:gd name="T5" fmla="*/ 37 h 56"/>
                <a:gd name="T6" fmla="*/ 48 w 57"/>
                <a:gd name="T7" fmla="*/ 33 h 56"/>
                <a:gd name="T8" fmla="*/ 57 w 57"/>
                <a:gd name="T9" fmla="*/ 39 h 56"/>
                <a:gd name="T10" fmla="*/ 51 w 57"/>
                <a:gd name="T11" fmla="*/ 42 h 56"/>
                <a:gd name="T12" fmla="*/ 52 w 57"/>
                <a:gd name="T13" fmla="*/ 56 h 56"/>
                <a:gd name="T14" fmla="*/ 36 w 57"/>
                <a:gd name="T15" fmla="*/ 51 h 56"/>
                <a:gd name="T16" fmla="*/ 25 w 57"/>
                <a:gd name="T17" fmla="*/ 44 h 56"/>
                <a:gd name="T18" fmla="*/ 20 w 57"/>
                <a:gd name="T19" fmla="*/ 37 h 56"/>
                <a:gd name="T20" fmla="*/ 12 w 57"/>
                <a:gd name="T21" fmla="*/ 35 h 56"/>
                <a:gd name="T22" fmla="*/ 0 w 57"/>
                <a:gd name="T23" fmla="*/ 18 h 56"/>
                <a:gd name="T24" fmla="*/ 0 w 57"/>
                <a:gd name="T25" fmla="*/ 10 h 56"/>
                <a:gd name="T26" fmla="*/ 2 w 57"/>
                <a:gd name="T27" fmla="*/ 5 h 56"/>
                <a:gd name="T28" fmla="*/ 21 w 57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56">
                  <a:moveTo>
                    <a:pt x="21" y="0"/>
                  </a:moveTo>
                  <a:lnTo>
                    <a:pt x="32" y="32"/>
                  </a:lnTo>
                  <a:lnTo>
                    <a:pt x="36" y="37"/>
                  </a:lnTo>
                  <a:lnTo>
                    <a:pt x="48" y="33"/>
                  </a:lnTo>
                  <a:lnTo>
                    <a:pt x="57" y="39"/>
                  </a:lnTo>
                  <a:lnTo>
                    <a:pt x="51" y="42"/>
                  </a:lnTo>
                  <a:lnTo>
                    <a:pt x="52" y="56"/>
                  </a:lnTo>
                  <a:lnTo>
                    <a:pt x="36" y="51"/>
                  </a:lnTo>
                  <a:lnTo>
                    <a:pt x="25" y="44"/>
                  </a:lnTo>
                  <a:lnTo>
                    <a:pt x="20" y="37"/>
                  </a:lnTo>
                  <a:lnTo>
                    <a:pt x="12" y="35"/>
                  </a:lnTo>
                  <a:lnTo>
                    <a:pt x="0" y="18"/>
                  </a:lnTo>
                  <a:lnTo>
                    <a:pt x="0" y="10"/>
                  </a:lnTo>
                  <a:lnTo>
                    <a:pt x="2" y="5"/>
                  </a:lnTo>
                  <a:lnTo>
                    <a:pt x="2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97" name="Freeform 1660"/>
            <p:cNvSpPr>
              <a:spLocks/>
            </p:cNvSpPr>
            <p:nvPr/>
          </p:nvSpPr>
          <p:spPr bwMode="auto">
            <a:xfrm>
              <a:off x="5656" y="1858"/>
              <a:ext cx="49" cy="49"/>
            </a:xfrm>
            <a:custGeom>
              <a:avLst/>
              <a:gdLst>
                <a:gd name="T0" fmla="*/ 21 w 49"/>
                <a:gd name="T1" fmla="*/ 0 h 49"/>
                <a:gd name="T2" fmla="*/ 26 w 49"/>
                <a:gd name="T3" fmla="*/ 3 h 49"/>
                <a:gd name="T4" fmla="*/ 27 w 49"/>
                <a:gd name="T5" fmla="*/ 9 h 49"/>
                <a:gd name="T6" fmla="*/ 41 w 49"/>
                <a:gd name="T7" fmla="*/ 12 h 49"/>
                <a:gd name="T8" fmla="*/ 43 w 49"/>
                <a:gd name="T9" fmla="*/ 14 h 49"/>
                <a:gd name="T10" fmla="*/ 41 w 49"/>
                <a:gd name="T11" fmla="*/ 18 h 49"/>
                <a:gd name="T12" fmla="*/ 49 w 49"/>
                <a:gd name="T13" fmla="*/ 30 h 49"/>
                <a:gd name="T14" fmla="*/ 43 w 49"/>
                <a:gd name="T15" fmla="*/ 44 h 49"/>
                <a:gd name="T16" fmla="*/ 41 w 49"/>
                <a:gd name="T17" fmla="*/ 49 h 49"/>
                <a:gd name="T18" fmla="*/ 32 w 49"/>
                <a:gd name="T19" fmla="*/ 45 h 49"/>
                <a:gd name="T20" fmla="*/ 41 w 49"/>
                <a:gd name="T21" fmla="*/ 41 h 49"/>
                <a:gd name="T22" fmla="*/ 31 w 49"/>
                <a:gd name="T23" fmla="*/ 30 h 49"/>
                <a:gd name="T24" fmla="*/ 18 w 49"/>
                <a:gd name="T25" fmla="*/ 30 h 49"/>
                <a:gd name="T26" fmla="*/ 12 w 49"/>
                <a:gd name="T27" fmla="*/ 37 h 49"/>
                <a:gd name="T28" fmla="*/ 3 w 49"/>
                <a:gd name="T29" fmla="*/ 35 h 49"/>
                <a:gd name="T30" fmla="*/ 3 w 49"/>
                <a:gd name="T31" fmla="*/ 27 h 49"/>
                <a:gd name="T32" fmla="*/ 0 w 49"/>
                <a:gd name="T33" fmla="*/ 24 h 49"/>
                <a:gd name="T34" fmla="*/ 7 w 49"/>
                <a:gd name="T35" fmla="*/ 17 h 49"/>
                <a:gd name="T36" fmla="*/ 21 w 49"/>
                <a:gd name="T3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49">
                  <a:moveTo>
                    <a:pt x="21" y="0"/>
                  </a:moveTo>
                  <a:lnTo>
                    <a:pt x="26" y="3"/>
                  </a:lnTo>
                  <a:lnTo>
                    <a:pt x="27" y="9"/>
                  </a:lnTo>
                  <a:lnTo>
                    <a:pt x="41" y="12"/>
                  </a:lnTo>
                  <a:lnTo>
                    <a:pt x="43" y="14"/>
                  </a:lnTo>
                  <a:lnTo>
                    <a:pt x="41" y="18"/>
                  </a:lnTo>
                  <a:lnTo>
                    <a:pt x="49" y="30"/>
                  </a:lnTo>
                  <a:lnTo>
                    <a:pt x="43" y="44"/>
                  </a:lnTo>
                  <a:lnTo>
                    <a:pt x="41" y="49"/>
                  </a:lnTo>
                  <a:lnTo>
                    <a:pt x="32" y="45"/>
                  </a:lnTo>
                  <a:lnTo>
                    <a:pt x="41" y="41"/>
                  </a:lnTo>
                  <a:lnTo>
                    <a:pt x="31" y="30"/>
                  </a:lnTo>
                  <a:lnTo>
                    <a:pt x="18" y="30"/>
                  </a:lnTo>
                  <a:lnTo>
                    <a:pt x="12" y="37"/>
                  </a:lnTo>
                  <a:lnTo>
                    <a:pt x="3" y="35"/>
                  </a:lnTo>
                  <a:lnTo>
                    <a:pt x="3" y="27"/>
                  </a:lnTo>
                  <a:lnTo>
                    <a:pt x="0" y="24"/>
                  </a:lnTo>
                  <a:lnTo>
                    <a:pt x="7" y="17"/>
                  </a:lnTo>
                  <a:lnTo>
                    <a:pt x="2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98" name="Freeform 1661"/>
            <p:cNvSpPr>
              <a:spLocks/>
            </p:cNvSpPr>
            <p:nvPr/>
          </p:nvSpPr>
          <p:spPr bwMode="auto">
            <a:xfrm>
              <a:off x="5677" y="1822"/>
              <a:ext cx="36" cy="49"/>
            </a:xfrm>
            <a:custGeom>
              <a:avLst/>
              <a:gdLst>
                <a:gd name="T0" fmla="*/ 4 w 36"/>
                <a:gd name="T1" fmla="*/ 14 h 49"/>
                <a:gd name="T2" fmla="*/ 0 w 36"/>
                <a:gd name="T3" fmla="*/ 0 h 49"/>
                <a:gd name="T4" fmla="*/ 15 w 36"/>
                <a:gd name="T5" fmla="*/ 12 h 49"/>
                <a:gd name="T6" fmla="*/ 31 w 36"/>
                <a:gd name="T7" fmla="*/ 25 h 49"/>
                <a:gd name="T8" fmla="*/ 36 w 36"/>
                <a:gd name="T9" fmla="*/ 40 h 49"/>
                <a:gd name="T10" fmla="*/ 36 w 36"/>
                <a:gd name="T11" fmla="*/ 49 h 49"/>
                <a:gd name="T12" fmla="*/ 20 w 36"/>
                <a:gd name="T13" fmla="*/ 48 h 49"/>
                <a:gd name="T14" fmla="*/ 6 w 36"/>
                <a:gd name="T15" fmla="*/ 45 h 49"/>
                <a:gd name="T16" fmla="*/ 5 w 36"/>
                <a:gd name="T17" fmla="*/ 39 h 49"/>
                <a:gd name="T18" fmla="*/ 0 w 36"/>
                <a:gd name="T19" fmla="*/ 36 h 49"/>
                <a:gd name="T20" fmla="*/ 5 w 36"/>
                <a:gd name="T21" fmla="*/ 31 h 49"/>
                <a:gd name="T22" fmla="*/ 4 w 36"/>
                <a:gd name="T23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9">
                  <a:moveTo>
                    <a:pt x="4" y="14"/>
                  </a:moveTo>
                  <a:lnTo>
                    <a:pt x="0" y="0"/>
                  </a:lnTo>
                  <a:lnTo>
                    <a:pt x="15" y="12"/>
                  </a:lnTo>
                  <a:lnTo>
                    <a:pt x="31" y="25"/>
                  </a:lnTo>
                  <a:lnTo>
                    <a:pt x="36" y="40"/>
                  </a:lnTo>
                  <a:lnTo>
                    <a:pt x="36" y="49"/>
                  </a:lnTo>
                  <a:lnTo>
                    <a:pt x="20" y="48"/>
                  </a:lnTo>
                  <a:lnTo>
                    <a:pt x="6" y="45"/>
                  </a:lnTo>
                  <a:lnTo>
                    <a:pt x="5" y="39"/>
                  </a:lnTo>
                  <a:lnTo>
                    <a:pt x="0" y="36"/>
                  </a:lnTo>
                  <a:lnTo>
                    <a:pt x="5" y="31"/>
                  </a:lnTo>
                  <a:lnTo>
                    <a:pt x="4" y="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99" name="Freeform 1662"/>
            <p:cNvSpPr>
              <a:spLocks/>
            </p:cNvSpPr>
            <p:nvPr/>
          </p:nvSpPr>
          <p:spPr bwMode="auto">
            <a:xfrm>
              <a:off x="5706" y="1800"/>
              <a:ext cx="407" cy="446"/>
            </a:xfrm>
            <a:custGeom>
              <a:avLst/>
              <a:gdLst>
                <a:gd name="T0" fmla="*/ 30 w 407"/>
                <a:gd name="T1" fmla="*/ 209 h 446"/>
                <a:gd name="T2" fmla="*/ 28 w 407"/>
                <a:gd name="T3" fmla="*/ 182 h 446"/>
                <a:gd name="T4" fmla="*/ 20 w 407"/>
                <a:gd name="T5" fmla="*/ 165 h 446"/>
                <a:gd name="T6" fmla="*/ 43 w 407"/>
                <a:gd name="T7" fmla="*/ 153 h 446"/>
                <a:gd name="T8" fmla="*/ 48 w 407"/>
                <a:gd name="T9" fmla="*/ 136 h 446"/>
                <a:gd name="T10" fmla="*/ 57 w 407"/>
                <a:gd name="T11" fmla="*/ 125 h 446"/>
                <a:gd name="T12" fmla="*/ 52 w 407"/>
                <a:gd name="T13" fmla="*/ 112 h 446"/>
                <a:gd name="T14" fmla="*/ 56 w 407"/>
                <a:gd name="T15" fmla="*/ 96 h 446"/>
                <a:gd name="T16" fmla="*/ 49 w 407"/>
                <a:gd name="T17" fmla="*/ 89 h 446"/>
                <a:gd name="T18" fmla="*/ 41 w 407"/>
                <a:gd name="T19" fmla="*/ 72 h 446"/>
                <a:gd name="T20" fmla="*/ 76 w 407"/>
                <a:gd name="T21" fmla="*/ 82 h 446"/>
                <a:gd name="T22" fmla="*/ 86 w 407"/>
                <a:gd name="T23" fmla="*/ 63 h 446"/>
                <a:gd name="T24" fmla="*/ 91 w 407"/>
                <a:gd name="T25" fmla="*/ 54 h 446"/>
                <a:gd name="T26" fmla="*/ 103 w 407"/>
                <a:gd name="T27" fmla="*/ 44 h 446"/>
                <a:gd name="T28" fmla="*/ 96 w 407"/>
                <a:gd name="T29" fmla="*/ 20 h 446"/>
                <a:gd name="T30" fmla="*/ 105 w 407"/>
                <a:gd name="T31" fmla="*/ 12 h 446"/>
                <a:gd name="T32" fmla="*/ 120 w 407"/>
                <a:gd name="T33" fmla="*/ 0 h 446"/>
                <a:gd name="T34" fmla="*/ 144 w 407"/>
                <a:gd name="T35" fmla="*/ 6 h 446"/>
                <a:gd name="T36" fmla="*/ 170 w 407"/>
                <a:gd name="T37" fmla="*/ 34 h 446"/>
                <a:gd name="T38" fmla="*/ 196 w 407"/>
                <a:gd name="T39" fmla="*/ 24 h 446"/>
                <a:gd name="T40" fmla="*/ 210 w 407"/>
                <a:gd name="T41" fmla="*/ 34 h 446"/>
                <a:gd name="T42" fmla="*/ 236 w 407"/>
                <a:gd name="T43" fmla="*/ 27 h 446"/>
                <a:gd name="T44" fmla="*/ 279 w 407"/>
                <a:gd name="T45" fmla="*/ 11 h 446"/>
                <a:gd name="T46" fmla="*/ 313 w 407"/>
                <a:gd name="T47" fmla="*/ 30 h 446"/>
                <a:gd name="T48" fmla="*/ 320 w 407"/>
                <a:gd name="T49" fmla="*/ 45 h 446"/>
                <a:gd name="T50" fmla="*/ 370 w 407"/>
                <a:gd name="T51" fmla="*/ 97 h 446"/>
                <a:gd name="T52" fmla="*/ 393 w 407"/>
                <a:gd name="T53" fmla="*/ 89 h 446"/>
                <a:gd name="T54" fmla="*/ 374 w 407"/>
                <a:gd name="T55" fmla="*/ 106 h 446"/>
                <a:gd name="T56" fmla="*/ 405 w 407"/>
                <a:gd name="T57" fmla="*/ 146 h 446"/>
                <a:gd name="T58" fmla="*/ 391 w 407"/>
                <a:gd name="T59" fmla="*/ 143 h 446"/>
                <a:gd name="T60" fmla="*/ 305 w 407"/>
                <a:gd name="T61" fmla="*/ 162 h 446"/>
                <a:gd name="T62" fmla="*/ 266 w 407"/>
                <a:gd name="T63" fmla="*/ 203 h 446"/>
                <a:gd name="T64" fmla="*/ 254 w 407"/>
                <a:gd name="T65" fmla="*/ 242 h 446"/>
                <a:gd name="T66" fmla="*/ 280 w 407"/>
                <a:gd name="T67" fmla="*/ 272 h 446"/>
                <a:gd name="T68" fmla="*/ 294 w 407"/>
                <a:gd name="T69" fmla="*/ 304 h 446"/>
                <a:gd name="T70" fmla="*/ 336 w 407"/>
                <a:gd name="T71" fmla="*/ 315 h 446"/>
                <a:gd name="T72" fmla="*/ 310 w 407"/>
                <a:gd name="T73" fmla="*/ 342 h 446"/>
                <a:gd name="T74" fmla="*/ 337 w 407"/>
                <a:gd name="T75" fmla="*/ 386 h 446"/>
                <a:gd name="T76" fmla="*/ 323 w 407"/>
                <a:gd name="T77" fmla="*/ 430 h 446"/>
                <a:gd name="T78" fmla="*/ 281 w 407"/>
                <a:gd name="T79" fmla="*/ 444 h 446"/>
                <a:gd name="T80" fmla="*/ 250 w 407"/>
                <a:gd name="T81" fmla="*/ 417 h 446"/>
                <a:gd name="T82" fmla="*/ 210 w 407"/>
                <a:gd name="T83" fmla="*/ 428 h 446"/>
                <a:gd name="T84" fmla="*/ 191 w 407"/>
                <a:gd name="T85" fmla="*/ 414 h 446"/>
                <a:gd name="T86" fmla="*/ 159 w 407"/>
                <a:gd name="T87" fmla="*/ 415 h 446"/>
                <a:gd name="T88" fmla="*/ 120 w 407"/>
                <a:gd name="T89" fmla="*/ 419 h 446"/>
                <a:gd name="T90" fmla="*/ 124 w 407"/>
                <a:gd name="T91" fmla="*/ 392 h 446"/>
                <a:gd name="T92" fmla="*/ 116 w 407"/>
                <a:gd name="T93" fmla="*/ 380 h 446"/>
                <a:gd name="T94" fmla="*/ 98 w 407"/>
                <a:gd name="T95" fmla="*/ 386 h 446"/>
                <a:gd name="T96" fmla="*/ 78 w 407"/>
                <a:gd name="T97" fmla="*/ 380 h 446"/>
                <a:gd name="T98" fmla="*/ 56 w 407"/>
                <a:gd name="T99" fmla="*/ 364 h 446"/>
                <a:gd name="T100" fmla="*/ 66 w 407"/>
                <a:gd name="T101" fmla="*/ 363 h 446"/>
                <a:gd name="T102" fmla="*/ 80 w 407"/>
                <a:gd name="T103" fmla="*/ 355 h 446"/>
                <a:gd name="T104" fmla="*/ 85 w 407"/>
                <a:gd name="T105" fmla="*/ 324 h 446"/>
                <a:gd name="T106" fmla="*/ 63 w 407"/>
                <a:gd name="T107" fmla="*/ 317 h 446"/>
                <a:gd name="T108" fmla="*/ 43 w 407"/>
                <a:gd name="T109" fmla="*/ 279 h 446"/>
                <a:gd name="T110" fmla="*/ 21 w 407"/>
                <a:gd name="T111" fmla="*/ 271 h 446"/>
                <a:gd name="T112" fmla="*/ 29 w 407"/>
                <a:gd name="T113" fmla="*/ 219 h 446"/>
                <a:gd name="T114" fmla="*/ 0 w 407"/>
                <a:gd name="T115" fmla="*/ 196 h 446"/>
                <a:gd name="T116" fmla="*/ 13 w 407"/>
                <a:gd name="T117" fmla="*/ 206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7" h="446">
                  <a:moveTo>
                    <a:pt x="22" y="197"/>
                  </a:moveTo>
                  <a:lnTo>
                    <a:pt x="30" y="209"/>
                  </a:lnTo>
                  <a:lnTo>
                    <a:pt x="39" y="201"/>
                  </a:lnTo>
                  <a:lnTo>
                    <a:pt x="28" y="182"/>
                  </a:lnTo>
                  <a:lnTo>
                    <a:pt x="24" y="187"/>
                  </a:lnTo>
                  <a:lnTo>
                    <a:pt x="20" y="165"/>
                  </a:lnTo>
                  <a:lnTo>
                    <a:pt x="27" y="148"/>
                  </a:lnTo>
                  <a:lnTo>
                    <a:pt x="43" y="153"/>
                  </a:lnTo>
                  <a:lnTo>
                    <a:pt x="42" y="139"/>
                  </a:lnTo>
                  <a:lnTo>
                    <a:pt x="48" y="136"/>
                  </a:lnTo>
                  <a:lnTo>
                    <a:pt x="60" y="136"/>
                  </a:lnTo>
                  <a:lnTo>
                    <a:pt x="57" y="125"/>
                  </a:lnTo>
                  <a:lnTo>
                    <a:pt x="52" y="124"/>
                  </a:lnTo>
                  <a:lnTo>
                    <a:pt x="52" y="112"/>
                  </a:lnTo>
                  <a:lnTo>
                    <a:pt x="43" y="104"/>
                  </a:lnTo>
                  <a:lnTo>
                    <a:pt x="56" y="96"/>
                  </a:lnTo>
                  <a:lnTo>
                    <a:pt x="57" y="87"/>
                  </a:lnTo>
                  <a:lnTo>
                    <a:pt x="49" y="89"/>
                  </a:lnTo>
                  <a:lnTo>
                    <a:pt x="36" y="80"/>
                  </a:lnTo>
                  <a:lnTo>
                    <a:pt x="41" y="72"/>
                  </a:lnTo>
                  <a:lnTo>
                    <a:pt x="61" y="85"/>
                  </a:lnTo>
                  <a:lnTo>
                    <a:pt x="76" y="82"/>
                  </a:lnTo>
                  <a:lnTo>
                    <a:pt x="75" y="71"/>
                  </a:lnTo>
                  <a:lnTo>
                    <a:pt x="86" y="63"/>
                  </a:lnTo>
                  <a:lnTo>
                    <a:pt x="84" y="53"/>
                  </a:lnTo>
                  <a:lnTo>
                    <a:pt x="91" y="54"/>
                  </a:lnTo>
                  <a:lnTo>
                    <a:pt x="98" y="43"/>
                  </a:lnTo>
                  <a:lnTo>
                    <a:pt x="103" y="44"/>
                  </a:lnTo>
                  <a:lnTo>
                    <a:pt x="107" y="32"/>
                  </a:lnTo>
                  <a:lnTo>
                    <a:pt x="96" y="20"/>
                  </a:lnTo>
                  <a:lnTo>
                    <a:pt x="97" y="13"/>
                  </a:lnTo>
                  <a:lnTo>
                    <a:pt x="105" y="12"/>
                  </a:lnTo>
                  <a:lnTo>
                    <a:pt x="105" y="9"/>
                  </a:lnTo>
                  <a:lnTo>
                    <a:pt x="120" y="0"/>
                  </a:lnTo>
                  <a:lnTo>
                    <a:pt x="128" y="8"/>
                  </a:lnTo>
                  <a:lnTo>
                    <a:pt x="144" y="6"/>
                  </a:lnTo>
                  <a:lnTo>
                    <a:pt x="171" y="16"/>
                  </a:lnTo>
                  <a:lnTo>
                    <a:pt x="170" y="34"/>
                  </a:lnTo>
                  <a:lnTo>
                    <a:pt x="180" y="33"/>
                  </a:lnTo>
                  <a:lnTo>
                    <a:pt x="196" y="24"/>
                  </a:lnTo>
                  <a:lnTo>
                    <a:pt x="210" y="26"/>
                  </a:lnTo>
                  <a:lnTo>
                    <a:pt x="210" y="34"/>
                  </a:lnTo>
                  <a:lnTo>
                    <a:pt x="231" y="34"/>
                  </a:lnTo>
                  <a:lnTo>
                    <a:pt x="236" y="27"/>
                  </a:lnTo>
                  <a:lnTo>
                    <a:pt x="269" y="19"/>
                  </a:lnTo>
                  <a:lnTo>
                    <a:pt x="279" y="11"/>
                  </a:lnTo>
                  <a:lnTo>
                    <a:pt x="289" y="24"/>
                  </a:lnTo>
                  <a:lnTo>
                    <a:pt x="313" y="30"/>
                  </a:lnTo>
                  <a:lnTo>
                    <a:pt x="319" y="38"/>
                  </a:lnTo>
                  <a:lnTo>
                    <a:pt x="320" y="45"/>
                  </a:lnTo>
                  <a:lnTo>
                    <a:pt x="363" y="61"/>
                  </a:lnTo>
                  <a:lnTo>
                    <a:pt x="370" y="97"/>
                  </a:lnTo>
                  <a:lnTo>
                    <a:pt x="384" y="91"/>
                  </a:lnTo>
                  <a:lnTo>
                    <a:pt x="393" y="89"/>
                  </a:lnTo>
                  <a:lnTo>
                    <a:pt x="399" y="95"/>
                  </a:lnTo>
                  <a:lnTo>
                    <a:pt x="374" y="106"/>
                  </a:lnTo>
                  <a:lnTo>
                    <a:pt x="407" y="134"/>
                  </a:lnTo>
                  <a:lnTo>
                    <a:pt x="405" y="146"/>
                  </a:lnTo>
                  <a:lnTo>
                    <a:pt x="394" y="138"/>
                  </a:lnTo>
                  <a:lnTo>
                    <a:pt x="391" y="143"/>
                  </a:lnTo>
                  <a:lnTo>
                    <a:pt x="333" y="143"/>
                  </a:lnTo>
                  <a:lnTo>
                    <a:pt x="305" y="162"/>
                  </a:lnTo>
                  <a:lnTo>
                    <a:pt x="296" y="209"/>
                  </a:lnTo>
                  <a:lnTo>
                    <a:pt x="266" y="203"/>
                  </a:lnTo>
                  <a:lnTo>
                    <a:pt x="264" y="227"/>
                  </a:lnTo>
                  <a:lnTo>
                    <a:pt x="254" y="242"/>
                  </a:lnTo>
                  <a:lnTo>
                    <a:pt x="281" y="254"/>
                  </a:lnTo>
                  <a:lnTo>
                    <a:pt x="280" y="272"/>
                  </a:lnTo>
                  <a:lnTo>
                    <a:pt x="293" y="283"/>
                  </a:lnTo>
                  <a:lnTo>
                    <a:pt x="294" y="304"/>
                  </a:lnTo>
                  <a:lnTo>
                    <a:pt x="332" y="295"/>
                  </a:lnTo>
                  <a:lnTo>
                    <a:pt x="336" y="315"/>
                  </a:lnTo>
                  <a:lnTo>
                    <a:pt x="324" y="317"/>
                  </a:lnTo>
                  <a:lnTo>
                    <a:pt x="310" y="342"/>
                  </a:lnTo>
                  <a:lnTo>
                    <a:pt x="339" y="366"/>
                  </a:lnTo>
                  <a:lnTo>
                    <a:pt x="337" y="386"/>
                  </a:lnTo>
                  <a:lnTo>
                    <a:pt x="323" y="400"/>
                  </a:lnTo>
                  <a:lnTo>
                    <a:pt x="323" y="430"/>
                  </a:lnTo>
                  <a:lnTo>
                    <a:pt x="296" y="446"/>
                  </a:lnTo>
                  <a:lnTo>
                    <a:pt x="281" y="444"/>
                  </a:lnTo>
                  <a:lnTo>
                    <a:pt x="275" y="420"/>
                  </a:lnTo>
                  <a:lnTo>
                    <a:pt x="250" y="417"/>
                  </a:lnTo>
                  <a:lnTo>
                    <a:pt x="218" y="433"/>
                  </a:lnTo>
                  <a:lnTo>
                    <a:pt x="210" y="428"/>
                  </a:lnTo>
                  <a:lnTo>
                    <a:pt x="211" y="408"/>
                  </a:lnTo>
                  <a:lnTo>
                    <a:pt x="191" y="414"/>
                  </a:lnTo>
                  <a:lnTo>
                    <a:pt x="185" y="409"/>
                  </a:lnTo>
                  <a:lnTo>
                    <a:pt x="159" y="415"/>
                  </a:lnTo>
                  <a:lnTo>
                    <a:pt x="133" y="412"/>
                  </a:lnTo>
                  <a:lnTo>
                    <a:pt x="120" y="419"/>
                  </a:lnTo>
                  <a:lnTo>
                    <a:pt x="117" y="404"/>
                  </a:lnTo>
                  <a:lnTo>
                    <a:pt x="124" y="392"/>
                  </a:lnTo>
                  <a:lnTo>
                    <a:pt x="114" y="391"/>
                  </a:lnTo>
                  <a:lnTo>
                    <a:pt x="116" y="380"/>
                  </a:lnTo>
                  <a:lnTo>
                    <a:pt x="103" y="373"/>
                  </a:lnTo>
                  <a:lnTo>
                    <a:pt x="98" y="386"/>
                  </a:lnTo>
                  <a:lnTo>
                    <a:pt x="77" y="390"/>
                  </a:lnTo>
                  <a:lnTo>
                    <a:pt x="78" y="380"/>
                  </a:lnTo>
                  <a:lnTo>
                    <a:pt x="67" y="377"/>
                  </a:lnTo>
                  <a:lnTo>
                    <a:pt x="56" y="364"/>
                  </a:lnTo>
                  <a:lnTo>
                    <a:pt x="62" y="358"/>
                  </a:lnTo>
                  <a:lnTo>
                    <a:pt x="66" y="363"/>
                  </a:lnTo>
                  <a:lnTo>
                    <a:pt x="71" y="352"/>
                  </a:lnTo>
                  <a:lnTo>
                    <a:pt x="80" y="355"/>
                  </a:lnTo>
                  <a:lnTo>
                    <a:pt x="91" y="340"/>
                  </a:lnTo>
                  <a:lnTo>
                    <a:pt x="85" y="324"/>
                  </a:lnTo>
                  <a:lnTo>
                    <a:pt x="70" y="311"/>
                  </a:lnTo>
                  <a:lnTo>
                    <a:pt x="63" y="317"/>
                  </a:lnTo>
                  <a:lnTo>
                    <a:pt x="52" y="284"/>
                  </a:lnTo>
                  <a:lnTo>
                    <a:pt x="43" y="279"/>
                  </a:lnTo>
                  <a:lnTo>
                    <a:pt x="38" y="285"/>
                  </a:lnTo>
                  <a:lnTo>
                    <a:pt x="21" y="271"/>
                  </a:lnTo>
                  <a:lnTo>
                    <a:pt x="41" y="258"/>
                  </a:lnTo>
                  <a:lnTo>
                    <a:pt x="29" y="219"/>
                  </a:lnTo>
                  <a:lnTo>
                    <a:pt x="12" y="225"/>
                  </a:lnTo>
                  <a:lnTo>
                    <a:pt x="0" y="196"/>
                  </a:lnTo>
                  <a:lnTo>
                    <a:pt x="7" y="199"/>
                  </a:lnTo>
                  <a:lnTo>
                    <a:pt x="13" y="206"/>
                  </a:lnTo>
                  <a:lnTo>
                    <a:pt x="22" y="1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00" name="Freeform 1663"/>
            <p:cNvSpPr>
              <a:spLocks/>
            </p:cNvSpPr>
            <p:nvPr/>
          </p:nvSpPr>
          <p:spPr bwMode="auto">
            <a:xfrm>
              <a:off x="5869" y="2053"/>
              <a:ext cx="64" cy="47"/>
            </a:xfrm>
            <a:custGeom>
              <a:avLst/>
              <a:gdLst>
                <a:gd name="T0" fmla="*/ 49 w 64"/>
                <a:gd name="T1" fmla="*/ 30 h 47"/>
                <a:gd name="T2" fmla="*/ 58 w 64"/>
                <a:gd name="T3" fmla="*/ 44 h 47"/>
                <a:gd name="T4" fmla="*/ 48 w 64"/>
                <a:gd name="T5" fmla="*/ 40 h 47"/>
                <a:gd name="T6" fmla="*/ 44 w 64"/>
                <a:gd name="T7" fmla="*/ 47 h 47"/>
                <a:gd name="T8" fmla="*/ 13 w 64"/>
                <a:gd name="T9" fmla="*/ 40 h 47"/>
                <a:gd name="T10" fmla="*/ 0 w 64"/>
                <a:gd name="T11" fmla="*/ 9 h 47"/>
                <a:gd name="T12" fmla="*/ 8 w 64"/>
                <a:gd name="T13" fmla="*/ 5 h 47"/>
                <a:gd name="T14" fmla="*/ 18 w 64"/>
                <a:gd name="T15" fmla="*/ 22 h 47"/>
                <a:gd name="T16" fmla="*/ 32 w 64"/>
                <a:gd name="T17" fmla="*/ 0 h 47"/>
                <a:gd name="T18" fmla="*/ 64 w 64"/>
                <a:gd name="T19" fmla="*/ 26 h 47"/>
                <a:gd name="T20" fmla="*/ 49 w 64"/>
                <a:gd name="T21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47">
                  <a:moveTo>
                    <a:pt x="49" y="30"/>
                  </a:moveTo>
                  <a:lnTo>
                    <a:pt x="58" y="44"/>
                  </a:lnTo>
                  <a:lnTo>
                    <a:pt x="48" y="40"/>
                  </a:lnTo>
                  <a:lnTo>
                    <a:pt x="44" y="47"/>
                  </a:lnTo>
                  <a:lnTo>
                    <a:pt x="13" y="40"/>
                  </a:lnTo>
                  <a:lnTo>
                    <a:pt x="0" y="9"/>
                  </a:lnTo>
                  <a:lnTo>
                    <a:pt x="8" y="5"/>
                  </a:lnTo>
                  <a:lnTo>
                    <a:pt x="18" y="22"/>
                  </a:lnTo>
                  <a:lnTo>
                    <a:pt x="32" y="0"/>
                  </a:lnTo>
                  <a:lnTo>
                    <a:pt x="64" y="26"/>
                  </a:lnTo>
                  <a:lnTo>
                    <a:pt x="49" y="3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01" name="Freeform 1664"/>
            <p:cNvSpPr>
              <a:spLocks/>
            </p:cNvSpPr>
            <p:nvPr/>
          </p:nvSpPr>
          <p:spPr bwMode="auto">
            <a:xfrm>
              <a:off x="5869" y="2053"/>
              <a:ext cx="64" cy="47"/>
            </a:xfrm>
            <a:custGeom>
              <a:avLst/>
              <a:gdLst>
                <a:gd name="T0" fmla="*/ 49 w 64"/>
                <a:gd name="T1" fmla="*/ 30 h 47"/>
                <a:gd name="T2" fmla="*/ 58 w 64"/>
                <a:gd name="T3" fmla="*/ 44 h 47"/>
                <a:gd name="T4" fmla="*/ 48 w 64"/>
                <a:gd name="T5" fmla="*/ 40 h 47"/>
                <a:gd name="T6" fmla="*/ 44 w 64"/>
                <a:gd name="T7" fmla="*/ 47 h 47"/>
                <a:gd name="T8" fmla="*/ 13 w 64"/>
                <a:gd name="T9" fmla="*/ 40 h 47"/>
                <a:gd name="T10" fmla="*/ 0 w 64"/>
                <a:gd name="T11" fmla="*/ 9 h 47"/>
                <a:gd name="T12" fmla="*/ 8 w 64"/>
                <a:gd name="T13" fmla="*/ 5 h 47"/>
                <a:gd name="T14" fmla="*/ 18 w 64"/>
                <a:gd name="T15" fmla="*/ 22 h 47"/>
                <a:gd name="T16" fmla="*/ 32 w 64"/>
                <a:gd name="T17" fmla="*/ 0 h 47"/>
                <a:gd name="T18" fmla="*/ 64 w 64"/>
                <a:gd name="T19" fmla="*/ 26 h 47"/>
                <a:gd name="T20" fmla="*/ 49 w 64"/>
                <a:gd name="T21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47">
                  <a:moveTo>
                    <a:pt x="49" y="30"/>
                  </a:moveTo>
                  <a:lnTo>
                    <a:pt x="58" y="44"/>
                  </a:lnTo>
                  <a:lnTo>
                    <a:pt x="48" y="40"/>
                  </a:lnTo>
                  <a:lnTo>
                    <a:pt x="44" y="47"/>
                  </a:lnTo>
                  <a:lnTo>
                    <a:pt x="13" y="40"/>
                  </a:lnTo>
                  <a:lnTo>
                    <a:pt x="0" y="9"/>
                  </a:lnTo>
                  <a:lnTo>
                    <a:pt x="8" y="5"/>
                  </a:lnTo>
                  <a:lnTo>
                    <a:pt x="18" y="22"/>
                  </a:lnTo>
                  <a:lnTo>
                    <a:pt x="32" y="0"/>
                  </a:lnTo>
                  <a:lnTo>
                    <a:pt x="64" y="26"/>
                  </a:lnTo>
                  <a:lnTo>
                    <a:pt x="49" y="3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02" name="Freeform 1665"/>
            <p:cNvSpPr>
              <a:spLocks/>
            </p:cNvSpPr>
            <p:nvPr/>
          </p:nvSpPr>
          <p:spPr bwMode="auto">
            <a:xfrm>
              <a:off x="6025" y="1536"/>
              <a:ext cx="207" cy="361"/>
            </a:xfrm>
            <a:custGeom>
              <a:avLst/>
              <a:gdLst>
                <a:gd name="T0" fmla="*/ 4 w 207"/>
                <a:gd name="T1" fmla="*/ 267 h 361"/>
                <a:gd name="T2" fmla="*/ 20 w 207"/>
                <a:gd name="T3" fmla="*/ 267 h 361"/>
                <a:gd name="T4" fmla="*/ 12 w 207"/>
                <a:gd name="T5" fmla="*/ 257 h 361"/>
                <a:gd name="T6" fmla="*/ 28 w 207"/>
                <a:gd name="T7" fmla="*/ 248 h 361"/>
                <a:gd name="T8" fmla="*/ 5 w 207"/>
                <a:gd name="T9" fmla="*/ 222 h 361"/>
                <a:gd name="T10" fmla="*/ 4 w 207"/>
                <a:gd name="T11" fmla="*/ 217 h 361"/>
                <a:gd name="T12" fmla="*/ 26 w 207"/>
                <a:gd name="T13" fmla="*/ 216 h 361"/>
                <a:gd name="T14" fmla="*/ 25 w 207"/>
                <a:gd name="T15" fmla="*/ 211 h 361"/>
                <a:gd name="T16" fmla="*/ 29 w 207"/>
                <a:gd name="T17" fmla="*/ 192 h 361"/>
                <a:gd name="T18" fmla="*/ 28 w 207"/>
                <a:gd name="T19" fmla="*/ 172 h 361"/>
                <a:gd name="T20" fmla="*/ 76 w 207"/>
                <a:gd name="T21" fmla="*/ 154 h 361"/>
                <a:gd name="T22" fmla="*/ 74 w 207"/>
                <a:gd name="T23" fmla="*/ 139 h 361"/>
                <a:gd name="T24" fmla="*/ 86 w 207"/>
                <a:gd name="T25" fmla="*/ 130 h 361"/>
                <a:gd name="T26" fmla="*/ 80 w 207"/>
                <a:gd name="T27" fmla="*/ 106 h 361"/>
                <a:gd name="T28" fmla="*/ 90 w 207"/>
                <a:gd name="T29" fmla="*/ 63 h 361"/>
                <a:gd name="T30" fmla="*/ 106 w 207"/>
                <a:gd name="T31" fmla="*/ 57 h 361"/>
                <a:gd name="T32" fmla="*/ 77 w 207"/>
                <a:gd name="T33" fmla="*/ 42 h 361"/>
                <a:gd name="T34" fmla="*/ 80 w 207"/>
                <a:gd name="T35" fmla="*/ 7 h 361"/>
                <a:gd name="T36" fmla="*/ 114 w 207"/>
                <a:gd name="T37" fmla="*/ 0 h 361"/>
                <a:gd name="T38" fmla="*/ 131 w 207"/>
                <a:gd name="T39" fmla="*/ 7 h 361"/>
                <a:gd name="T40" fmla="*/ 177 w 207"/>
                <a:gd name="T41" fmla="*/ 47 h 361"/>
                <a:gd name="T42" fmla="*/ 190 w 207"/>
                <a:gd name="T43" fmla="*/ 69 h 361"/>
                <a:gd name="T44" fmla="*/ 207 w 207"/>
                <a:gd name="T45" fmla="*/ 95 h 361"/>
                <a:gd name="T46" fmla="*/ 202 w 207"/>
                <a:gd name="T47" fmla="*/ 100 h 361"/>
                <a:gd name="T48" fmla="*/ 185 w 207"/>
                <a:gd name="T49" fmla="*/ 78 h 361"/>
                <a:gd name="T50" fmla="*/ 162 w 207"/>
                <a:gd name="T51" fmla="*/ 71 h 361"/>
                <a:gd name="T52" fmla="*/ 144 w 207"/>
                <a:gd name="T53" fmla="*/ 72 h 361"/>
                <a:gd name="T54" fmla="*/ 145 w 207"/>
                <a:gd name="T55" fmla="*/ 114 h 361"/>
                <a:gd name="T56" fmla="*/ 141 w 207"/>
                <a:gd name="T57" fmla="*/ 115 h 361"/>
                <a:gd name="T58" fmla="*/ 142 w 207"/>
                <a:gd name="T59" fmla="*/ 129 h 361"/>
                <a:gd name="T60" fmla="*/ 178 w 207"/>
                <a:gd name="T61" fmla="*/ 129 h 361"/>
                <a:gd name="T62" fmla="*/ 178 w 207"/>
                <a:gd name="T63" fmla="*/ 132 h 361"/>
                <a:gd name="T64" fmla="*/ 164 w 207"/>
                <a:gd name="T65" fmla="*/ 133 h 361"/>
                <a:gd name="T66" fmla="*/ 165 w 207"/>
                <a:gd name="T67" fmla="*/ 145 h 361"/>
                <a:gd name="T68" fmla="*/ 144 w 207"/>
                <a:gd name="T69" fmla="*/ 153 h 361"/>
                <a:gd name="T70" fmla="*/ 158 w 207"/>
                <a:gd name="T71" fmla="*/ 180 h 361"/>
                <a:gd name="T72" fmla="*/ 167 w 207"/>
                <a:gd name="T73" fmla="*/ 182 h 361"/>
                <a:gd name="T74" fmla="*/ 167 w 207"/>
                <a:gd name="T75" fmla="*/ 194 h 361"/>
                <a:gd name="T76" fmla="*/ 177 w 207"/>
                <a:gd name="T77" fmla="*/ 194 h 361"/>
                <a:gd name="T78" fmla="*/ 179 w 207"/>
                <a:gd name="T79" fmla="*/ 228 h 361"/>
                <a:gd name="T80" fmla="*/ 166 w 207"/>
                <a:gd name="T81" fmla="*/ 231 h 361"/>
                <a:gd name="T82" fmla="*/ 164 w 207"/>
                <a:gd name="T83" fmla="*/ 246 h 361"/>
                <a:gd name="T84" fmla="*/ 187 w 207"/>
                <a:gd name="T85" fmla="*/ 257 h 361"/>
                <a:gd name="T86" fmla="*/ 178 w 207"/>
                <a:gd name="T87" fmla="*/ 281 h 361"/>
                <a:gd name="T88" fmla="*/ 168 w 207"/>
                <a:gd name="T89" fmla="*/ 283 h 361"/>
                <a:gd name="T90" fmla="*/ 195 w 207"/>
                <a:gd name="T91" fmla="*/ 308 h 361"/>
                <a:gd name="T92" fmla="*/ 195 w 207"/>
                <a:gd name="T93" fmla="*/ 324 h 361"/>
                <a:gd name="T94" fmla="*/ 189 w 207"/>
                <a:gd name="T95" fmla="*/ 328 h 361"/>
                <a:gd name="T96" fmla="*/ 176 w 207"/>
                <a:gd name="T97" fmla="*/ 328 h 361"/>
                <a:gd name="T98" fmla="*/ 181 w 207"/>
                <a:gd name="T99" fmla="*/ 332 h 361"/>
                <a:gd name="T100" fmla="*/ 162 w 207"/>
                <a:gd name="T101" fmla="*/ 361 h 361"/>
                <a:gd name="T102" fmla="*/ 128 w 207"/>
                <a:gd name="T103" fmla="*/ 357 h 361"/>
                <a:gd name="T104" fmla="*/ 118 w 207"/>
                <a:gd name="T105" fmla="*/ 361 h 361"/>
                <a:gd name="T106" fmla="*/ 80 w 207"/>
                <a:gd name="T107" fmla="*/ 359 h 361"/>
                <a:gd name="T108" fmla="*/ 74 w 207"/>
                <a:gd name="T109" fmla="*/ 353 h 361"/>
                <a:gd name="T110" fmla="*/ 65 w 207"/>
                <a:gd name="T111" fmla="*/ 355 h 361"/>
                <a:gd name="T112" fmla="*/ 51 w 207"/>
                <a:gd name="T113" fmla="*/ 361 h 361"/>
                <a:gd name="T114" fmla="*/ 44 w 207"/>
                <a:gd name="T115" fmla="*/ 325 h 361"/>
                <a:gd name="T116" fmla="*/ 1 w 207"/>
                <a:gd name="T117" fmla="*/ 309 h 361"/>
                <a:gd name="T118" fmla="*/ 0 w 207"/>
                <a:gd name="T119" fmla="*/ 302 h 361"/>
                <a:gd name="T120" fmla="*/ 4 w 207"/>
                <a:gd name="T121" fmla="*/ 301 h 361"/>
                <a:gd name="T122" fmla="*/ 4 w 207"/>
                <a:gd name="T123" fmla="*/ 267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7" h="361">
                  <a:moveTo>
                    <a:pt x="4" y="267"/>
                  </a:moveTo>
                  <a:lnTo>
                    <a:pt x="20" y="267"/>
                  </a:lnTo>
                  <a:lnTo>
                    <a:pt x="12" y="257"/>
                  </a:lnTo>
                  <a:lnTo>
                    <a:pt x="28" y="248"/>
                  </a:lnTo>
                  <a:lnTo>
                    <a:pt x="5" y="222"/>
                  </a:lnTo>
                  <a:lnTo>
                    <a:pt x="4" y="217"/>
                  </a:lnTo>
                  <a:lnTo>
                    <a:pt x="26" y="216"/>
                  </a:lnTo>
                  <a:lnTo>
                    <a:pt x="25" y="211"/>
                  </a:lnTo>
                  <a:lnTo>
                    <a:pt x="29" y="192"/>
                  </a:lnTo>
                  <a:lnTo>
                    <a:pt x="28" y="172"/>
                  </a:lnTo>
                  <a:lnTo>
                    <a:pt x="76" y="154"/>
                  </a:lnTo>
                  <a:lnTo>
                    <a:pt x="74" y="139"/>
                  </a:lnTo>
                  <a:lnTo>
                    <a:pt x="86" y="130"/>
                  </a:lnTo>
                  <a:lnTo>
                    <a:pt x="80" y="106"/>
                  </a:lnTo>
                  <a:lnTo>
                    <a:pt x="90" y="63"/>
                  </a:lnTo>
                  <a:lnTo>
                    <a:pt x="106" y="57"/>
                  </a:lnTo>
                  <a:lnTo>
                    <a:pt x="77" y="42"/>
                  </a:lnTo>
                  <a:lnTo>
                    <a:pt x="80" y="7"/>
                  </a:lnTo>
                  <a:lnTo>
                    <a:pt x="114" y="0"/>
                  </a:lnTo>
                  <a:lnTo>
                    <a:pt x="131" y="7"/>
                  </a:lnTo>
                  <a:lnTo>
                    <a:pt x="177" y="47"/>
                  </a:lnTo>
                  <a:lnTo>
                    <a:pt x="190" y="69"/>
                  </a:lnTo>
                  <a:lnTo>
                    <a:pt x="207" y="95"/>
                  </a:lnTo>
                  <a:lnTo>
                    <a:pt x="202" y="100"/>
                  </a:lnTo>
                  <a:lnTo>
                    <a:pt x="185" y="78"/>
                  </a:lnTo>
                  <a:lnTo>
                    <a:pt x="162" y="71"/>
                  </a:lnTo>
                  <a:lnTo>
                    <a:pt x="144" y="72"/>
                  </a:lnTo>
                  <a:lnTo>
                    <a:pt x="145" y="114"/>
                  </a:lnTo>
                  <a:lnTo>
                    <a:pt x="141" y="115"/>
                  </a:lnTo>
                  <a:lnTo>
                    <a:pt x="142" y="129"/>
                  </a:lnTo>
                  <a:lnTo>
                    <a:pt x="178" y="129"/>
                  </a:lnTo>
                  <a:lnTo>
                    <a:pt x="178" y="132"/>
                  </a:lnTo>
                  <a:lnTo>
                    <a:pt x="164" y="133"/>
                  </a:lnTo>
                  <a:lnTo>
                    <a:pt x="165" y="145"/>
                  </a:lnTo>
                  <a:lnTo>
                    <a:pt x="144" y="153"/>
                  </a:lnTo>
                  <a:lnTo>
                    <a:pt x="158" y="180"/>
                  </a:lnTo>
                  <a:lnTo>
                    <a:pt x="167" y="182"/>
                  </a:lnTo>
                  <a:lnTo>
                    <a:pt x="167" y="194"/>
                  </a:lnTo>
                  <a:lnTo>
                    <a:pt x="177" y="194"/>
                  </a:lnTo>
                  <a:lnTo>
                    <a:pt x="179" y="228"/>
                  </a:lnTo>
                  <a:lnTo>
                    <a:pt x="166" y="231"/>
                  </a:lnTo>
                  <a:lnTo>
                    <a:pt x="164" y="246"/>
                  </a:lnTo>
                  <a:lnTo>
                    <a:pt x="187" y="257"/>
                  </a:lnTo>
                  <a:lnTo>
                    <a:pt x="178" y="281"/>
                  </a:lnTo>
                  <a:lnTo>
                    <a:pt x="168" y="283"/>
                  </a:lnTo>
                  <a:lnTo>
                    <a:pt x="195" y="308"/>
                  </a:lnTo>
                  <a:lnTo>
                    <a:pt x="195" y="324"/>
                  </a:lnTo>
                  <a:lnTo>
                    <a:pt x="189" y="328"/>
                  </a:lnTo>
                  <a:lnTo>
                    <a:pt x="176" y="328"/>
                  </a:lnTo>
                  <a:lnTo>
                    <a:pt x="181" y="332"/>
                  </a:lnTo>
                  <a:lnTo>
                    <a:pt x="162" y="361"/>
                  </a:lnTo>
                  <a:lnTo>
                    <a:pt x="128" y="357"/>
                  </a:lnTo>
                  <a:lnTo>
                    <a:pt x="118" y="361"/>
                  </a:lnTo>
                  <a:lnTo>
                    <a:pt x="80" y="359"/>
                  </a:lnTo>
                  <a:lnTo>
                    <a:pt x="74" y="353"/>
                  </a:lnTo>
                  <a:lnTo>
                    <a:pt x="65" y="355"/>
                  </a:lnTo>
                  <a:lnTo>
                    <a:pt x="51" y="361"/>
                  </a:lnTo>
                  <a:lnTo>
                    <a:pt x="44" y="325"/>
                  </a:lnTo>
                  <a:lnTo>
                    <a:pt x="1" y="309"/>
                  </a:lnTo>
                  <a:lnTo>
                    <a:pt x="0" y="302"/>
                  </a:lnTo>
                  <a:lnTo>
                    <a:pt x="4" y="301"/>
                  </a:lnTo>
                  <a:lnTo>
                    <a:pt x="4" y="2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03" name="Freeform 1666"/>
            <p:cNvSpPr>
              <a:spLocks/>
            </p:cNvSpPr>
            <p:nvPr/>
          </p:nvSpPr>
          <p:spPr bwMode="auto">
            <a:xfrm>
              <a:off x="6080" y="1570"/>
              <a:ext cx="503" cy="530"/>
            </a:xfrm>
            <a:custGeom>
              <a:avLst/>
              <a:gdLst>
                <a:gd name="T0" fmla="*/ 33 w 503"/>
                <a:gd name="T1" fmla="*/ 364 h 530"/>
                <a:gd name="T2" fmla="*/ 25 w 503"/>
                <a:gd name="T3" fmla="*/ 325 h 530"/>
                <a:gd name="T4" fmla="*/ 73 w 503"/>
                <a:gd name="T5" fmla="*/ 323 h 530"/>
                <a:gd name="T6" fmla="*/ 126 w 503"/>
                <a:gd name="T7" fmla="*/ 298 h 530"/>
                <a:gd name="T8" fmla="*/ 134 w 503"/>
                <a:gd name="T9" fmla="*/ 294 h 530"/>
                <a:gd name="T10" fmla="*/ 140 w 503"/>
                <a:gd name="T11" fmla="*/ 274 h 530"/>
                <a:gd name="T12" fmla="*/ 123 w 503"/>
                <a:gd name="T13" fmla="*/ 247 h 530"/>
                <a:gd name="T14" fmla="*/ 109 w 503"/>
                <a:gd name="T15" fmla="*/ 212 h 530"/>
                <a:gd name="T16" fmla="*/ 124 w 503"/>
                <a:gd name="T17" fmla="*/ 194 h 530"/>
                <a:gd name="T18" fmla="*/ 112 w 503"/>
                <a:gd name="T19" fmla="*/ 160 h 530"/>
                <a:gd name="T20" fmla="*/ 103 w 503"/>
                <a:gd name="T21" fmla="*/ 146 h 530"/>
                <a:gd name="T22" fmla="*/ 110 w 503"/>
                <a:gd name="T23" fmla="*/ 111 h 530"/>
                <a:gd name="T24" fmla="*/ 123 w 503"/>
                <a:gd name="T25" fmla="*/ 98 h 530"/>
                <a:gd name="T26" fmla="*/ 143 w 503"/>
                <a:gd name="T27" fmla="*/ 95 h 530"/>
                <a:gd name="T28" fmla="*/ 149 w 503"/>
                <a:gd name="T29" fmla="*/ 84 h 530"/>
                <a:gd name="T30" fmla="*/ 147 w 503"/>
                <a:gd name="T31" fmla="*/ 66 h 530"/>
                <a:gd name="T32" fmla="*/ 135 w 503"/>
                <a:gd name="T33" fmla="*/ 35 h 530"/>
                <a:gd name="T34" fmla="*/ 194 w 503"/>
                <a:gd name="T35" fmla="*/ 18 h 530"/>
                <a:gd name="T36" fmla="*/ 250 w 503"/>
                <a:gd name="T37" fmla="*/ 8 h 530"/>
                <a:gd name="T38" fmla="*/ 229 w 503"/>
                <a:gd name="T39" fmla="*/ 21 h 530"/>
                <a:gd name="T40" fmla="*/ 253 w 503"/>
                <a:gd name="T41" fmla="*/ 10 h 530"/>
                <a:gd name="T42" fmla="*/ 240 w 503"/>
                <a:gd name="T43" fmla="*/ 40 h 530"/>
                <a:gd name="T44" fmla="*/ 361 w 503"/>
                <a:gd name="T45" fmla="*/ 106 h 530"/>
                <a:gd name="T46" fmla="*/ 404 w 503"/>
                <a:gd name="T47" fmla="*/ 89 h 530"/>
                <a:gd name="T48" fmla="*/ 395 w 503"/>
                <a:gd name="T49" fmla="*/ 141 h 530"/>
                <a:gd name="T50" fmla="*/ 416 w 503"/>
                <a:gd name="T51" fmla="*/ 175 h 530"/>
                <a:gd name="T52" fmla="*/ 454 w 503"/>
                <a:gd name="T53" fmla="*/ 160 h 530"/>
                <a:gd name="T54" fmla="*/ 475 w 503"/>
                <a:gd name="T55" fmla="*/ 168 h 530"/>
                <a:gd name="T56" fmla="*/ 483 w 503"/>
                <a:gd name="T57" fmla="*/ 197 h 530"/>
                <a:gd name="T58" fmla="*/ 467 w 503"/>
                <a:gd name="T59" fmla="*/ 285 h 530"/>
                <a:gd name="T60" fmla="*/ 462 w 503"/>
                <a:gd name="T61" fmla="*/ 336 h 530"/>
                <a:gd name="T62" fmla="*/ 403 w 503"/>
                <a:gd name="T63" fmla="*/ 359 h 530"/>
                <a:gd name="T64" fmla="*/ 363 w 503"/>
                <a:gd name="T65" fmla="*/ 406 h 530"/>
                <a:gd name="T66" fmla="*/ 313 w 503"/>
                <a:gd name="T67" fmla="*/ 428 h 530"/>
                <a:gd name="T68" fmla="*/ 291 w 503"/>
                <a:gd name="T69" fmla="*/ 428 h 530"/>
                <a:gd name="T70" fmla="*/ 236 w 503"/>
                <a:gd name="T71" fmla="*/ 449 h 530"/>
                <a:gd name="T72" fmla="*/ 238 w 503"/>
                <a:gd name="T73" fmla="*/ 478 h 530"/>
                <a:gd name="T74" fmla="*/ 204 w 503"/>
                <a:gd name="T75" fmla="*/ 515 h 530"/>
                <a:gd name="T76" fmla="*/ 161 w 503"/>
                <a:gd name="T77" fmla="*/ 529 h 530"/>
                <a:gd name="T78" fmla="*/ 157 w 503"/>
                <a:gd name="T79" fmla="*/ 515 h 530"/>
                <a:gd name="T80" fmla="*/ 108 w 503"/>
                <a:gd name="T81" fmla="*/ 461 h 530"/>
                <a:gd name="T82" fmla="*/ 65 w 503"/>
                <a:gd name="T83" fmla="*/ 454 h 530"/>
                <a:gd name="T84" fmla="*/ 79 w 503"/>
                <a:gd name="T85" fmla="*/ 414 h 530"/>
                <a:gd name="T86" fmla="*/ 34 w 503"/>
                <a:gd name="T87" fmla="*/ 411 h 530"/>
                <a:gd name="T88" fmla="*/ 30 w 503"/>
                <a:gd name="T89" fmla="*/ 385 h 530"/>
                <a:gd name="T90" fmla="*/ 20 w 503"/>
                <a:gd name="T91" fmla="*/ 368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03" h="530">
                  <a:moveTo>
                    <a:pt x="31" y="376"/>
                  </a:moveTo>
                  <a:lnTo>
                    <a:pt x="33" y="364"/>
                  </a:lnTo>
                  <a:lnTo>
                    <a:pt x="0" y="336"/>
                  </a:lnTo>
                  <a:lnTo>
                    <a:pt x="25" y="325"/>
                  </a:lnTo>
                  <a:lnTo>
                    <a:pt x="63" y="327"/>
                  </a:lnTo>
                  <a:lnTo>
                    <a:pt x="73" y="323"/>
                  </a:lnTo>
                  <a:lnTo>
                    <a:pt x="107" y="327"/>
                  </a:lnTo>
                  <a:lnTo>
                    <a:pt x="126" y="298"/>
                  </a:lnTo>
                  <a:lnTo>
                    <a:pt x="121" y="294"/>
                  </a:lnTo>
                  <a:lnTo>
                    <a:pt x="134" y="294"/>
                  </a:lnTo>
                  <a:lnTo>
                    <a:pt x="140" y="290"/>
                  </a:lnTo>
                  <a:lnTo>
                    <a:pt x="140" y="274"/>
                  </a:lnTo>
                  <a:lnTo>
                    <a:pt x="113" y="249"/>
                  </a:lnTo>
                  <a:lnTo>
                    <a:pt x="123" y="247"/>
                  </a:lnTo>
                  <a:lnTo>
                    <a:pt x="132" y="223"/>
                  </a:lnTo>
                  <a:lnTo>
                    <a:pt x="109" y="212"/>
                  </a:lnTo>
                  <a:lnTo>
                    <a:pt x="111" y="197"/>
                  </a:lnTo>
                  <a:lnTo>
                    <a:pt x="124" y="194"/>
                  </a:lnTo>
                  <a:lnTo>
                    <a:pt x="122" y="160"/>
                  </a:lnTo>
                  <a:lnTo>
                    <a:pt x="112" y="160"/>
                  </a:lnTo>
                  <a:lnTo>
                    <a:pt x="112" y="148"/>
                  </a:lnTo>
                  <a:lnTo>
                    <a:pt x="103" y="146"/>
                  </a:lnTo>
                  <a:lnTo>
                    <a:pt x="89" y="119"/>
                  </a:lnTo>
                  <a:lnTo>
                    <a:pt x="110" y="111"/>
                  </a:lnTo>
                  <a:lnTo>
                    <a:pt x="109" y="99"/>
                  </a:lnTo>
                  <a:lnTo>
                    <a:pt x="123" y="98"/>
                  </a:lnTo>
                  <a:lnTo>
                    <a:pt x="123" y="95"/>
                  </a:lnTo>
                  <a:lnTo>
                    <a:pt x="143" y="95"/>
                  </a:lnTo>
                  <a:lnTo>
                    <a:pt x="137" y="88"/>
                  </a:lnTo>
                  <a:lnTo>
                    <a:pt x="149" y="84"/>
                  </a:lnTo>
                  <a:lnTo>
                    <a:pt x="143" y="70"/>
                  </a:lnTo>
                  <a:lnTo>
                    <a:pt x="147" y="66"/>
                  </a:lnTo>
                  <a:lnTo>
                    <a:pt x="152" y="61"/>
                  </a:lnTo>
                  <a:lnTo>
                    <a:pt x="135" y="35"/>
                  </a:lnTo>
                  <a:lnTo>
                    <a:pt x="166" y="5"/>
                  </a:lnTo>
                  <a:lnTo>
                    <a:pt x="194" y="18"/>
                  </a:lnTo>
                  <a:lnTo>
                    <a:pt x="230" y="0"/>
                  </a:lnTo>
                  <a:lnTo>
                    <a:pt x="250" y="8"/>
                  </a:lnTo>
                  <a:lnTo>
                    <a:pt x="229" y="11"/>
                  </a:lnTo>
                  <a:lnTo>
                    <a:pt x="229" y="21"/>
                  </a:lnTo>
                  <a:lnTo>
                    <a:pt x="245" y="29"/>
                  </a:lnTo>
                  <a:lnTo>
                    <a:pt x="253" y="10"/>
                  </a:lnTo>
                  <a:lnTo>
                    <a:pt x="256" y="17"/>
                  </a:lnTo>
                  <a:lnTo>
                    <a:pt x="240" y="40"/>
                  </a:lnTo>
                  <a:lnTo>
                    <a:pt x="281" y="97"/>
                  </a:lnTo>
                  <a:lnTo>
                    <a:pt x="361" y="106"/>
                  </a:lnTo>
                  <a:lnTo>
                    <a:pt x="397" y="83"/>
                  </a:lnTo>
                  <a:lnTo>
                    <a:pt x="404" y="89"/>
                  </a:lnTo>
                  <a:lnTo>
                    <a:pt x="378" y="112"/>
                  </a:lnTo>
                  <a:lnTo>
                    <a:pt x="395" y="141"/>
                  </a:lnTo>
                  <a:lnTo>
                    <a:pt x="397" y="171"/>
                  </a:lnTo>
                  <a:lnTo>
                    <a:pt x="416" y="175"/>
                  </a:lnTo>
                  <a:lnTo>
                    <a:pt x="418" y="174"/>
                  </a:lnTo>
                  <a:lnTo>
                    <a:pt x="454" y="160"/>
                  </a:lnTo>
                  <a:lnTo>
                    <a:pt x="450" y="168"/>
                  </a:lnTo>
                  <a:lnTo>
                    <a:pt x="475" y="168"/>
                  </a:lnTo>
                  <a:lnTo>
                    <a:pt x="474" y="194"/>
                  </a:lnTo>
                  <a:lnTo>
                    <a:pt x="483" y="197"/>
                  </a:lnTo>
                  <a:lnTo>
                    <a:pt x="503" y="232"/>
                  </a:lnTo>
                  <a:lnTo>
                    <a:pt x="467" y="285"/>
                  </a:lnTo>
                  <a:lnTo>
                    <a:pt x="447" y="331"/>
                  </a:lnTo>
                  <a:lnTo>
                    <a:pt x="462" y="336"/>
                  </a:lnTo>
                  <a:lnTo>
                    <a:pt x="430" y="362"/>
                  </a:lnTo>
                  <a:lnTo>
                    <a:pt x="403" y="359"/>
                  </a:lnTo>
                  <a:lnTo>
                    <a:pt x="414" y="399"/>
                  </a:lnTo>
                  <a:lnTo>
                    <a:pt x="363" y="406"/>
                  </a:lnTo>
                  <a:lnTo>
                    <a:pt x="317" y="401"/>
                  </a:lnTo>
                  <a:lnTo>
                    <a:pt x="313" y="428"/>
                  </a:lnTo>
                  <a:lnTo>
                    <a:pt x="298" y="439"/>
                  </a:lnTo>
                  <a:lnTo>
                    <a:pt x="291" y="428"/>
                  </a:lnTo>
                  <a:lnTo>
                    <a:pt x="241" y="426"/>
                  </a:lnTo>
                  <a:lnTo>
                    <a:pt x="236" y="449"/>
                  </a:lnTo>
                  <a:lnTo>
                    <a:pt x="227" y="456"/>
                  </a:lnTo>
                  <a:lnTo>
                    <a:pt x="238" y="478"/>
                  </a:lnTo>
                  <a:lnTo>
                    <a:pt x="203" y="476"/>
                  </a:lnTo>
                  <a:lnTo>
                    <a:pt x="204" y="515"/>
                  </a:lnTo>
                  <a:lnTo>
                    <a:pt x="179" y="530"/>
                  </a:lnTo>
                  <a:lnTo>
                    <a:pt x="161" y="529"/>
                  </a:lnTo>
                  <a:lnTo>
                    <a:pt x="155" y="528"/>
                  </a:lnTo>
                  <a:lnTo>
                    <a:pt x="157" y="515"/>
                  </a:lnTo>
                  <a:lnTo>
                    <a:pt x="115" y="511"/>
                  </a:lnTo>
                  <a:lnTo>
                    <a:pt x="108" y="461"/>
                  </a:lnTo>
                  <a:lnTo>
                    <a:pt x="82" y="467"/>
                  </a:lnTo>
                  <a:lnTo>
                    <a:pt x="65" y="454"/>
                  </a:lnTo>
                  <a:lnTo>
                    <a:pt x="79" y="436"/>
                  </a:lnTo>
                  <a:lnTo>
                    <a:pt x="79" y="414"/>
                  </a:lnTo>
                  <a:lnTo>
                    <a:pt x="31" y="427"/>
                  </a:lnTo>
                  <a:lnTo>
                    <a:pt x="34" y="411"/>
                  </a:lnTo>
                  <a:lnTo>
                    <a:pt x="22" y="399"/>
                  </a:lnTo>
                  <a:lnTo>
                    <a:pt x="30" y="385"/>
                  </a:lnTo>
                  <a:lnTo>
                    <a:pt x="17" y="373"/>
                  </a:lnTo>
                  <a:lnTo>
                    <a:pt x="20" y="368"/>
                  </a:lnTo>
                  <a:lnTo>
                    <a:pt x="31" y="37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04" name="Freeform 1667"/>
            <p:cNvSpPr>
              <a:spLocks/>
            </p:cNvSpPr>
            <p:nvPr/>
          </p:nvSpPr>
          <p:spPr bwMode="auto">
            <a:xfrm>
              <a:off x="6258" y="1665"/>
              <a:ext cx="75" cy="68"/>
            </a:xfrm>
            <a:custGeom>
              <a:avLst/>
              <a:gdLst>
                <a:gd name="T0" fmla="*/ 0 w 75"/>
                <a:gd name="T1" fmla="*/ 55 h 68"/>
                <a:gd name="T2" fmla="*/ 10 w 75"/>
                <a:gd name="T3" fmla="*/ 36 h 68"/>
                <a:gd name="T4" fmla="*/ 21 w 75"/>
                <a:gd name="T5" fmla="*/ 27 h 68"/>
                <a:gd name="T6" fmla="*/ 23 w 75"/>
                <a:gd name="T7" fmla="*/ 11 h 68"/>
                <a:gd name="T8" fmla="*/ 49 w 75"/>
                <a:gd name="T9" fmla="*/ 10 h 68"/>
                <a:gd name="T10" fmla="*/ 57 w 75"/>
                <a:gd name="T11" fmla="*/ 0 h 68"/>
                <a:gd name="T12" fmla="*/ 68 w 75"/>
                <a:gd name="T13" fmla="*/ 16 h 68"/>
                <a:gd name="T14" fmla="*/ 75 w 75"/>
                <a:gd name="T15" fmla="*/ 14 h 68"/>
                <a:gd name="T16" fmla="*/ 59 w 75"/>
                <a:gd name="T17" fmla="*/ 53 h 68"/>
                <a:gd name="T18" fmla="*/ 74 w 75"/>
                <a:gd name="T19" fmla="*/ 56 h 68"/>
                <a:gd name="T20" fmla="*/ 33 w 75"/>
                <a:gd name="T21" fmla="*/ 68 h 68"/>
                <a:gd name="T22" fmla="*/ 25 w 75"/>
                <a:gd name="T23" fmla="*/ 63 h 68"/>
                <a:gd name="T24" fmla="*/ 26 w 75"/>
                <a:gd name="T25" fmla="*/ 52 h 68"/>
                <a:gd name="T26" fmla="*/ 4 w 75"/>
                <a:gd name="T27" fmla="*/ 67 h 68"/>
                <a:gd name="T28" fmla="*/ 0 w 75"/>
                <a:gd name="T29" fmla="*/ 5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68">
                  <a:moveTo>
                    <a:pt x="0" y="55"/>
                  </a:moveTo>
                  <a:lnTo>
                    <a:pt x="10" y="36"/>
                  </a:lnTo>
                  <a:lnTo>
                    <a:pt x="21" y="27"/>
                  </a:lnTo>
                  <a:lnTo>
                    <a:pt x="23" y="11"/>
                  </a:lnTo>
                  <a:lnTo>
                    <a:pt x="49" y="10"/>
                  </a:lnTo>
                  <a:lnTo>
                    <a:pt x="57" y="0"/>
                  </a:lnTo>
                  <a:lnTo>
                    <a:pt x="68" y="16"/>
                  </a:lnTo>
                  <a:lnTo>
                    <a:pt x="75" y="14"/>
                  </a:lnTo>
                  <a:lnTo>
                    <a:pt x="59" y="53"/>
                  </a:lnTo>
                  <a:lnTo>
                    <a:pt x="74" y="56"/>
                  </a:lnTo>
                  <a:lnTo>
                    <a:pt x="33" y="68"/>
                  </a:lnTo>
                  <a:lnTo>
                    <a:pt x="25" y="63"/>
                  </a:lnTo>
                  <a:lnTo>
                    <a:pt x="26" y="52"/>
                  </a:lnTo>
                  <a:lnTo>
                    <a:pt x="4" y="67"/>
                  </a:lnTo>
                  <a:lnTo>
                    <a:pt x="0" y="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05" name="Freeform 1668"/>
            <p:cNvSpPr>
              <a:spLocks/>
            </p:cNvSpPr>
            <p:nvPr/>
          </p:nvSpPr>
          <p:spPr bwMode="auto">
            <a:xfrm>
              <a:off x="6166" y="1607"/>
              <a:ext cx="63" cy="58"/>
            </a:xfrm>
            <a:custGeom>
              <a:avLst/>
              <a:gdLst>
                <a:gd name="T0" fmla="*/ 0 w 63"/>
                <a:gd name="T1" fmla="*/ 44 h 58"/>
                <a:gd name="T2" fmla="*/ 4 w 63"/>
                <a:gd name="T3" fmla="*/ 43 h 58"/>
                <a:gd name="T4" fmla="*/ 3 w 63"/>
                <a:gd name="T5" fmla="*/ 1 h 58"/>
                <a:gd name="T6" fmla="*/ 21 w 63"/>
                <a:gd name="T7" fmla="*/ 0 h 58"/>
                <a:gd name="T8" fmla="*/ 44 w 63"/>
                <a:gd name="T9" fmla="*/ 7 h 58"/>
                <a:gd name="T10" fmla="*/ 61 w 63"/>
                <a:gd name="T11" fmla="*/ 29 h 58"/>
                <a:gd name="T12" fmla="*/ 57 w 63"/>
                <a:gd name="T13" fmla="*/ 33 h 58"/>
                <a:gd name="T14" fmla="*/ 63 w 63"/>
                <a:gd name="T15" fmla="*/ 47 h 58"/>
                <a:gd name="T16" fmla="*/ 51 w 63"/>
                <a:gd name="T17" fmla="*/ 51 h 58"/>
                <a:gd name="T18" fmla="*/ 57 w 63"/>
                <a:gd name="T19" fmla="*/ 58 h 58"/>
                <a:gd name="T20" fmla="*/ 37 w 63"/>
                <a:gd name="T21" fmla="*/ 58 h 58"/>
                <a:gd name="T22" fmla="*/ 1 w 63"/>
                <a:gd name="T23" fmla="*/ 58 h 58"/>
                <a:gd name="T24" fmla="*/ 0 w 63"/>
                <a:gd name="T25" fmla="*/ 4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58">
                  <a:moveTo>
                    <a:pt x="0" y="44"/>
                  </a:moveTo>
                  <a:lnTo>
                    <a:pt x="4" y="43"/>
                  </a:lnTo>
                  <a:lnTo>
                    <a:pt x="3" y="1"/>
                  </a:lnTo>
                  <a:lnTo>
                    <a:pt x="21" y="0"/>
                  </a:lnTo>
                  <a:lnTo>
                    <a:pt x="44" y="7"/>
                  </a:lnTo>
                  <a:lnTo>
                    <a:pt x="61" y="29"/>
                  </a:lnTo>
                  <a:lnTo>
                    <a:pt x="57" y="33"/>
                  </a:lnTo>
                  <a:lnTo>
                    <a:pt x="63" y="47"/>
                  </a:lnTo>
                  <a:lnTo>
                    <a:pt x="51" y="51"/>
                  </a:lnTo>
                  <a:lnTo>
                    <a:pt x="57" y="58"/>
                  </a:lnTo>
                  <a:lnTo>
                    <a:pt x="37" y="58"/>
                  </a:lnTo>
                  <a:lnTo>
                    <a:pt x="1" y="58"/>
                  </a:lnTo>
                  <a:lnTo>
                    <a:pt x="0" y="4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06" name="Freeform 1669"/>
            <p:cNvSpPr>
              <a:spLocks/>
            </p:cNvSpPr>
            <p:nvPr/>
          </p:nvSpPr>
          <p:spPr bwMode="auto">
            <a:xfrm>
              <a:off x="6258" y="1665"/>
              <a:ext cx="75" cy="68"/>
            </a:xfrm>
            <a:custGeom>
              <a:avLst/>
              <a:gdLst>
                <a:gd name="T0" fmla="*/ 0 w 75"/>
                <a:gd name="T1" fmla="*/ 55 h 68"/>
                <a:gd name="T2" fmla="*/ 10 w 75"/>
                <a:gd name="T3" fmla="*/ 36 h 68"/>
                <a:gd name="T4" fmla="*/ 21 w 75"/>
                <a:gd name="T5" fmla="*/ 27 h 68"/>
                <a:gd name="T6" fmla="*/ 23 w 75"/>
                <a:gd name="T7" fmla="*/ 11 h 68"/>
                <a:gd name="T8" fmla="*/ 49 w 75"/>
                <a:gd name="T9" fmla="*/ 10 h 68"/>
                <a:gd name="T10" fmla="*/ 57 w 75"/>
                <a:gd name="T11" fmla="*/ 0 h 68"/>
                <a:gd name="T12" fmla="*/ 68 w 75"/>
                <a:gd name="T13" fmla="*/ 16 h 68"/>
                <a:gd name="T14" fmla="*/ 75 w 75"/>
                <a:gd name="T15" fmla="*/ 14 h 68"/>
                <a:gd name="T16" fmla="*/ 59 w 75"/>
                <a:gd name="T17" fmla="*/ 53 h 68"/>
                <a:gd name="T18" fmla="*/ 74 w 75"/>
                <a:gd name="T19" fmla="*/ 56 h 68"/>
                <a:gd name="T20" fmla="*/ 33 w 75"/>
                <a:gd name="T21" fmla="*/ 68 h 68"/>
                <a:gd name="T22" fmla="*/ 25 w 75"/>
                <a:gd name="T23" fmla="*/ 63 h 68"/>
                <a:gd name="T24" fmla="*/ 26 w 75"/>
                <a:gd name="T25" fmla="*/ 52 h 68"/>
                <a:gd name="T26" fmla="*/ 4 w 75"/>
                <a:gd name="T27" fmla="*/ 67 h 68"/>
                <a:gd name="T28" fmla="*/ 0 w 75"/>
                <a:gd name="T29" fmla="*/ 5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68">
                  <a:moveTo>
                    <a:pt x="0" y="55"/>
                  </a:moveTo>
                  <a:lnTo>
                    <a:pt x="10" y="36"/>
                  </a:lnTo>
                  <a:lnTo>
                    <a:pt x="21" y="27"/>
                  </a:lnTo>
                  <a:lnTo>
                    <a:pt x="23" y="11"/>
                  </a:lnTo>
                  <a:lnTo>
                    <a:pt x="49" y="10"/>
                  </a:lnTo>
                  <a:lnTo>
                    <a:pt x="57" y="0"/>
                  </a:lnTo>
                  <a:lnTo>
                    <a:pt x="68" y="16"/>
                  </a:lnTo>
                  <a:lnTo>
                    <a:pt x="75" y="14"/>
                  </a:lnTo>
                  <a:lnTo>
                    <a:pt x="59" y="53"/>
                  </a:lnTo>
                  <a:lnTo>
                    <a:pt x="74" y="56"/>
                  </a:lnTo>
                  <a:lnTo>
                    <a:pt x="33" y="68"/>
                  </a:lnTo>
                  <a:lnTo>
                    <a:pt x="25" y="63"/>
                  </a:lnTo>
                  <a:lnTo>
                    <a:pt x="26" y="52"/>
                  </a:lnTo>
                  <a:lnTo>
                    <a:pt x="4" y="67"/>
                  </a:lnTo>
                  <a:lnTo>
                    <a:pt x="0" y="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07" name="Freeform 1670"/>
            <p:cNvSpPr>
              <a:spLocks/>
            </p:cNvSpPr>
            <p:nvPr/>
          </p:nvSpPr>
          <p:spPr bwMode="auto">
            <a:xfrm>
              <a:off x="6483" y="1674"/>
              <a:ext cx="464" cy="792"/>
            </a:xfrm>
            <a:custGeom>
              <a:avLst/>
              <a:gdLst>
                <a:gd name="T0" fmla="*/ 59 w 464"/>
                <a:gd name="T1" fmla="*/ 232 h 792"/>
                <a:gd name="T2" fmla="*/ 64 w 464"/>
                <a:gd name="T3" fmla="*/ 181 h 792"/>
                <a:gd name="T4" fmla="*/ 80 w 464"/>
                <a:gd name="T5" fmla="*/ 93 h 792"/>
                <a:gd name="T6" fmla="*/ 98 w 464"/>
                <a:gd name="T7" fmla="*/ 50 h 792"/>
                <a:gd name="T8" fmla="*/ 161 w 464"/>
                <a:gd name="T9" fmla="*/ 36 h 792"/>
                <a:gd name="T10" fmla="*/ 195 w 464"/>
                <a:gd name="T11" fmla="*/ 50 h 792"/>
                <a:gd name="T12" fmla="*/ 202 w 464"/>
                <a:gd name="T13" fmla="*/ 27 h 792"/>
                <a:gd name="T14" fmla="*/ 243 w 464"/>
                <a:gd name="T15" fmla="*/ 0 h 792"/>
                <a:gd name="T16" fmla="*/ 253 w 464"/>
                <a:gd name="T17" fmla="*/ 4 h 792"/>
                <a:gd name="T18" fmla="*/ 308 w 464"/>
                <a:gd name="T19" fmla="*/ 39 h 792"/>
                <a:gd name="T20" fmla="*/ 321 w 464"/>
                <a:gd name="T21" fmla="*/ 117 h 792"/>
                <a:gd name="T22" fmla="*/ 354 w 464"/>
                <a:gd name="T23" fmla="*/ 147 h 792"/>
                <a:gd name="T24" fmla="*/ 385 w 464"/>
                <a:gd name="T25" fmla="*/ 177 h 792"/>
                <a:gd name="T26" fmla="*/ 402 w 464"/>
                <a:gd name="T27" fmla="*/ 225 h 792"/>
                <a:gd name="T28" fmla="*/ 386 w 464"/>
                <a:gd name="T29" fmla="*/ 247 h 792"/>
                <a:gd name="T30" fmla="*/ 383 w 464"/>
                <a:gd name="T31" fmla="*/ 301 h 792"/>
                <a:gd name="T32" fmla="*/ 447 w 464"/>
                <a:gd name="T33" fmla="*/ 319 h 792"/>
                <a:gd name="T34" fmla="*/ 460 w 464"/>
                <a:gd name="T35" fmla="*/ 324 h 792"/>
                <a:gd name="T36" fmla="*/ 438 w 464"/>
                <a:gd name="T37" fmla="*/ 359 h 792"/>
                <a:gd name="T38" fmla="*/ 450 w 464"/>
                <a:gd name="T39" fmla="*/ 419 h 792"/>
                <a:gd name="T40" fmla="*/ 449 w 464"/>
                <a:gd name="T41" fmla="*/ 480 h 792"/>
                <a:gd name="T42" fmla="*/ 464 w 464"/>
                <a:gd name="T43" fmla="*/ 498 h 792"/>
                <a:gd name="T44" fmla="*/ 438 w 464"/>
                <a:gd name="T45" fmla="*/ 544 h 792"/>
                <a:gd name="T46" fmla="*/ 351 w 464"/>
                <a:gd name="T47" fmla="*/ 602 h 792"/>
                <a:gd name="T48" fmla="*/ 246 w 464"/>
                <a:gd name="T49" fmla="*/ 615 h 792"/>
                <a:gd name="T50" fmla="*/ 207 w 464"/>
                <a:gd name="T51" fmla="*/ 688 h 792"/>
                <a:gd name="T52" fmla="*/ 256 w 464"/>
                <a:gd name="T53" fmla="*/ 666 h 792"/>
                <a:gd name="T54" fmla="*/ 267 w 464"/>
                <a:gd name="T55" fmla="*/ 686 h 792"/>
                <a:gd name="T56" fmla="*/ 253 w 464"/>
                <a:gd name="T57" fmla="*/ 791 h 792"/>
                <a:gd name="T58" fmla="*/ 229 w 464"/>
                <a:gd name="T59" fmla="*/ 791 h 792"/>
                <a:gd name="T60" fmla="*/ 174 w 464"/>
                <a:gd name="T61" fmla="*/ 774 h 792"/>
                <a:gd name="T62" fmla="*/ 170 w 464"/>
                <a:gd name="T63" fmla="*/ 738 h 792"/>
                <a:gd name="T64" fmla="*/ 200 w 464"/>
                <a:gd name="T65" fmla="*/ 726 h 792"/>
                <a:gd name="T66" fmla="*/ 204 w 464"/>
                <a:gd name="T67" fmla="*/ 675 h 792"/>
                <a:gd name="T68" fmla="*/ 193 w 464"/>
                <a:gd name="T69" fmla="*/ 637 h 792"/>
                <a:gd name="T70" fmla="*/ 184 w 464"/>
                <a:gd name="T71" fmla="*/ 618 h 792"/>
                <a:gd name="T72" fmla="*/ 136 w 464"/>
                <a:gd name="T73" fmla="*/ 576 h 792"/>
                <a:gd name="T74" fmla="*/ 110 w 464"/>
                <a:gd name="T75" fmla="*/ 575 h 792"/>
                <a:gd name="T76" fmla="*/ 75 w 464"/>
                <a:gd name="T77" fmla="*/ 559 h 792"/>
                <a:gd name="T78" fmla="*/ 78 w 464"/>
                <a:gd name="T79" fmla="*/ 530 h 792"/>
                <a:gd name="T80" fmla="*/ 70 w 464"/>
                <a:gd name="T81" fmla="*/ 483 h 792"/>
                <a:gd name="T82" fmla="*/ 103 w 464"/>
                <a:gd name="T83" fmla="*/ 462 h 792"/>
                <a:gd name="T84" fmla="*/ 112 w 464"/>
                <a:gd name="T85" fmla="*/ 446 h 792"/>
                <a:gd name="T86" fmla="*/ 129 w 464"/>
                <a:gd name="T87" fmla="*/ 418 h 792"/>
                <a:gd name="T88" fmla="*/ 148 w 464"/>
                <a:gd name="T89" fmla="*/ 401 h 792"/>
                <a:gd name="T90" fmla="*/ 133 w 464"/>
                <a:gd name="T91" fmla="*/ 361 h 792"/>
                <a:gd name="T92" fmla="*/ 139 w 464"/>
                <a:gd name="T93" fmla="*/ 332 h 792"/>
                <a:gd name="T94" fmla="*/ 14 w 464"/>
                <a:gd name="T95" fmla="*/ 321 h 792"/>
                <a:gd name="T96" fmla="*/ 11 w 464"/>
                <a:gd name="T97" fmla="*/ 295 h 792"/>
                <a:gd name="T98" fmla="*/ 27 w 464"/>
                <a:gd name="T99" fmla="*/ 258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4" h="792">
                  <a:moveTo>
                    <a:pt x="27" y="258"/>
                  </a:moveTo>
                  <a:lnTo>
                    <a:pt x="59" y="232"/>
                  </a:lnTo>
                  <a:lnTo>
                    <a:pt x="44" y="227"/>
                  </a:lnTo>
                  <a:lnTo>
                    <a:pt x="64" y="181"/>
                  </a:lnTo>
                  <a:lnTo>
                    <a:pt x="100" y="128"/>
                  </a:lnTo>
                  <a:lnTo>
                    <a:pt x="80" y="93"/>
                  </a:lnTo>
                  <a:lnTo>
                    <a:pt x="99" y="93"/>
                  </a:lnTo>
                  <a:lnTo>
                    <a:pt x="98" y="50"/>
                  </a:lnTo>
                  <a:lnTo>
                    <a:pt x="137" y="49"/>
                  </a:lnTo>
                  <a:lnTo>
                    <a:pt x="161" y="36"/>
                  </a:lnTo>
                  <a:lnTo>
                    <a:pt x="175" y="52"/>
                  </a:lnTo>
                  <a:lnTo>
                    <a:pt x="195" y="50"/>
                  </a:lnTo>
                  <a:lnTo>
                    <a:pt x="193" y="28"/>
                  </a:lnTo>
                  <a:lnTo>
                    <a:pt x="202" y="27"/>
                  </a:lnTo>
                  <a:lnTo>
                    <a:pt x="213" y="0"/>
                  </a:lnTo>
                  <a:lnTo>
                    <a:pt x="243" y="0"/>
                  </a:lnTo>
                  <a:lnTo>
                    <a:pt x="244" y="15"/>
                  </a:lnTo>
                  <a:lnTo>
                    <a:pt x="253" y="4"/>
                  </a:lnTo>
                  <a:lnTo>
                    <a:pt x="296" y="8"/>
                  </a:lnTo>
                  <a:lnTo>
                    <a:pt x="308" y="39"/>
                  </a:lnTo>
                  <a:lnTo>
                    <a:pt x="294" y="77"/>
                  </a:lnTo>
                  <a:lnTo>
                    <a:pt x="321" y="117"/>
                  </a:lnTo>
                  <a:lnTo>
                    <a:pt x="331" y="114"/>
                  </a:lnTo>
                  <a:lnTo>
                    <a:pt x="354" y="147"/>
                  </a:lnTo>
                  <a:lnTo>
                    <a:pt x="364" y="149"/>
                  </a:lnTo>
                  <a:lnTo>
                    <a:pt x="385" y="177"/>
                  </a:lnTo>
                  <a:lnTo>
                    <a:pt x="379" y="196"/>
                  </a:lnTo>
                  <a:lnTo>
                    <a:pt x="402" y="225"/>
                  </a:lnTo>
                  <a:lnTo>
                    <a:pt x="396" y="250"/>
                  </a:lnTo>
                  <a:lnTo>
                    <a:pt x="386" y="247"/>
                  </a:lnTo>
                  <a:lnTo>
                    <a:pt x="381" y="245"/>
                  </a:lnTo>
                  <a:lnTo>
                    <a:pt x="383" y="301"/>
                  </a:lnTo>
                  <a:lnTo>
                    <a:pt x="444" y="298"/>
                  </a:lnTo>
                  <a:lnTo>
                    <a:pt x="447" y="319"/>
                  </a:lnTo>
                  <a:lnTo>
                    <a:pt x="460" y="324"/>
                  </a:lnTo>
                  <a:lnTo>
                    <a:pt x="460" y="324"/>
                  </a:lnTo>
                  <a:lnTo>
                    <a:pt x="459" y="363"/>
                  </a:lnTo>
                  <a:lnTo>
                    <a:pt x="438" y="359"/>
                  </a:lnTo>
                  <a:lnTo>
                    <a:pt x="433" y="400"/>
                  </a:lnTo>
                  <a:lnTo>
                    <a:pt x="450" y="419"/>
                  </a:lnTo>
                  <a:lnTo>
                    <a:pt x="464" y="468"/>
                  </a:lnTo>
                  <a:lnTo>
                    <a:pt x="449" y="480"/>
                  </a:lnTo>
                  <a:lnTo>
                    <a:pt x="463" y="497"/>
                  </a:lnTo>
                  <a:lnTo>
                    <a:pt x="464" y="498"/>
                  </a:lnTo>
                  <a:lnTo>
                    <a:pt x="452" y="504"/>
                  </a:lnTo>
                  <a:lnTo>
                    <a:pt x="438" y="544"/>
                  </a:lnTo>
                  <a:lnTo>
                    <a:pt x="384" y="564"/>
                  </a:lnTo>
                  <a:lnTo>
                    <a:pt x="351" y="602"/>
                  </a:lnTo>
                  <a:lnTo>
                    <a:pt x="327" y="594"/>
                  </a:lnTo>
                  <a:lnTo>
                    <a:pt x="246" y="615"/>
                  </a:lnTo>
                  <a:lnTo>
                    <a:pt x="245" y="617"/>
                  </a:lnTo>
                  <a:lnTo>
                    <a:pt x="207" y="688"/>
                  </a:lnTo>
                  <a:lnTo>
                    <a:pt x="225" y="688"/>
                  </a:lnTo>
                  <a:lnTo>
                    <a:pt x="256" y="666"/>
                  </a:lnTo>
                  <a:lnTo>
                    <a:pt x="261" y="676"/>
                  </a:lnTo>
                  <a:lnTo>
                    <a:pt x="267" y="686"/>
                  </a:lnTo>
                  <a:lnTo>
                    <a:pt x="282" y="689"/>
                  </a:lnTo>
                  <a:lnTo>
                    <a:pt x="253" y="791"/>
                  </a:lnTo>
                  <a:lnTo>
                    <a:pt x="227" y="767"/>
                  </a:lnTo>
                  <a:lnTo>
                    <a:pt x="229" y="791"/>
                  </a:lnTo>
                  <a:lnTo>
                    <a:pt x="185" y="792"/>
                  </a:lnTo>
                  <a:lnTo>
                    <a:pt x="174" y="774"/>
                  </a:lnTo>
                  <a:lnTo>
                    <a:pt x="157" y="772"/>
                  </a:lnTo>
                  <a:lnTo>
                    <a:pt x="170" y="738"/>
                  </a:lnTo>
                  <a:lnTo>
                    <a:pt x="181" y="740"/>
                  </a:lnTo>
                  <a:lnTo>
                    <a:pt x="200" y="726"/>
                  </a:lnTo>
                  <a:lnTo>
                    <a:pt x="191" y="703"/>
                  </a:lnTo>
                  <a:lnTo>
                    <a:pt x="204" y="675"/>
                  </a:lnTo>
                  <a:lnTo>
                    <a:pt x="219" y="656"/>
                  </a:lnTo>
                  <a:lnTo>
                    <a:pt x="193" y="637"/>
                  </a:lnTo>
                  <a:lnTo>
                    <a:pt x="195" y="624"/>
                  </a:lnTo>
                  <a:lnTo>
                    <a:pt x="184" y="618"/>
                  </a:lnTo>
                  <a:lnTo>
                    <a:pt x="168" y="573"/>
                  </a:lnTo>
                  <a:lnTo>
                    <a:pt x="136" y="576"/>
                  </a:lnTo>
                  <a:lnTo>
                    <a:pt x="126" y="581"/>
                  </a:lnTo>
                  <a:lnTo>
                    <a:pt x="110" y="575"/>
                  </a:lnTo>
                  <a:lnTo>
                    <a:pt x="109" y="558"/>
                  </a:lnTo>
                  <a:lnTo>
                    <a:pt x="75" y="559"/>
                  </a:lnTo>
                  <a:lnTo>
                    <a:pt x="65" y="542"/>
                  </a:lnTo>
                  <a:lnTo>
                    <a:pt x="78" y="530"/>
                  </a:lnTo>
                  <a:lnTo>
                    <a:pt x="70" y="520"/>
                  </a:lnTo>
                  <a:lnTo>
                    <a:pt x="70" y="483"/>
                  </a:lnTo>
                  <a:lnTo>
                    <a:pt x="81" y="482"/>
                  </a:lnTo>
                  <a:lnTo>
                    <a:pt x="103" y="462"/>
                  </a:lnTo>
                  <a:lnTo>
                    <a:pt x="97" y="449"/>
                  </a:lnTo>
                  <a:lnTo>
                    <a:pt x="112" y="446"/>
                  </a:lnTo>
                  <a:lnTo>
                    <a:pt x="108" y="420"/>
                  </a:lnTo>
                  <a:lnTo>
                    <a:pt x="129" y="418"/>
                  </a:lnTo>
                  <a:lnTo>
                    <a:pt x="128" y="402"/>
                  </a:lnTo>
                  <a:lnTo>
                    <a:pt x="148" y="401"/>
                  </a:lnTo>
                  <a:lnTo>
                    <a:pt x="149" y="372"/>
                  </a:lnTo>
                  <a:lnTo>
                    <a:pt x="133" y="361"/>
                  </a:lnTo>
                  <a:lnTo>
                    <a:pt x="129" y="338"/>
                  </a:lnTo>
                  <a:lnTo>
                    <a:pt x="139" y="332"/>
                  </a:lnTo>
                  <a:lnTo>
                    <a:pt x="23" y="330"/>
                  </a:lnTo>
                  <a:lnTo>
                    <a:pt x="14" y="321"/>
                  </a:lnTo>
                  <a:lnTo>
                    <a:pt x="19" y="300"/>
                  </a:lnTo>
                  <a:lnTo>
                    <a:pt x="11" y="295"/>
                  </a:lnTo>
                  <a:lnTo>
                    <a:pt x="0" y="255"/>
                  </a:lnTo>
                  <a:lnTo>
                    <a:pt x="27" y="25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08" name="Freeform 1671"/>
            <p:cNvSpPr>
              <a:spLocks/>
            </p:cNvSpPr>
            <p:nvPr/>
          </p:nvSpPr>
          <p:spPr bwMode="auto">
            <a:xfrm>
              <a:off x="6721" y="1817"/>
              <a:ext cx="76" cy="56"/>
            </a:xfrm>
            <a:custGeom>
              <a:avLst/>
              <a:gdLst>
                <a:gd name="T0" fmla="*/ 11 w 76"/>
                <a:gd name="T1" fmla="*/ 51 h 56"/>
                <a:gd name="T2" fmla="*/ 11 w 76"/>
                <a:gd name="T3" fmla="*/ 56 h 56"/>
                <a:gd name="T4" fmla="*/ 2 w 76"/>
                <a:gd name="T5" fmla="*/ 56 h 56"/>
                <a:gd name="T6" fmla="*/ 0 w 76"/>
                <a:gd name="T7" fmla="*/ 48 h 56"/>
                <a:gd name="T8" fmla="*/ 6 w 76"/>
                <a:gd name="T9" fmla="*/ 35 h 56"/>
                <a:gd name="T10" fmla="*/ 24 w 76"/>
                <a:gd name="T11" fmla="*/ 24 h 56"/>
                <a:gd name="T12" fmla="*/ 25 w 76"/>
                <a:gd name="T13" fmla="*/ 11 h 56"/>
                <a:gd name="T14" fmla="*/ 33 w 76"/>
                <a:gd name="T15" fmla="*/ 10 h 56"/>
                <a:gd name="T16" fmla="*/ 33 w 76"/>
                <a:gd name="T17" fmla="*/ 2 h 56"/>
                <a:gd name="T18" fmla="*/ 49 w 76"/>
                <a:gd name="T19" fmla="*/ 2 h 56"/>
                <a:gd name="T20" fmla="*/ 51 w 76"/>
                <a:gd name="T21" fmla="*/ 8 h 56"/>
                <a:gd name="T22" fmla="*/ 58 w 76"/>
                <a:gd name="T23" fmla="*/ 0 h 56"/>
                <a:gd name="T24" fmla="*/ 64 w 76"/>
                <a:gd name="T25" fmla="*/ 10 h 56"/>
                <a:gd name="T26" fmla="*/ 76 w 76"/>
                <a:gd name="T27" fmla="*/ 10 h 56"/>
                <a:gd name="T28" fmla="*/ 71 w 76"/>
                <a:gd name="T29" fmla="*/ 42 h 56"/>
                <a:gd name="T30" fmla="*/ 51 w 76"/>
                <a:gd name="T31" fmla="*/ 40 h 56"/>
                <a:gd name="T32" fmla="*/ 42 w 76"/>
                <a:gd name="T33" fmla="*/ 54 h 56"/>
                <a:gd name="T34" fmla="*/ 11 w 76"/>
                <a:gd name="T35" fmla="*/ 5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" h="56">
                  <a:moveTo>
                    <a:pt x="11" y="51"/>
                  </a:moveTo>
                  <a:lnTo>
                    <a:pt x="11" y="56"/>
                  </a:lnTo>
                  <a:lnTo>
                    <a:pt x="2" y="56"/>
                  </a:lnTo>
                  <a:lnTo>
                    <a:pt x="0" y="48"/>
                  </a:lnTo>
                  <a:lnTo>
                    <a:pt x="6" y="35"/>
                  </a:lnTo>
                  <a:lnTo>
                    <a:pt x="24" y="24"/>
                  </a:lnTo>
                  <a:lnTo>
                    <a:pt x="25" y="11"/>
                  </a:lnTo>
                  <a:lnTo>
                    <a:pt x="33" y="10"/>
                  </a:lnTo>
                  <a:lnTo>
                    <a:pt x="33" y="2"/>
                  </a:lnTo>
                  <a:lnTo>
                    <a:pt x="49" y="2"/>
                  </a:lnTo>
                  <a:lnTo>
                    <a:pt x="51" y="8"/>
                  </a:lnTo>
                  <a:lnTo>
                    <a:pt x="58" y="0"/>
                  </a:lnTo>
                  <a:lnTo>
                    <a:pt x="64" y="10"/>
                  </a:lnTo>
                  <a:lnTo>
                    <a:pt x="76" y="10"/>
                  </a:lnTo>
                  <a:lnTo>
                    <a:pt x="71" y="42"/>
                  </a:lnTo>
                  <a:lnTo>
                    <a:pt x="51" y="40"/>
                  </a:lnTo>
                  <a:lnTo>
                    <a:pt x="42" y="54"/>
                  </a:lnTo>
                  <a:lnTo>
                    <a:pt x="11" y="5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09" name="Freeform 1672"/>
            <p:cNvSpPr>
              <a:spLocks/>
            </p:cNvSpPr>
            <p:nvPr/>
          </p:nvSpPr>
          <p:spPr bwMode="auto">
            <a:xfrm>
              <a:off x="6721" y="1817"/>
              <a:ext cx="76" cy="56"/>
            </a:xfrm>
            <a:custGeom>
              <a:avLst/>
              <a:gdLst>
                <a:gd name="T0" fmla="*/ 11 w 76"/>
                <a:gd name="T1" fmla="*/ 51 h 56"/>
                <a:gd name="T2" fmla="*/ 11 w 76"/>
                <a:gd name="T3" fmla="*/ 56 h 56"/>
                <a:gd name="T4" fmla="*/ 2 w 76"/>
                <a:gd name="T5" fmla="*/ 56 h 56"/>
                <a:gd name="T6" fmla="*/ 0 w 76"/>
                <a:gd name="T7" fmla="*/ 48 h 56"/>
                <a:gd name="T8" fmla="*/ 6 w 76"/>
                <a:gd name="T9" fmla="*/ 35 h 56"/>
                <a:gd name="T10" fmla="*/ 24 w 76"/>
                <a:gd name="T11" fmla="*/ 24 h 56"/>
                <a:gd name="T12" fmla="*/ 25 w 76"/>
                <a:gd name="T13" fmla="*/ 11 h 56"/>
                <a:gd name="T14" fmla="*/ 33 w 76"/>
                <a:gd name="T15" fmla="*/ 10 h 56"/>
                <a:gd name="T16" fmla="*/ 33 w 76"/>
                <a:gd name="T17" fmla="*/ 2 h 56"/>
                <a:gd name="T18" fmla="*/ 49 w 76"/>
                <a:gd name="T19" fmla="*/ 2 h 56"/>
                <a:gd name="T20" fmla="*/ 51 w 76"/>
                <a:gd name="T21" fmla="*/ 8 h 56"/>
                <a:gd name="T22" fmla="*/ 58 w 76"/>
                <a:gd name="T23" fmla="*/ 0 h 56"/>
                <a:gd name="T24" fmla="*/ 64 w 76"/>
                <a:gd name="T25" fmla="*/ 10 h 56"/>
                <a:gd name="T26" fmla="*/ 76 w 76"/>
                <a:gd name="T27" fmla="*/ 10 h 56"/>
                <a:gd name="T28" fmla="*/ 71 w 76"/>
                <a:gd name="T29" fmla="*/ 42 h 56"/>
                <a:gd name="T30" fmla="*/ 51 w 76"/>
                <a:gd name="T31" fmla="*/ 40 h 56"/>
                <a:gd name="T32" fmla="*/ 42 w 76"/>
                <a:gd name="T33" fmla="*/ 54 h 56"/>
                <a:gd name="T34" fmla="*/ 11 w 76"/>
                <a:gd name="T35" fmla="*/ 5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" h="56">
                  <a:moveTo>
                    <a:pt x="11" y="51"/>
                  </a:moveTo>
                  <a:lnTo>
                    <a:pt x="11" y="56"/>
                  </a:lnTo>
                  <a:lnTo>
                    <a:pt x="2" y="56"/>
                  </a:lnTo>
                  <a:lnTo>
                    <a:pt x="0" y="48"/>
                  </a:lnTo>
                  <a:lnTo>
                    <a:pt x="6" y="35"/>
                  </a:lnTo>
                  <a:lnTo>
                    <a:pt x="24" y="24"/>
                  </a:lnTo>
                  <a:lnTo>
                    <a:pt x="25" y="11"/>
                  </a:lnTo>
                  <a:lnTo>
                    <a:pt x="33" y="10"/>
                  </a:lnTo>
                  <a:lnTo>
                    <a:pt x="33" y="2"/>
                  </a:lnTo>
                  <a:lnTo>
                    <a:pt x="49" y="2"/>
                  </a:lnTo>
                  <a:lnTo>
                    <a:pt x="51" y="8"/>
                  </a:lnTo>
                  <a:lnTo>
                    <a:pt x="58" y="0"/>
                  </a:lnTo>
                  <a:lnTo>
                    <a:pt x="64" y="10"/>
                  </a:lnTo>
                  <a:lnTo>
                    <a:pt x="76" y="10"/>
                  </a:lnTo>
                  <a:lnTo>
                    <a:pt x="71" y="42"/>
                  </a:lnTo>
                  <a:lnTo>
                    <a:pt x="51" y="40"/>
                  </a:lnTo>
                  <a:lnTo>
                    <a:pt x="42" y="54"/>
                  </a:lnTo>
                  <a:lnTo>
                    <a:pt x="11" y="5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10" name="Freeform 1673"/>
            <p:cNvSpPr>
              <a:spLocks/>
            </p:cNvSpPr>
            <p:nvPr/>
          </p:nvSpPr>
          <p:spPr bwMode="auto">
            <a:xfrm>
              <a:off x="5960" y="1943"/>
              <a:ext cx="309" cy="324"/>
            </a:xfrm>
            <a:custGeom>
              <a:avLst/>
              <a:gdLst>
                <a:gd name="T0" fmla="*/ 69 w 309"/>
                <a:gd name="T1" fmla="*/ 257 h 324"/>
                <a:gd name="T2" fmla="*/ 83 w 309"/>
                <a:gd name="T3" fmla="*/ 243 h 324"/>
                <a:gd name="T4" fmla="*/ 85 w 309"/>
                <a:gd name="T5" fmla="*/ 223 h 324"/>
                <a:gd name="T6" fmla="*/ 56 w 309"/>
                <a:gd name="T7" fmla="*/ 199 h 324"/>
                <a:gd name="T8" fmla="*/ 70 w 309"/>
                <a:gd name="T9" fmla="*/ 174 h 324"/>
                <a:gd name="T10" fmla="*/ 82 w 309"/>
                <a:gd name="T11" fmla="*/ 172 h 324"/>
                <a:gd name="T12" fmla="*/ 78 w 309"/>
                <a:gd name="T13" fmla="*/ 152 h 324"/>
                <a:gd name="T14" fmla="*/ 40 w 309"/>
                <a:gd name="T15" fmla="*/ 161 h 324"/>
                <a:gd name="T16" fmla="*/ 39 w 309"/>
                <a:gd name="T17" fmla="*/ 140 h 324"/>
                <a:gd name="T18" fmla="*/ 26 w 309"/>
                <a:gd name="T19" fmla="*/ 129 h 324"/>
                <a:gd name="T20" fmla="*/ 27 w 309"/>
                <a:gd name="T21" fmla="*/ 111 h 324"/>
                <a:gd name="T22" fmla="*/ 0 w 309"/>
                <a:gd name="T23" fmla="*/ 99 h 324"/>
                <a:gd name="T24" fmla="*/ 10 w 309"/>
                <a:gd name="T25" fmla="*/ 84 h 324"/>
                <a:gd name="T26" fmla="*/ 12 w 309"/>
                <a:gd name="T27" fmla="*/ 60 h 324"/>
                <a:gd name="T28" fmla="*/ 42 w 309"/>
                <a:gd name="T29" fmla="*/ 66 h 324"/>
                <a:gd name="T30" fmla="*/ 51 w 309"/>
                <a:gd name="T31" fmla="*/ 19 h 324"/>
                <a:gd name="T32" fmla="*/ 79 w 309"/>
                <a:gd name="T33" fmla="*/ 0 h 324"/>
                <a:gd name="T34" fmla="*/ 137 w 309"/>
                <a:gd name="T35" fmla="*/ 0 h 324"/>
                <a:gd name="T36" fmla="*/ 150 w 309"/>
                <a:gd name="T37" fmla="*/ 12 h 324"/>
                <a:gd name="T38" fmla="*/ 142 w 309"/>
                <a:gd name="T39" fmla="*/ 26 h 324"/>
                <a:gd name="T40" fmla="*/ 154 w 309"/>
                <a:gd name="T41" fmla="*/ 38 h 324"/>
                <a:gd name="T42" fmla="*/ 151 w 309"/>
                <a:gd name="T43" fmla="*/ 54 h 324"/>
                <a:gd name="T44" fmla="*/ 199 w 309"/>
                <a:gd name="T45" fmla="*/ 41 h 324"/>
                <a:gd name="T46" fmla="*/ 199 w 309"/>
                <a:gd name="T47" fmla="*/ 63 h 324"/>
                <a:gd name="T48" fmla="*/ 185 w 309"/>
                <a:gd name="T49" fmla="*/ 81 h 324"/>
                <a:gd name="T50" fmla="*/ 202 w 309"/>
                <a:gd name="T51" fmla="*/ 94 h 324"/>
                <a:gd name="T52" fmla="*/ 228 w 309"/>
                <a:gd name="T53" fmla="*/ 88 h 324"/>
                <a:gd name="T54" fmla="*/ 235 w 309"/>
                <a:gd name="T55" fmla="*/ 138 h 324"/>
                <a:gd name="T56" fmla="*/ 277 w 309"/>
                <a:gd name="T57" fmla="*/ 142 h 324"/>
                <a:gd name="T58" fmla="*/ 275 w 309"/>
                <a:gd name="T59" fmla="*/ 155 h 324"/>
                <a:gd name="T60" fmla="*/ 281 w 309"/>
                <a:gd name="T61" fmla="*/ 156 h 324"/>
                <a:gd name="T62" fmla="*/ 294 w 309"/>
                <a:gd name="T63" fmla="*/ 183 h 324"/>
                <a:gd name="T64" fmla="*/ 289 w 309"/>
                <a:gd name="T65" fmla="*/ 211 h 324"/>
                <a:gd name="T66" fmla="*/ 309 w 309"/>
                <a:gd name="T67" fmla="*/ 215 h 324"/>
                <a:gd name="T68" fmla="*/ 297 w 309"/>
                <a:gd name="T69" fmla="*/ 235 h 324"/>
                <a:gd name="T70" fmla="*/ 274 w 309"/>
                <a:gd name="T71" fmla="*/ 243 h 324"/>
                <a:gd name="T72" fmla="*/ 299 w 309"/>
                <a:gd name="T73" fmla="*/ 248 h 324"/>
                <a:gd name="T74" fmla="*/ 285 w 309"/>
                <a:gd name="T75" fmla="*/ 263 h 324"/>
                <a:gd name="T76" fmla="*/ 290 w 309"/>
                <a:gd name="T77" fmla="*/ 280 h 324"/>
                <a:gd name="T78" fmla="*/ 277 w 309"/>
                <a:gd name="T79" fmla="*/ 295 h 324"/>
                <a:gd name="T80" fmla="*/ 235 w 309"/>
                <a:gd name="T81" fmla="*/ 282 h 324"/>
                <a:gd name="T82" fmla="*/ 220 w 309"/>
                <a:gd name="T83" fmla="*/ 303 h 324"/>
                <a:gd name="T84" fmla="*/ 165 w 309"/>
                <a:gd name="T85" fmla="*/ 307 h 324"/>
                <a:gd name="T86" fmla="*/ 158 w 309"/>
                <a:gd name="T87" fmla="*/ 296 h 324"/>
                <a:gd name="T88" fmla="*/ 123 w 309"/>
                <a:gd name="T89" fmla="*/ 321 h 324"/>
                <a:gd name="T90" fmla="*/ 103 w 309"/>
                <a:gd name="T91" fmla="*/ 306 h 324"/>
                <a:gd name="T92" fmla="*/ 91 w 309"/>
                <a:gd name="T93" fmla="*/ 311 h 324"/>
                <a:gd name="T94" fmla="*/ 98 w 309"/>
                <a:gd name="T95" fmla="*/ 324 h 324"/>
                <a:gd name="T96" fmla="*/ 63 w 309"/>
                <a:gd name="T97" fmla="*/ 310 h 324"/>
                <a:gd name="T98" fmla="*/ 65 w 309"/>
                <a:gd name="T99" fmla="*/ 318 h 324"/>
                <a:gd name="T100" fmla="*/ 53 w 309"/>
                <a:gd name="T101" fmla="*/ 318 h 324"/>
                <a:gd name="T102" fmla="*/ 51 w 309"/>
                <a:gd name="T103" fmla="*/ 308 h 324"/>
                <a:gd name="T104" fmla="*/ 42 w 309"/>
                <a:gd name="T105" fmla="*/ 303 h 324"/>
                <a:gd name="T106" fmla="*/ 69 w 309"/>
                <a:gd name="T107" fmla="*/ 287 h 324"/>
                <a:gd name="T108" fmla="*/ 69 w 309"/>
                <a:gd name="T109" fmla="*/ 257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9" h="324">
                  <a:moveTo>
                    <a:pt x="69" y="257"/>
                  </a:moveTo>
                  <a:lnTo>
                    <a:pt x="83" y="243"/>
                  </a:lnTo>
                  <a:lnTo>
                    <a:pt x="85" y="223"/>
                  </a:lnTo>
                  <a:lnTo>
                    <a:pt x="56" y="199"/>
                  </a:lnTo>
                  <a:lnTo>
                    <a:pt x="70" y="174"/>
                  </a:lnTo>
                  <a:lnTo>
                    <a:pt x="82" y="172"/>
                  </a:lnTo>
                  <a:lnTo>
                    <a:pt x="78" y="152"/>
                  </a:lnTo>
                  <a:lnTo>
                    <a:pt x="40" y="161"/>
                  </a:lnTo>
                  <a:lnTo>
                    <a:pt x="39" y="140"/>
                  </a:lnTo>
                  <a:lnTo>
                    <a:pt x="26" y="129"/>
                  </a:lnTo>
                  <a:lnTo>
                    <a:pt x="27" y="111"/>
                  </a:lnTo>
                  <a:lnTo>
                    <a:pt x="0" y="99"/>
                  </a:lnTo>
                  <a:lnTo>
                    <a:pt x="10" y="84"/>
                  </a:lnTo>
                  <a:lnTo>
                    <a:pt x="12" y="60"/>
                  </a:lnTo>
                  <a:lnTo>
                    <a:pt x="42" y="66"/>
                  </a:lnTo>
                  <a:lnTo>
                    <a:pt x="51" y="19"/>
                  </a:lnTo>
                  <a:lnTo>
                    <a:pt x="79" y="0"/>
                  </a:lnTo>
                  <a:lnTo>
                    <a:pt x="137" y="0"/>
                  </a:lnTo>
                  <a:lnTo>
                    <a:pt x="150" y="12"/>
                  </a:lnTo>
                  <a:lnTo>
                    <a:pt x="142" y="26"/>
                  </a:lnTo>
                  <a:lnTo>
                    <a:pt x="154" y="38"/>
                  </a:lnTo>
                  <a:lnTo>
                    <a:pt x="151" y="54"/>
                  </a:lnTo>
                  <a:lnTo>
                    <a:pt x="199" y="41"/>
                  </a:lnTo>
                  <a:lnTo>
                    <a:pt x="199" y="63"/>
                  </a:lnTo>
                  <a:lnTo>
                    <a:pt x="185" y="81"/>
                  </a:lnTo>
                  <a:lnTo>
                    <a:pt x="202" y="94"/>
                  </a:lnTo>
                  <a:lnTo>
                    <a:pt x="228" y="88"/>
                  </a:lnTo>
                  <a:lnTo>
                    <a:pt x="235" y="138"/>
                  </a:lnTo>
                  <a:lnTo>
                    <a:pt x="277" y="142"/>
                  </a:lnTo>
                  <a:lnTo>
                    <a:pt x="275" y="155"/>
                  </a:lnTo>
                  <a:lnTo>
                    <a:pt x="281" y="156"/>
                  </a:lnTo>
                  <a:lnTo>
                    <a:pt x="294" y="183"/>
                  </a:lnTo>
                  <a:lnTo>
                    <a:pt x="289" y="211"/>
                  </a:lnTo>
                  <a:lnTo>
                    <a:pt x="309" y="215"/>
                  </a:lnTo>
                  <a:lnTo>
                    <a:pt x="297" y="235"/>
                  </a:lnTo>
                  <a:lnTo>
                    <a:pt x="274" y="243"/>
                  </a:lnTo>
                  <a:lnTo>
                    <a:pt x="299" y="248"/>
                  </a:lnTo>
                  <a:lnTo>
                    <a:pt x="285" y="263"/>
                  </a:lnTo>
                  <a:lnTo>
                    <a:pt x="290" y="280"/>
                  </a:lnTo>
                  <a:lnTo>
                    <a:pt x="277" y="295"/>
                  </a:lnTo>
                  <a:lnTo>
                    <a:pt x="235" y="282"/>
                  </a:lnTo>
                  <a:lnTo>
                    <a:pt x="220" y="303"/>
                  </a:lnTo>
                  <a:lnTo>
                    <a:pt x="165" y="307"/>
                  </a:lnTo>
                  <a:lnTo>
                    <a:pt x="158" y="296"/>
                  </a:lnTo>
                  <a:lnTo>
                    <a:pt x="123" y="321"/>
                  </a:lnTo>
                  <a:lnTo>
                    <a:pt x="103" y="306"/>
                  </a:lnTo>
                  <a:lnTo>
                    <a:pt x="91" y="311"/>
                  </a:lnTo>
                  <a:lnTo>
                    <a:pt x="98" y="324"/>
                  </a:lnTo>
                  <a:lnTo>
                    <a:pt x="63" y="310"/>
                  </a:lnTo>
                  <a:lnTo>
                    <a:pt x="65" y="318"/>
                  </a:lnTo>
                  <a:lnTo>
                    <a:pt x="53" y="318"/>
                  </a:lnTo>
                  <a:lnTo>
                    <a:pt x="51" y="308"/>
                  </a:lnTo>
                  <a:lnTo>
                    <a:pt x="42" y="303"/>
                  </a:lnTo>
                  <a:lnTo>
                    <a:pt x="69" y="287"/>
                  </a:lnTo>
                  <a:lnTo>
                    <a:pt x="69" y="2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11" name="Freeform 1674"/>
            <p:cNvSpPr>
              <a:spLocks/>
            </p:cNvSpPr>
            <p:nvPr/>
          </p:nvSpPr>
          <p:spPr bwMode="auto">
            <a:xfrm>
              <a:off x="6234" y="1969"/>
              <a:ext cx="468" cy="508"/>
            </a:xfrm>
            <a:custGeom>
              <a:avLst/>
              <a:gdLst>
                <a:gd name="T0" fmla="*/ 49 w 468"/>
                <a:gd name="T1" fmla="*/ 77 h 508"/>
                <a:gd name="T2" fmla="*/ 73 w 468"/>
                <a:gd name="T3" fmla="*/ 57 h 508"/>
                <a:gd name="T4" fmla="*/ 87 w 468"/>
                <a:gd name="T5" fmla="*/ 27 h 508"/>
                <a:gd name="T6" fmla="*/ 144 w 468"/>
                <a:gd name="T7" fmla="*/ 40 h 508"/>
                <a:gd name="T8" fmla="*/ 163 w 468"/>
                <a:gd name="T9" fmla="*/ 2 h 508"/>
                <a:gd name="T10" fmla="*/ 260 w 468"/>
                <a:gd name="T11" fmla="*/ 0 h 508"/>
                <a:gd name="T12" fmla="*/ 263 w 468"/>
                <a:gd name="T13" fmla="*/ 26 h 508"/>
                <a:gd name="T14" fmla="*/ 388 w 468"/>
                <a:gd name="T15" fmla="*/ 37 h 508"/>
                <a:gd name="T16" fmla="*/ 382 w 468"/>
                <a:gd name="T17" fmla="*/ 66 h 508"/>
                <a:gd name="T18" fmla="*/ 397 w 468"/>
                <a:gd name="T19" fmla="*/ 106 h 508"/>
                <a:gd name="T20" fmla="*/ 378 w 468"/>
                <a:gd name="T21" fmla="*/ 123 h 508"/>
                <a:gd name="T22" fmla="*/ 361 w 468"/>
                <a:gd name="T23" fmla="*/ 151 h 508"/>
                <a:gd name="T24" fmla="*/ 352 w 468"/>
                <a:gd name="T25" fmla="*/ 167 h 508"/>
                <a:gd name="T26" fmla="*/ 319 w 468"/>
                <a:gd name="T27" fmla="*/ 188 h 508"/>
                <a:gd name="T28" fmla="*/ 327 w 468"/>
                <a:gd name="T29" fmla="*/ 235 h 508"/>
                <a:gd name="T30" fmla="*/ 324 w 468"/>
                <a:gd name="T31" fmla="*/ 264 h 508"/>
                <a:gd name="T32" fmla="*/ 359 w 468"/>
                <a:gd name="T33" fmla="*/ 280 h 508"/>
                <a:gd name="T34" fmla="*/ 385 w 468"/>
                <a:gd name="T35" fmla="*/ 281 h 508"/>
                <a:gd name="T36" fmla="*/ 433 w 468"/>
                <a:gd name="T37" fmla="*/ 323 h 508"/>
                <a:gd name="T38" fmla="*/ 442 w 468"/>
                <a:gd name="T39" fmla="*/ 342 h 508"/>
                <a:gd name="T40" fmla="*/ 453 w 468"/>
                <a:gd name="T41" fmla="*/ 380 h 508"/>
                <a:gd name="T42" fmla="*/ 449 w 468"/>
                <a:gd name="T43" fmla="*/ 431 h 508"/>
                <a:gd name="T44" fmla="*/ 419 w 468"/>
                <a:gd name="T45" fmla="*/ 443 h 508"/>
                <a:gd name="T46" fmla="*/ 399 w 468"/>
                <a:gd name="T47" fmla="*/ 476 h 508"/>
                <a:gd name="T48" fmla="*/ 384 w 468"/>
                <a:gd name="T49" fmla="*/ 499 h 508"/>
                <a:gd name="T50" fmla="*/ 350 w 468"/>
                <a:gd name="T51" fmla="*/ 440 h 508"/>
                <a:gd name="T52" fmla="*/ 334 w 468"/>
                <a:gd name="T53" fmla="*/ 423 h 508"/>
                <a:gd name="T54" fmla="*/ 243 w 468"/>
                <a:gd name="T55" fmla="*/ 374 h 508"/>
                <a:gd name="T56" fmla="*/ 188 w 468"/>
                <a:gd name="T57" fmla="*/ 360 h 508"/>
                <a:gd name="T58" fmla="*/ 155 w 468"/>
                <a:gd name="T59" fmla="*/ 368 h 508"/>
                <a:gd name="T60" fmla="*/ 134 w 468"/>
                <a:gd name="T61" fmla="*/ 348 h 508"/>
                <a:gd name="T62" fmla="*/ 49 w 468"/>
                <a:gd name="T63" fmla="*/ 332 h 508"/>
                <a:gd name="T64" fmla="*/ 57 w 468"/>
                <a:gd name="T65" fmla="*/ 262 h 508"/>
                <a:gd name="T66" fmla="*/ 16 w 468"/>
                <a:gd name="T67" fmla="*/ 254 h 508"/>
                <a:gd name="T68" fmla="*/ 25 w 468"/>
                <a:gd name="T69" fmla="*/ 222 h 508"/>
                <a:gd name="T70" fmla="*/ 23 w 468"/>
                <a:gd name="T71" fmla="*/ 209 h 508"/>
                <a:gd name="T72" fmla="*/ 15 w 468"/>
                <a:gd name="T73" fmla="*/ 185 h 508"/>
                <a:gd name="T74" fmla="*/ 7 w 468"/>
                <a:gd name="T75" fmla="*/ 130 h 508"/>
                <a:gd name="T76" fmla="*/ 50 w 468"/>
                <a:gd name="T77" fmla="*/ 11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68" h="508">
                  <a:moveTo>
                    <a:pt x="50" y="116"/>
                  </a:moveTo>
                  <a:lnTo>
                    <a:pt x="49" y="77"/>
                  </a:lnTo>
                  <a:lnTo>
                    <a:pt x="84" y="79"/>
                  </a:lnTo>
                  <a:lnTo>
                    <a:pt x="73" y="57"/>
                  </a:lnTo>
                  <a:lnTo>
                    <a:pt x="82" y="50"/>
                  </a:lnTo>
                  <a:lnTo>
                    <a:pt x="87" y="27"/>
                  </a:lnTo>
                  <a:lnTo>
                    <a:pt x="137" y="29"/>
                  </a:lnTo>
                  <a:lnTo>
                    <a:pt x="144" y="40"/>
                  </a:lnTo>
                  <a:lnTo>
                    <a:pt x="159" y="29"/>
                  </a:lnTo>
                  <a:lnTo>
                    <a:pt x="163" y="2"/>
                  </a:lnTo>
                  <a:lnTo>
                    <a:pt x="209" y="7"/>
                  </a:lnTo>
                  <a:lnTo>
                    <a:pt x="260" y="0"/>
                  </a:lnTo>
                  <a:lnTo>
                    <a:pt x="268" y="5"/>
                  </a:lnTo>
                  <a:lnTo>
                    <a:pt x="263" y="26"/>
                  </a:lnTo>
                  <a:lnTo>
                    <a:pt x="272" y="35"/>
                  </a:lnTo>
                  <a:lnTo>
                    <a:pt x="388" y="37"/>
                  </a:lnTo>
                  <a:lnTo>
                    <a:pt x="378" y="43"/>
                  </a:lnTo>
                  <a:lnTo>
                    <a:pt x="382" y="66"/>
                  </a:lnTo>
                  <a:lnTo>
                    <a:pt x="398" y="77"/>
                  </a:lnTo>
                  <a:lnTo>
                    <a:pt x="397" y="106"/>
                  </a:lnTo>
                  <a:lnTo>
                    <a:pt x="377" y="107"/>
                  </a:lnTo>
                  <a:lnTo>
                    <a:pt x="378" y="123"/>
                  </a:lnTo>
                  <a:lnTo>
                    <a:pt x="357" y="125"/>
                  </a:lnTo>
                  <a:lnTo>
                    <a:pt x="361" y="151"/>
                  </a:lnTo>
                  <a:lnTo>
                    <a:pt x="346" y="154"/>
                  </a:lnTo>
                  <a:lnTo>
                    <a:pt x="352" y="167"/>
                  </a:lnTo>
                  <a:lnTo>
                    <a:pt x="330" y="187"/>
                  </a:lnTo>
                  <a:lnTo>
                    <a:pt x="319" y="188"/>
                  </a:lnTo>
                  <a:lnTo>
                    <a:pt x="319" y="225"/>
                  </a:lnTo>
                  <a:lnTo>
                    <a:pt x="327" y="235"/>
                  </a:lnTo>
                  <a:lnTo>
                    <a:pt x="314" y="247"/>
                  </a:lnTo>
                  <a:lnTo>
                    <a:pt x="324" y="264"/>
                  </a:lnTo>
                  <a:lnTo>
                    <a:pt x="358" y="263"/>
                  </a:lnTo>
                  <a:lnTo>
                    <a:pt x="359" y="280"/>
                  </a:lnTo>
                  <a:lnTo>
                    <a:pt x="375" y="286"/>
                  </a:lnTo>
                  <a:lnTo>
                    <a:pt x="385" y="281"/>
                  </a:lnTo>
                  <a:lnTo>
                    <a:pt x="417" y="278"/>
                  </a:lnTo>
                  <a:lnTo>
                    <a:pt x="433" y="323"/>
                  </a:lnTo>
                  <a:lnTo>
                    <a:pt x="444" y="329"/>
                  </a:lnTo>
                  <a:lnTo>
                    <a:pt x="442" y="342"/>
                  </a:lnTo>
                  <a:lnTo>
                    <a:pt x="468" y="361"/>
                  </a:lnTo>
                  <a:lnTo>
                    <a:pt x="453" y="380"/>
                  </a:lnTo>
                  <a:lnTo>
                    <a:pt x="440" y="408"/>
                  </a:lnTo>
                  <a:lnTo>
                    <a:pt x="449" y="431"/>
                  </a:lnTo>
                  <a:lnTo>
                    <a:pt x="430" y="445"/>
                  </a:lnTo>
                  <a:lnTo>
                    <a:pt x="419" y="443"/>
                  </a:lnTo>
                  <a:lnTo>
                    <a:pt x="406" y="477"/>
                  </a:lnTo>
                  <a:lnTo>
                    <a:pt x="399" y="476"/>
                  </a:lnTo>
                  <a:lnTo>
                    <a:pt x="397" y="508"/>
                  </a:lnTo>
                  <a:lnTo>
                    <a:pt x="384" y="499"/>
                  </a:lnTo>
                  <a:lnTo>
                    <a:pt x="350" y="471"/>
                  </a:lnTo>
                  <a:lnTo>
                    <a:pt x="350" y="440"/>
                  </a:lnTo>
                  <a:lnTo>
                    <a:pt x="334" y="439"/>
                  </a:lnTo>
                  <a:lnTo>
                    <a:pt x="334" y="423"/>
                  </a:lnTo>
                  <a:lnTo>
                    <a:pt x="312" y="376"/>
                  </a:lnTo>
                  <a:lnTo>
                    <a:pt x="243" y="374"/>
                  </a:lnTo>
                  <a:lnTo>
                    <a:pt x="213" y="372"/>
                  </a:lnTo>
                  <a:lnTo>
                    <a:pt x="188" y="360"/>
                  </a:lnTo>
                  <a:lnTo>
                    <a:pt x="178" y="374"/>
                  </a:lnTo>
                  <a:lnTo>
                    <a:pt x="155" y="368"/>
                  </a:lnTo>
                  <a:lnTo>
                    <a:pt x="158" y="353"/>
                  </a:lnTo>
                  <a:lnTo>
                    <a:pt x="134" y="348"/>
                  </a:lnTo>
                  <a:lnTo>
                    <a:pt x="121" y="307"/>
                  </a:lnTo>
                  <a:lnTo>
                    <a:pt x="49" y="332"/>
                  </a:lnTo>
                  <a:lnTo>
                    <a:pt x="28" y="284"/>
                  </a:lnTo>
                  <a:lnTo>
                    <a:pt x="57" y="262"/>
                  </a:lnTo>
                  <a:lnTo>
                    <a:pt x="30" y="267"/>
                  </a:lnTo>
                  <a:lnTo>
                    <a:pt x="16" y="254"/>
                  </a:lnTo>
                  <a:lnTo>
                    <a:pt x="11" y="237"/>
                  </a:lnTo>
                  <a:lnTo>
                    <a:pt x="25" y="222"/>
                  </a:lnTo>
                  <a:lnTo>
                    <a:pt x="0" y="217"/>
                  </a:lnTo>
                  <a:lnTo>
                    <a:pt x="23" y="209"/>
                  </a:lnTo>
                  <a:lnTo>
                    <a:pt x="35" y="189"/>
                  </a:lnTo>
                  <a:lnTo>
                    <a:pt x="15" y="185"/>
                  </a:lnTo>
                  <a:lnTo>
                    <a:pt x="20" y="157"/>
                  </a:lnTo>
                  <a:lnTo>
                    <a:pt x="7" y="130"/>
                  </a:lnTo>
                  <a:lnTo>
                    <a:pt x="25" y="131"/>
                  </a:lnTo>
                  <a:lnTo>
                    <a:pt x="50" y="11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12" name="Freeform 1675"/>
            <p:cNvSpPr>
              <a:spLocks/>
            </p:cNvSpPr>
            <p:nvPr/>
          </p:nvSpPr>
          <p:spPr bwMode="auto">
            <a:xfrm>
              <a:off x="5975" y="2223"/>
              <a:ext cx="502" cy="309"/>
            </a:xfrm>
            <a:custGeom>
              <a:avLst/>
              <a:gdLst>
                <a:gd name="T0" fmla="*/ 23 w 502"/>
                <a:gd name="T1" fmla="*/ 180 h 309"/>
                <a:gd name="T2" fmla="*/ 34 w 502"/>
                <a:gd name="T3" fmla="*/ 160 h 309"/>
                <a:gd name="T4" fmla="*/ 21 w 502"/>
                <a:gd name="T5" fmla="*/ 150 h 309"/>
                <a:gd name="T6" fmla="*/ 25 w 502"/>
                <a:gd name="T7" fmla="*/ 132 h 309"/>
                <a:gd name="T8" fmla="*/ 12 w 502"/>
                <a:gd name="T9" fmla="*/ 134 h 309"/>
                <a:gd name="T10" fmla="*/ 20 w 502"/>
                <a:gd name="T11" fmla="*/ 99 h 309"/>
                <a:gd name="T12" fmla="*/ 38 w 502"/>
                <a:gd name="T13" fmla="*/ 91 h 309"/>
                <a:gd name="T14" fmla="*/ 15 w 502"/>
                <a:gd name="T15" fmla="*/ 68 h 309"/>
                <a:gd name="T16" fmla="*/ 34 w 502"/>
                <a:gd name="T17" fmla="*/ 54 h 309"/>
                <a:gd name="T18" fmla="*/ 50 w 502"/>
                <a:gd name="T19" fmla="*/ 38 h 309"/>
                <a:gd name="T20" fmla="*/ 83 w 502"/>
                <a:gd name="T21" fmla="*/ 44 h 309"/>
                <a:gd name="T22" fmla="*/ 88 w 502"/>
                <a:gd name="T23" fmla="*/ 26 h 309"/>
                <a:gd name="T24" fmla="*/ 143 w 502"/>
                <a:gd name="T25" fmla="*/ 16 h 309"/>
                <a:gd name="T26" fmla="*/ 205 w 502"/>
                <a:gd name="T27" fmla="*/ 23 h 309"/>
                <a:gd name="T28" fmla="*/ 262 w 502"/>
                <a:gd name="T29" fmla="*/ 15 h 309"/>
                <a:gd name="T30" fmla="*/ 289 w 502"/>
                <a:gd name="T31" fmla="*/ 13 h 309"/>
                <a:gd name="T32" fmla="*/ 287 w 502"/>
                <a:gd name="T33" fmla="*/ 30 h 309"/>
                <a:gd name="T34" fmla="*/ 380 w 502"/>
                <a:gd name="T35" fmla="*/ 53 h 309"/>
                <a:gd name="T36" fmla="*/ 417 w 502"/>
                <a:gd name="T37" fmla="*/ 99 h 309"/>
                <a:gd name="T38" fmla="*/ 437 w 502"/>
                <a:gd name="T39" fmla="*/ 120 h 309"/>
                <a:gd name="T40" fmla="*/ 472 w 502"/>
                <a:gd name="T41" fmla="*/ 118 h 309"/>
                <a:gd name="T42" fmla="*/ 452 w 502"/>
                <a:gd name="T43" fmla="*/ 160 h 309"/>
                <a:gd name="T44" fmla="*/ 357 w 502"/>
                <a:gd name="T45" fmla="*/ 189 h 309"/>
                <a:gd name="T46" fmla="*/ 358 w 502"/>
                <a:gd name="T47" fmla="*/ 228 h 309"/>
                <a:gd name="T48" fmla="*/ 276 w 502"/>
                <a:gd name="T49" fmla="*/ 187 h 309"/>
                <a:gd name="T50" fmla="*/ 244 w 502"/>
                <a:gd name="T51" fmla="*/ 180 h 309"/>
                <a:gd name="T52" fmla="*/ 198 w 502"/>
                <a:gd name="T53" fmla="*/ 148 h 309"/>
                <a:gd name="T54" fmla="*/ 165 w 502"/>
                <a:gd name="T55" fmla="*/ 123 h 309"/>
                <a:gd name="T56" fmla="*/ 160 w 502"/>
                <a:gd name="T57" fmla="*/ 142 h 309"/>
                <a:gd name="T58" fmla="*/ 219 w 502"/>
                <a:gd name="T59" fmla="*/ 188 h 309"/>
                <a:gd name="T60" fmla="*/ 246 w 502"/>
                <a:gd name="T61" fmla="*/ 221 h 309"/>
                <a:gd name="T62" fmla="*/ 270 w 502"/>
                <a:gd name="T63" fmla="*/ 210 h 309"/>
                <a:gd name="T64" fmla="*/ 302 w 502"/>
                <a:gd name="T65" fmla="*/ 271 h 309"/>
                <a:gd name="T66" fmla="*/ 213 w 502"/>
                <a:gd name="T67" fmla="*/ 234 h 309"/>
                <a:gd name="T68" fmla="*/ 205 w 502"/>
                <a:gd name="T69" fmla="*/ 280 h 309"/>
                <a:gd name="T70" fmla="*/ 178 w 502"/>
                <a:gd name="T71" fmla="*/ 298 h 309"/>
                <a:gd name="T72" fmla="*/ 146 w 502"/>
                <a:gd name="T73" fmla="*/ 284 h 309"/>
                <a:gd name="T74" fmla="*/ 107 w 502"/>
                <a:gd name="T75" fmla="*/ 255 h 309"/>
                <a:gd name="T76" fmla="*/ 61 w 502"/>
                <a:gd name="T77" fmla="*/ 246 h 309"/>
                <a:gd name="T78" fmla="*/ 14 w 502"/>
                <a:gd name="T79" fmla="*/ 231 h 309"/>
                <a:gd name="T80" fmla="*/ 12 w 502"/>
                <a:gd name="T81" fmla="*/ 20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2" h="309">
                  <a:moveTo>
                    <a:pt x="12" y="200"/>
                  </a:moveTo>
                  <a:lnTo>
                    <a:pt x="23" y="180"/>
                  </a:lnTo>
                  <a:lnTo>
                    <a:pt x="31" y="185"/>
                  </a:lnTo>
                  <a:lnTo>
                    <a:pt x="34" y="160"/>
                  </a:lnTo>
                  <a:lnTo>
                    <a:pt x="24" y="166"/>
                  </a:lnTo>
                  <a:lnTo>
                    <a:pt x="21" y="150"/>
                  </a:lnTo>
                  <a:lnTo>
                    <a:pt x="11" y="152"/>
                  </a:lnTo>
                  <a:lnTo>
                    <a:pt x="25" y="132"/>
                  </a:lnTo>
                  <a:lnTo>
                    <a:pt x="17" y="122"/>
                  </a:lnTo>
                  <a:lnTo>
                    <a:pt x="12" y="134"/>
                  </a:lnTo>
                  <a:lnTo>
                    <a:pt x="0" y="124"/>
                  </a:lnTo>
                  <a:lnTo>
                    <a:pt x="20" y="99"/>
                  </a:lnTo>
                  <a:lnTo>
                    <a:pt x="36" y="104"/>
                  </a:lnTo>
                  <a:lnTo>
                    <a:pt x="38" y="91"/>
                  </a:lnTo>
                  <a:lnTo>
                    <a:pt x="25" y="71"/>
                  </a:lnTo>
                  <a:lnTo>
                    <a:pt x="15" y="68"/>
                  </a:lnTo>
                  <a:lnTo>
                    <a:pt x="17" y="49"/>
                  </a:lnTo>
                  <a:lnTo>
                    <a:pt x="34" y="54"/>
                  </a:lnTo>
                  <a:lnTo>
                    <a:pt x="38" y="38"/>
                  </a:lnTo>
                  <a:lnTo>
                    <a:pt x="50" y="38"/>
                  </a:lnTo>
                  <a:lnTo>
                    <a:pt x="48" y="30"/>
                  </a:lnTo>
                  <a:lnTo>
                    <a:pt x="83" y="44"/>
                  </a:lnTo>
                  <a:lnTo>
                    <a:pt x="76" y="31"/>
                  </a:lnTo>
                  <a:lnTo>
                    <a:pt x="88" y="26"/>
                  </a:lnTo>
                  <a:lnTo>
                    <a:pt x="108" y="41"/>
                  </a:lnTo>
                  <a:lnTo>
                    <a:pt x="143" y="16"/>
                  </a:lnTo>
                  <a:lnTo>
                    <a:pt x="150" y="27"/>
                  </a:lnTo>
                  <a:lnTo>
                    <a:pt x="205" y="23"/>
                  </a:lnTo>
                  <a:lnTo>
                    <a:pt x="220" y="2"/>
                  </a:lnTo>
                  <a:lnTo>
                    <a:pt x="262" y="15"/>
                  </a:lnTo>
                  <a:lnTo>
                    <a:pt x="275" y="0"/>
                  </a:lnTo>
                  <a:lnTo>
                    <a:pt x="289" y="13"/>
                  </a:lnTo>
                  <a:lnTo>
                    <a:pt x="316" y="8"/>
                  </a:lnTo>
                  <a:lnTo>
                    <a:pt x="287" y="30"/>
                  </a:lnTo>
                  <a:lnTo>
                    <a:pt x="308" y="78"/>
                  </a:lnTo>
                  <a:lnTo>
                    <a:pt x="380" y="53"/>
                  </a:lnTo>
                  <a:lnTo>
                    <a:pt x="393" y="94"/>
                  </a:lnTo>
                  <a:lnTo>
                    <a:pt x="417" y="99"/>
                  </a:lnTo>
                  <a:lnTo>
                    <a:pt x="414" y="114"/>
                  </a:lnTo>
                  <a:lnTo>
                    <a:pt x="437" y="120"/>
                  </a:lnTo>
                  <a:lnTo>
                    <a:pt x="447" y="106"/>
                  </a:lnTo>
                  <a:lnTo>
                    <a:pt x="472" y="118"/>
                  </a:lnTo>
                  <a:lnTo>
                    <a:pt x="502" y="120"/>
                  </a:lnTo>
                  <a:lnTo>
                    <a:pt x="452" y="160"/>
                  </a:lnTo>
                  <a:lnTo>
                    <a:pt x="396" y="138"/>
                  </a:lnTo>
                  <a:lnTo>
                    <a:pt x="357" y="189"/>
                  </a:lnTo>
                  <a:lnTo>
                    <a:pt x="369" y="202"/>
                  </a:lnTo>
                  <a:lnTo>
                    <a:pt x="358" y="228"/>
                  </a:lnTo>
                  <a:lnTo>
                    <a:pt x="310" y="216"/>
                  </a:lnTo>
                  <a:lnTo>
                    <a:pt x="276" y="187"/>
                  </a:lnTo>
                  <a:lnTo>
                    <a:pt x="276" y="171"/>
                  </a:lnTo>
                  <a:lnTo>
                    <a:pt x="244" y="180"/>
                  </a:lnTo>
                  <a:lnTo>
                    <a:pt x="213" y="148"/>
                  </a:lnTo>
                  <a:lnTo>
                    <a:pt x="198" y="148"/>
                  </a:lnTo>
                  <a:lnTo>
                    <a:pt x="184" y="126"/>
                  </a:lnTo>
                  <a:lnTo>
                    <a:pt x="165" y="123"/>
                  </a:lnTo>
                  <a:lnTo>
                    <a:pt x="168" y="136"/>
                  </a:lnTo>
                  <a:lnTo>
                    <a:pt x="160" y="142"/>
                  </a:lnTo>
                  <a:lnTo>
                    <a:pt x="189" y="214"/>
                  </a:lnTo>
                  <a:lnTo>
                    <a:pt x="219" y="188"/>
                  </a:lnTo>
                  <a:lnTo>
                    <a:pt x="227" y="212"/>
                  </a:lnTo>
                  <a:lnTo>
                    <a:pt x="246" y="221"/>
                  </a:lnTo>
                  <a:lnTo>
                    <a:pt x="250" y="202"/>
                  </a:lnTo>
                  <a:lnTo>
                    <a:pt x="270" y="210"/>
                  </a:lnTo>
                  <a:lnTo>
                    <a:pt x="304" y="249"/>
                  </a:lnTo>
                  <a:lnTo>
                    <a:pt x="302" y="271"/>
                  </a:lnTo>
                  <a:lnTo>
                    <a:pt x="247" y="273"/>
                  </a:lnTo>
                  <a:lnTo>
                    <a:pt x="213" y="234"/>
                  </a:lnTo>
                  <a:lnTo>
                    <a:pt x="198" y="233"/>
                  </a:lnTo>
                  <a:lnTo>
                    <a:pt x="205" y="280"/>
                  </a:lnTo>
                  <a:lnTo>
                    <a:pt x="198" y="309"/>
                  </a:lnTo>
                  <a:lnTo>
                    <a:pt x="178" y="298"/>
                  </a:lnTo>
                  <a:lnTo>
                    <a:pt x="135" y="300"/>
                  </a:lnTo>
                  <a:lnTo>
                    <a:pt x="146" y="284"/>
                  </a:lnTo>
                  <a:lnTo>
                    <a:pt x="119" y="280"/>
                  </a:lnTo>
                  <a:lnTo>
                    <a:pt x="107" y="255"/>
                  </a:lnTo>
                  <a:lnTo>
                    <a:pt x="96" y="262"/>
                  </a:lnTo>
                  <a:lnTo>
                    <a:pt x="61" y="246"/>
                  </a:lnTo>
                  <a:lnTo>
                    <a:pt x="28" y="248"/>
                  </a:lnTo>
                  <a:lnTo>
                    <a:pt x="14" y="231"/>
                  </a:lnTo>
                  <a:lnTo>
                    <a:pt x="20" y="207"/>
                  </a:lnTo>
                  <a:lnTo>
                    <a:pt x="12" y="20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13" name="Freeform 1676"/>
            <p:cNvSpPr>
              <a:spLocks/>
            </p:cNvSpPr>
            <p:nvPr/>
          </p:nvSpPr>
          <p:spPr bwMode="auto">
            <a:xfrm>
              <a:off x="4834" y="1409"/>
              <a:ext cx="491" cy="343"/>
            </a:xfrm>
            <a:custGeom>
              <a:avLst/>
              <a:gdLst>
                <a:gd name="T0" fmla="*/ 16 w 491"/>
                <a:gd name="T1" fmla="*/ 94 h 343"/>
                <a:gd name="T2" fmla="*/ 0 w 491"/>
                <a:gd name="T3" fmla="*/ 51 h 343"/>
                <a:gd name="T4" fmla="*/ 32 w 491"/>
                <a:gd name="T5" fmla="*/ 63 h 343"/>
                <a:gd name="T6" fmla="*/ 102 w 491"/>
                <a:gd name="T7" fmla="*/ 50 h 343"/>
                <a:gd name="T8" fmla="*/ 126 w 491"/>
                <a:gd name="T9" fmla="*/ 47 h 343"/>
                <a:gd name="T10" fmla="*/ 192 w 491"/>
                <a:gd name="T11" fmla="*/ 40 h 343"/>
                <a:gd name="T12" fmla="*/ 211 w 491"/>
                <a:gd name="T13" fmla="*/ 35 h 343"/>
                <a:gd name="T14" fmla="*/ 232 w 491"/>
                <a:gd name="T15" fmla="*/ 21 h 343"/>
                <a:gd name="T16" fmla="*/ 227 w 491"/>
                <a:gd name="T17" fmla="*/ 6 h 343"/>
                <a:gd name="T18" fmla="*/ 242 w 491"/>
                <a:gd name="T19" fmla="*/ 7 h 343"/>
                <a:gd name="T20" fmla="*/ 266 w 491"/>
                <a:gd name="T21" fmla="*/ 31 h 343"/>
                <a:gd name="T22" fmla="*/ 310 w 491"/>
                <a:gd name="T23" fmla="*/ 71 h 343"/>
                <a:gd name="T24" fmla="*/ 391 w 491"/>
                <a:gd name="T25" fmla="*/ 100 h 343"/>
                <a:gd name="T26" fmla="*/ 432 w 491"/>
                <a:gd name="T27" fmla="*/ 124 h 343"/>
                <a:gd name="T28" fmla="*/ 443 w 491"/>
                <a:gd name="T29" fmla="*/ 167 h 343"/>
                <a:gd name="T30" fmla="*/ 458 w 491"/>
                <a:gd name="T31" fmla="*/ 186 h 343"/>
                <a:gd name="T32" fmla="*/ 463 w 491"/>
                <a:gd name="T33" fmla="*/ 192 h 343"/>
                <a:gd name="T34" fmla="*/ 463 w 491"/>
                <a:gd name="T35" fmla="*/ 211 h 343"/>
                <a:gd name="T36" fmla="*/ 487 w 491"/>
                <a:gd name="T37" fmla="*/ 227 h 343"/>
                <a:gd name="T38" fmla="*/ 473 w 491"/>
                <a:gd name="T39" fmla="*/ 267 h 343"/>
                <a:gd name="T40" fmla="*/ 479 w 491"/>
                <a:gd name="T41" fmla="*/ 298 h 343"/>
                <a:gd name="T42" fmla="*/ 465 w 491"/>
                <a:gd name="T43" fmla="*/ 319 h 343"/>
                <a:gd name="T44" fmla="*/ 447 w 491"/>
                <a:gd name="T45" fmla="*/ 340 h 343"/>
                <a:gd name="T46" fmla="*/ 412 w 491"/>
                <a:gd name="T47" fmla="*/ 343 h 343"/>
                <a:gd name="T48" fmla="*/ 359 w 491"/>
                <a:gd name="T49" fmla="*/ 298 h 343"/>
                <a:gd name="T50" fmla="*/ 321 w 491"/>
                <a:gd name="T51" fmla="*/ 286 h 343"/>
                <a:gd name="T52" fmla="*/ 270 w 491"/>
                <a:gd name="T53" fmla="*/ 278 h 343"/>
                <a:gd name="T54" fmla="*/ 199 w 491"/>
                <a:gd name="T55" fmla="*/ 309 h 343"/>
                <a:gd name="T56" fmla="*/ 186 w 491"/>
                <a:gd name="T57" fmla="*/ 326 h 343"/>
                <a:gd name="T58" fmla="*/ 144 w 491"/>
                <a:gd name="T59" fmla="*/ 329 h 343"/>
                <a:gd name="T60" fmla="*/ 132 w 491"/>
                <a:gd name="T61" fmla="*/ 334 h 343"/>
                <a:gd name="T62" fmla="*/ 118 w 491"/>
                <a:gd name="T63" fmla="*/ 310 h 343"/>
                <a:gd name="T64" fmla="*/ 99 w 491"/>
                <a:gd name="T65" fmla="*/ 288 h 343"/>
                <a:gd name="T66" fmla="*/ 127 w 491"/>
                <a:gd name="T67" fmla="*/ 273 h 343"/>
                <a:gd name="T68" fmla="*/ 149 w 491"/>
                <a:gd name="T69" fmla="*/ 250 h 343"/>
                <a:gd name="T70" fmla="*/ 101 w 491"/>
                <a:gd name="T71" fmla="*/ 198 h 343"/>
                <a:gd name="T72" fmla="*/ 127 w 491"/>
                <a:gd name="T73" fmla="*/ 182 h 343"/>
                <a:gd name="T74" fmla="*/ 118 w 491"/>
                <a:gd name="T75" fmla="*/ 150 h 343"/>
                <a:gd name="T76" fmla="*/ 104 w 491"/>
                <a:gd name="T77" fmla="*/ 133 h 343"/>
                <a:gd name="T78" fmla="*/ 99 w 491"/>
                <a:gd name="T79" fmla="*/ 148 h 343"/>
                <a:gd name="T80" fmla="*/ 90 w 491"/>
                <a:gd name="T81" fmla="*/ 154 h 343"/>
                <a:gd name="T82" fmla="*/ 52 w 491"/>
                <a:gd name="T83" fmla="*/ 133 h 343"/>
                <a:gd name="T84" fmla="*/ 40 w 491"/>
                <a:gd name="T85" fmla="*/ 160 h 343"/>
                <a:gd name="T86" fmla="*/ 28 w 491"/>
                <a:gd name="T87" fmla="*/ 118 h 343"/>
                <a:gd name="T88" fmla="*/ 16 w 491"/>
                <a:gd name="T89" fmla="*/ 109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1" h="343">
                  <a:moveTo>
                    <a:pt x="16" y="109"/>
                  </a:moveTo>
                  <a:lnTo>
                    <a:pt x="16" y="94"/>
                  </a:lnTo>
                  <a:lnTo>
                    <a:pt x="3" y="86"/>
                  </a:lnTo>
                  <a:lnTo>
                    <a:pt x="0" y="51"/>
                  </a:lnTo>
                  <a:lnTo>
                    <a:pt x="19" y="43"/>
                  </a:lnTo>
                  <a:lnTo>
                    <a:pt x="32" y="63"/>
                  </a:lnTo>
                  <a:lnTo>
                    <a:pt x="45" y="52"/>
                  </a:lnTo>
                  <a:lnTo>
                    <a:pt x="102" y="50"/>
                  </a:lnTo>
                  <a:lnTo>
                    <a:pt x="110" y="38"/>
                  </a:lnTo>
                  <a:lnTo>
                    <a:pt x="126" y="47"/>
                  </a:lnTo>
                  <a:lnTo>
                    <a:pt x="172" y="34"/>
                  </a:lnTo>
                  <a:lnTo>
                    <a:pt x="192" y="40"/>
                  </a:lnTo>
                  <a:lnTo>
                    <a:pt x="197" y="32"/>
                  </a:lnTo>
                  <a:lnTo>
                    <a:pt x="211" y="35"/>
                  </a:lnTo>
                  <a:lnTo>
                    <a:pt x="205" y="11"/>
                  </a:lnTo>
                  <a:lnTo>
                    <a:pt x="232" y="21"/>
                  </a:lnTo>
                  <a:lnTo>
                    <a:pt x="236" y="11"/>
                  </a:lnTo>
                  <a:lnTo>
                    <a:pt x="227" y="6"/>
                  </a:lnTo>
                  <a:lnTo>
                    <a:pt x="235" y="0"/>
                  </a:lnTo>
                  <a:lnTo>
                    <a:pt x="242" y="7"/>
                  </a:lnTo>
                  <a:lnTo>
                    <a:pt x="246" y="16"/>
                  </a:lnTo>
                  <a:lnTo>
                    <a:pt x="266" y="31"/>
                  </a:lnTo>
                  <a:lnTo>
                    <a:pt x="283" y="29"/>
                  </a:lnTo>
                  <a:lnTo>
                    <a:pt x="310" y="71"/>
                  </a:lnTo>
                  <a:lnTo>
                    <a:pt x="310" y="85"/>
                  </a:lnTo>
                  <a:lnTo>
                    <a:pt x="391" y="100"/>
                  </a:lnTo>
                  <a:lnTo>
                    <a:pt x="400" y="132"/>
                  </a:lnTo>
                  <a:lnTo>
                    <a:pt x="432" y="124"/>
                  </a:lnTo>
                  <a:lnTo>
                    <a:pt x="429" y="163"/>
                  </a:lnTo>
                  <a:lnTo>
                    <a:pt x="443" y="167"/>
                  </a:lnTo>
                  <a:lnTo>
                    <a:pt x="450" y="188"/>
                  </a:lnTo>
                  <a:lnTo>
                    <a:pt x="458" y="186"/>
                  </a:lnTo>
                  <a:lnTo>
                    <a:pt x="452" y="198"/>
                  </a:lnTo>
                  <a:lnTo>
                    <a:pt x="463" y="192"/>
                  </a:lnTo>
                  <a:lnTo>
                    <a:pt x="472" y="206"/>
                  </a:lnTo>
                  <a:lnTo>
                    <a:pt x="463" y="211"/>
                  </a:lnTo>
                  <a:lnTo>
                    <a:pt x="472" y="222"/>
                  </a:lnTo>
                  <a:lnTo>
                    <a:pt x="487" y="227"/>
                  </a:lnTo>
                  <a:lnTo>
                    <a:pt x="491" y="244"/>
                  </a:lnTo>
                  <a:lnTo>
                    <a:pt x="473" y="267"/>
                  </a:lnTo>
                  <a:lnTo>
                    <a:pt x="483" y="279"/>
                  </a:lnTo>
                  <a:lnTo>
                    <a:pt x="479" y="298"/>
                  </a:lnTo>
                  <a:lnTo>
                    <a:pt x="467" y="299"/>
                  </a:lnTo>
                  <a:lnTo>
                    <a:pt x="465" y="319"/>
                  </a:lnTo>
                  <a:lnTo>
                    <a:pt x="439" y="332"/>
                  </a:lnTo>
                  <a:lnTo>
                    <a:pt x="447" y="340"/>
                  </a:lnTo>
                  <a:lnTo>
                    <a:pt x="445" y="343"/>
                  </a:lnTo>
                  <a:lnTo>
                    <a:pt x="412" y="343"/>
                  </a:lnTo>
                  <a:lnTo>
                    <a:pt x="376" y="327"/>
                  </a:lnTo>
                  <a:lnTo>
                    <a:pt x="359" y="298"/>
                  </a:lnTo>
                  <a:lnTo>
                    <a:pt x="334" y="305"/>
                  </a:lnTo>
                  <a:lnTo>
                    <a:pt x="321" y="286"/>
                  </a:lnTo>
                  <a:lnTo>
                    <a:pt x="280" y="290"/>
                  </a:lnTo>
                  <a:lnTo>
                    <a:pt x="270" y="278"/>
                  </a:lnTo>
                  <a:lnTo>
                    <a:pt x="224" y="274"/>
                  </a:lnTo>
                  <a:lnTo>
                    <a:pt x="199" y="309"/>
                  </a:lnTo>
                  <a:lnTo>
                    <a:pt x="187" y="306"/>
                  </a:lnTo>
                  <a:lnTo>
                    <a:pt x="186" y="326"/>
                  </a:lnTo>
                  <a:lnTo>
                    <a:pt x="157" y="313"/>
                  </a:lnTo>
                  <a:lnTo>
                    <a:pt x="144" y="329"/>
                  </a:lnTo>
                  <a:lnTo>
                    <a:pt x="134" y="324"/>
                  </a:lnTo>
                  <a:lnTo>
                    <a:pt x="132" y="334"/>
                  </a:lnTo>
                  <a:lnTo>
                    <a:pt x="120" y="326"/>
                  </a:lnTo>
                  <a:lnTo>
                    <a:pt x="118" y="310"/>
                  </a:lnTo>
                  <a:lnTo>
                    <a:pt x="100" y="319"/>
                  </a:lnTo>
                  <a:lnTo>
                    <a:pt x="99" y="288"/>
                  </a:lnTo>
                  <a:lnTo>
                    <a:pt x="113" y="289"/>
                  </a:lnTo>
                  <a:lnTo>
                    <a:pt x="127" y="273"/>
                  </a:lnTo>
                  <a:lnTo>
                    <a:pt x="113" y="262"/>
                  </a:lnTo>
                  <a:lnTo>
                    <a:pt x="149" y="250"/>
                  </a:lnTo>
                  <a:lnTo>
                    <a:pt x="117" y="197"/>
                  </a:lnTo>
                  <a:lnTo>
                    <a:pt x="101" y="198"/>
                  </a:lnTo>
                  <a:lnTo>
                    <a:pt x="102" y="181"/>
                  </a:lnTo>
                  <a:lnTo>
                    <a:pt x="127" y="182"/>
                  </a:lnTo>
                  <a:lnTo>
                    <a:pt x="127" y="152"/>
                  </a:lnTo>
                  <a:lnTo>
                    <a:pt x="118" y="150"/>
                  </a:lnTo>
                  <a:lnTo>
                    <a:pt x="114" y="138"/>
                  </a:lnTo>
                  <a:lnTo>
                    <a:pt x="104" y="133"/>
                  </a:lnTo>
                  <a:lnTo>
                    <a:pt x="98" y="142"/>
                  </a:lnTo>
                  <a:lnTo>
                    <a:pt x="99" y="148"/>
                  </a:lnTo>
                  <a:lnTo>
                    <a:pt x="96" y="154"/>
                  </a:lnTo>
                  <a:lnTo>
                    <a:pt x="90" y="154"/>
                  </a:lnTo>
                  <a:lnTo>
                    <a:pt x="94" y="139"/>
                  </a:lnTo>
                  <a:lnTo>
                    <a:pt x="52" y="133"/>
                  </a:lnTo>
                  <a:lnTo>
                    <a:pt x="56" y="150"/>
                  </a:lnTo>
                  <a:lnTo>
                    <a:pt x="40" y="160"/>
                  </a:lnTo>
                  <a:lnTo>
                    <a:pt x="37" y="119"/>
                  </a:lnTo>
                  <a:lnTo>
                    <a:pt x="28" y="118"/>
                  </a:lnTo>
                  <a:lnTo>
                    <a:pt x="23" y="105"/>
                  </a:lnTo>
                  <a:lnTo>
                    <a:pt x="16" y="10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14" name="Freeform 1677"/>
            <p:cNvSpPr>
              <a:spLocks/>
            </p:cNvSpPr>
            <p:nvPr/>
          </p:nvSpPr>
          <p:spPr bwMode="auto">
            <a:xfrm>
              <a:off x="6173" y="2343"/>
              <a:ext cx="454" cy="411"/>
            </a:xfrm>
            <a:custGeom>
              <a:avLst/>
              <a:gdLst>
                <a:gd name="T0" fmla="*/ 49 w 454"/>
                <a:gd name="T1" fmla="*/ 153 h 411"/>
                <a:gd name="T2" fmla="*/ 106 w 454"/>
                <a:gd name="T3" fmla="*/ 129 h 411"/>
                <a:gd name="T4" fmla="*/ 78 w 454"/>
                <a:gd name="T5" fmla="*/ 67 h 411"/>
                <a:gd name="T6" fmla="*/ 160 w 454"/>
                <a:gd name="T7" fmla="*/ 108 h 411"/>
                <a:gd name="T8" fmla="*/ 159 w 454"/>
                <a:gd name="T9" fmla="*/ 69 h 411"/>
                <a:gd name="T10" fmla="*/ 254 w 454"/>
                <a:gd name="T11" fmla="*/ 40 h 411"/>
                <a:gd name="T12" fmla="*/ 373 w 454"/>
                <a:gd name="T13" fmla="*/ 2 h 411"/>
                <a:gd name="T14" fmla="*/ 395 w 454"/>
                <a:gd name="T15" fmla="*/ 65 h 411"/>
                <a:gd name="T16" fmla="*/ 411 w 454"/>
                <a:gd name="T17" fmla="*/ 97 h 411"/>
                <a:gd name="T18" fmla="*/ 454 w 454"/>
                <a:gd name="T19" fmla="*/ 142 h 411"/>
                <a:gd name="T20" fmla="*/ 407 w 454"/>
                <a:gd name="T21" fmla="*/ 148 h 411"/>
                <a:gd name="T22" fmla="*/ 371 w 454"/>
                <a:gd name="T23" fmla="*/ 198 h 411"/>
                <a:gd name="T24" fmla="*/ 338 w 454"/>
                <a:gd name="T25" fmla="*/ 265 h 411"/>
                <a:gd name="T26" fmla="*/ 338 w 454"/>
                <a:gd name="T27" fmla="*/ 293 h 411"/>
                <a:gd name="T28" fmla="*/ 320 w 454"/>
                <a:gd name="T29" fmla="*/ 330 h 411"/>
                <a:gd name="T30" fmla="*/ 307 w 454"/>
                <a:gd name="T31" fmla="*/ 345 h 411"/>
                <a:gd name="T32" fmla="*/ 299 w 454"/>
                <a:gd name="T33" fmla="*/ 363 h 411"/>
                <a:gd name="T34" fmla="*/ 307 w 454"/>
                <a:gd name="T35" fmla="*/ 387 h 411"/>
                <a:gd name="T36" fmla="*/ 292 w 454"/>
                <a:gd name="T37" fmla="*/ 390 h 411"/>
                <a:gd name="T38" fmla="*/ 260 w 454"/>
                <a:gd name="T39" fmla="*/ 386 h 411"/>
                <a:gd name="T40" fmla="*/ 247 w 454"/>
                <a:gd name="T41" fmla="*/ 411 h 411"/>
                <a:gd name="T42" fmla="*/ 246 w 454"/>
                <a:gd name="T43" fmla="*/ 402 h 411"/>
                <a:gd name="T44" fmla="*/ 238 w 454"/>
                <a:gd name="T45" fmla="*/ 373 h 411"/>
                <a:gd name="T46" fmla="*/ 248 w 454"/>
                <a:gd name="T47" fmla="*/ 357 h 411"/>
                <a:gd name="T48" fmla="*/ 232 w 454"/>
                <a:gd name="T49" fmla="*/ 329 h 411"/>
                <a:gd name="T50" fmla="*/ 206 w 454"/>
                <a:gd name="T51" fmla="*/ 291 h 411"/>
                <a:gd name="T52" fmla="*/ 154 w 454"/>
                <a:gd name="T53" fmla="*/ 278 h 411"/>
                <a:gd name="T54" fmla="*/ 75 w 454"/>
                <a:gd name="T55" fmla="*/ 246 h 411"/>
                <a:gd name="T56" fmla="*/ 60 w 454"/>
                <a:gd name="T57" fmla="*/ 228 h 411"/>
                <a:gd name="T58" fmla="*/ 24 w 454"/>
                <a:gd name="T59" fmla="*/ 222 h 411"/>
                <a:gd name="T60" fmla="*/ 20 w 454"/>
                <a:gd name="T61" fmla="*/ 202 h 411"/>
                <a:gd name="T62" fmla="*/ 14 w 454"/>
                <a:gd name="T63" fmla="*/ 178 h 411"/>
                <a:gd name="T64" fmla="*/ 0 w 454"/>
                <a:gd name="T65" fmla="*/ 113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4" h="411">
                  <a:moveTo>
                    <a:pt x="15" y="114"/>
                  </a:moveTo>
                  <a:lnTo>
                    <a:pt x="49" y="153"/>
                  </a:lnTo>
                  <a:lnTo>
                    <a:pt x="104" y="151"/>
                  </a:lnTo>
                  <a:lnTo>
                    <a:pt x="106" y="129"/>
                  </a:lnTo>
                  <a:lnTo>
                    <a:pt x="72" y="90"/>
                  </a:lnTo>
                  <a:lnTo>
                    <a:pt x="78" y="67"/>
                  </a:lnTo>
                  <a:lnTo>
                    <a:pt x="112" y="96"/>
                  </a:lnTo>
                  <a:lnTo>
                    <a:pt x="160" y="108"/>
                  </a:lnTo>
                  <a:lnTo>
                    <a:pt x="171" y="82"/>
                  </a:lnTo>
                  <a:lnTo>
                    <a:pt x="159" y="69"/>
                  </a:lnTo>
                  <a:lnTo>
                    <a:pt x="198" y="18"/>
                  </a:lnTo>
                  <a:lnTo>
                    <a:pt x="254" y="40"/>
                  </a:lnTo>
                  <a:lnTo>
                    <a:pt x="304" y="0"/>
                  </a:lnTo>
                  <a:lnTo>
                    <a:pt x="373" y="2"/>
                  </a:lnTo>
                  <a:lnTo>
                    <a:pt x="395" y="49"/>
                  </a:lnTo>
                  <a:lnTo>
                    <a:pt x="395" y="65"/>
                  </a:lnTo>
                  <a:lnTo>
                    <a:pt x="411" y="66"/>
                  </a:lnTo>
                  <a:lnTo>
                    <a:pt x="411" y="97"/>
                  </a:lnTo>
                  <a:lnTo>
                    <a:pt x="445" y="125"/>
                  </a:lnTo>
                  <a:lnTo>
                    <a:pt x="454" y="142"/>
                  </a:lnTo>
                  <a:lnTo>
                    <a:pt x="451" y="148"/>
                  </a:lnTo>
                  <a:lnTo>
                    <a:pt x="407" y="148"/>
                  </a:lnTo>
                  <a:lnTo>
                    <a:pt x="405" y="162"/>
                  </a:lnTo>
                  <a:lnTo>
                    <a:pt x="371" y="198"/>
                  </a:lnTo>
                  <a:lnTo>
                    <a:pt x="372" y="234"/>
                  </a:lnTo>
                  <a:lnTo>
                    <a:pt x="338" y="265"/>
                  </a:lnTo>
                  <a:lnTo>
                    <a:pt x="352" y="282"/>
                  </a:lnTo>
                  <a:lnTo>
                    <a:pt x="338" y="293"/>
                  </a:lnTo>
                  <a:lnTo>
                    <a:pt x="330" y="309"/>
                  </a:lnTo>
                  <a:lnTo>
                    <a:pt x="320" y="330"/>
                  </a:lnTo>
                  <a:lnTo>
                    <a:pt x="323" y="336"/>
                  </a:lnTo>
                  <a:lnTo>
                    <a:pt x="307" y="345"/>
                  </a:lnTo>
                  <a:lnTo>
                    <a:pt x="309" y="355"/>
                  </a:lnTo>
                  <a:lnTo>
                    <a:pt x="299" y="363"/>
                  </a:lnTo>
                  <a:lnTo>
                    <a:pt x="331" y="368"/>
                  </a:lnTo>
                  <a:lnTo>
                    <a:pt x="307" y="387"/>
                  </a:lnTo>
                  <a:lnTo>
                    <a:pt x="313" y="397"/>
                  </a:lnTo>
                  <a:lnTo>
                    <a:pt x="292" y="390"/>
                  </a:lnTo>
                  <a:lnTo>
                    <a:pt x="291" y="382"/>
                  </a:lnTo>
                  <a:lnTo>
                    <a:pt x="260" y="386"/>
                  </a:lnTo>
                  <a:lnTo>
                    <a:pt x="255" y="404"/>
                  </a:lnTo>
                  <a:lnTo>
                    <a:pt x="247" y="411"/>
                  </a:lnTo>
                  <a:lnTo>
                    <a:pt x="232" y="405"/>
                  </a:lnTo>
                  <a:lnTo>
                    <a:pt x="246" y="402"/>
                  </a:lnTo>
                  <a:lnTo>
                    <a:pt x="261" y="371"/>
                  </a:lnTo>
                  <a:lnTo>
                    <a:pt x="238" y="373"/>
                  </a:lnTo>
                  <a:lnTo>
                    <a:pt x="235" y="364"/>
                  </a:lnTo>
                  <a:lnTo>
                    <a:pt x="248" y="357"/>
                  </a:lnTo>
                  <a:lnTo>
                    <a:pt x="243" y="323"/>
                  </a:lnTo>
                  <a:lnTo>
                    <a:pt x="232" y="329"/>
                  </a:lnTo>
                  <a:lnTo>
                    <a:pt x="214" y="313"/>
                  </a:lnTo>
                  <a:lnTo>
                    <a:pt x="206" y="291"/>
                  </a:lnTo>
                  <a:lnTo>
                    <a:pt x="174" y="302"/>
                  </a:lnTo>
                  <a:lnTo>
                    <a:pt x="154" y="278"/>
                  </a:lnTo>
                  <a:lnTo>
                    <a:pt x="90" y="274"/>
                  </a:lnTo>
                  <a:lnTo>
                    <a:pt x="75" y="246"/>
                  </a:lnTo>
                  <a:lnTo>
                    <a:pt x="51" y="258"/>
                  </a:lnTo>
                  <a:lnTo>
                    <a:pt x="60" y="228"/>
                  </a:lnTo>
                  <a:lnTo>
                    <a:pt x="28" y="233"/>
                  </a:lnTo>
                  <a:lnTo>
                    <a:pt x="24" y="222"/>
                  </a:lnTo>
                  <a:lnTo>
                    <a:pt x="10" y="210"/>
                  </a:lnTo>
                  <a:lnTo>
                    <a:pt x="20" y="202"/>
                  </a:lnTo>
                  <a:lnTo>
                    <a:pt x="2" y="201"/>
                  </a:lnTo>
                  <a:lnTo>
                    <a:pt x="14" y="178"/>
                  </a:lnTo>
                  <a:lnTo>
                    <a:pt x="7" y="160"/>
                  </a:lnTo>
                  <a:lnTo>
                    <a:pt x="0" y="113"/>
                  </a:lnTo>
                  <a:lnTo>
                    <a:pt x="15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15" name="Freeform 1678"/>
            <p:cNvSpPr>
              <a:spLocks/>
            </p:cNvSpPr>
            <p:nvPr/>
          </p:nvSpPr>
          <p:spPr bwMode="auto">
            <a:xfrm>
              <a:off x="6135" y="2346"/>
              <a:ext cx="116" cy="98"/>
            </a:xfrm>
            <a:custGeom>
              <a:avLst/>
              <a:gdLst>
                <a:gd name="T0" fmla="*/ 8 w 116"/>
                <a:gd name="T1" fmla="*/ 13 h 98"/>
                <a:gd name="T2" fmla="*/ 5 w 116"/>
                <a:gd name="T3" fmla="*/ 0 h 98"/>
                <a:gd name="T4" fmla="*/ 24 w 116"/>
                <a:gd name="T5" fmla="*/ 3 h 98"/>
                <a:gd name="T6" fmla="*/ 38 w 116"/>
                <a:gd name="T7" fmla="*/ 25 h 98"/>
                <a:gd name="T8" fmla="*/ 53 w 116"/>
                <a:gd name="T9" fmla="*/ 25 h 98"/>
                <a:gd name="T10" fmla="*/ 84 w 116"/>
                <a:gd name="T11" fmla="*/ 57 h 98"/>
                <a:gd name="T12" fmla="*/ 116 w 116"/>
                <a:gd name="T13" fmla="*/ 48 h 98"/>
                <a:gd name="T14" fmla="*/ 116 w 116"/>
                <a:gd name="T15" fmla="*/ 64 h 98"/>
                <a:gd name="T16" fmla="*/ 110 w 116"/>
                <a:gd name="T17" fmla="*/ 87 h 98"/>
                <a:gd name="T18" fmla="*/ 90 w 116"/>
                <a:gd name="T19" fmla="*/ 79 h 98"/>
                <a:gd name="T20" fmla="*/ 86 w 116"/>
                <a:gd name="T21" fmla="*/ 98 h 98"/>
                <a:gd name="T22" fmla="*/ 67 w 116"/>
                <a:gd name="T23" fmla="*/ 89 h 98"/>
                <a:gd name="T24" fmla="*/ 59 w 116"/>
                <a:gd name="T25" fmla="*/ 65 h 98"/>
                <a:gd name="T26" fmla="*/ 29 w 116"/>
                <a:gd name="T27" fmla="*/ 91 h 98"/>
                <a:gd name="T28" fmla="*/ 0 w 116"/>
                <a:gd name="T29" fmla="*/ 19 h 98"/>
                <a:gd name="T30" fmla="*/ 8 w 116"/>
                <a:gd name="T31" fmla="*/ 1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6" h="98">
                  <a:moveTo>
                    <a:pt x="8" y="13"/>
                  </a:moveTo>
                  <a:lnTo>
                    <a:pt x="5" y="0"/>
                  </a:lnTo>
                  <a:lnTo>
                    <a:pt x="24" y="3"/>
                  </a:lnTo>
                  <a:lnTo>
                    <a:pt x="38" y="25"/>
                  </a:lnTo>
                  <a:lnTo>
                    <a:pt x="53" y="25"/>
                  </a:lnTo>
                  <a:lnTo>
                    <a:pt x="84" y="57"/>
                  </a:lnTo>
                  <a:lnTo>
                    <a:pt x="116" y="48"/>
                  </a:lnTo>
                  <a:lnTo>
                    <a:pt x="116" y="64"/>
                  </a:lnTo>
                  <a:lnTo>
                    <a:pt x="110" y="87"/>
                  </a:lnTo>
                  <a:lnTo>
                    <a:pt x="90" y="79"/>
                  </a:lnTo>
                  <a:lnTo>
                    <a:pt x="86" y="98"/>
                  </a:lnTo>
                  <a:lnTo>
                    <a:pt x="67" y="89"/>
                  </a:lnTo>
                  <a:lnTo>
                    <a:pt x="59" y="65"/>
                  </a:lnTo>
                  <a:lnTo>
                    <a:pt x="29" y="91"/>
                  </a:lnTo>
                  <a:lnTo>
                    <a:pt x="0" y="19"/>
                  </a:lnTo>
                  <a:lnTo>
                    <a:pt x="8" y="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16" name="Freeform 1679"/>
            <p:cNvSpPr>
              <a:spLocks/>
            </p:cNvSpPr>
            <p:nvPr/>
          </p:nvSpPr>
          <p:spPr bwMode="auto">
            <a:xfrm>
              <a:off x="5324" y="613"/>
              <a:ext cx="478" cy="431"/>
            </a:xfrm>
            <a:custGeom>
              <a:avLst/>
              <a:gdLst>
                <a:gd name="T0" fmla="*/ 33 w 478"/>
                <a:gd name="T1" fmla="*/ 216 h 431"/>
                <a:gd name="T2" fmla="*/ 43 w 478"/>
                <a:gd name="T3" fmla="*/ 215 h 431"/>
                <a:gd name="T4" fmla="*/ 40 w 478"/>
                <a:gd name="T5" fmla="*/ 203 h 431"/>
                <a:gd name="T6" fmla="*/ 59 w 478"/>
                <a:gd name="T7" fmla="*/ 177 h 431"/>
                <a:gd name="T8" fmla="*/ 89 w 478"/>
                <a:gd name="T9" fmla="*/ 189 h 431"/>
                <a:gd name="T10" fmla="*/ 93 w 478"/>
                <a:gd name="T11" fmla="*/ 172 h 431"/>
                <a:gd name="T12" fmla="*/ 147 w 478"/>
                <a:gd name="T13" fmla="*/ 156 h 431"/>
                <a:gd name="T14" fmla="*/ 159 w 478"/>
                <a:gd name="T15" fmla="*/ 178 h 431"/>
                <a:gd name="T16" fmla="*/ 183 w 478"/>
                <a:gd name="T17" fmla="*/ 130 h 431"/>
                <a:gd name="T18" fmla="*/ 203 w 478"/>
                <a:gd name="T19" fmla="*/ 117 h 431"/>
                <a:gd name="T20" fmla="*/ 194 w 478"/>
                <a:gd name="T21" fmla="*/ 95 h 431"/>
                <a:gd name="T22" fmla="*/ 217 w 478"/>
                <a:gd name="T23" fmla="*/ 87 h 431"/>
                <a:gd name="T24" fmla="*/ 191 w 478"/>
                <a:gd name="T25" fmla="*/ 70 h 431"/>
                <a:gd name="T26" fmla="*/ 200 w 478"/>
                <a:gd name="T27" fmla="*/ 45 h 431"/>
                <a:gd name="T28" fmla="*/ 254 w 478"/>
                <a:gd name="T29" fmla="*/ 24 h 431"/>
                <a:gd name="T30" fmla="*/ 256 w 478"/>
                <a:gd name="T31" fmla="*/ 14 h 431"/>
                <a:gd name="T32" fmla="*/ 271 w 478"/>
                <a:gd name="T33" fmla="*/ 19 h 431"/>
                <a:gd name="T34" fmla="*/ 285 w 478"/>
                <a:gd name="T35" fmla="*/ 0 h 431"/>
                <a:gd name="T36" fmla="*/ 313 w 478"/>
                <a:gd name="T37" fmla="*/ 10 h 431"/>
                <a:gd name="T38" fmla="*/ 310 w 478"/>
                <a:gd name="T39" fmla="*/ 28 h 431"/>
                <a:gd name="T40" fmla="*/ 327 w 478"/>
                <a:gd name="T41" fmla="*/ 28 h 431"/>
                <a:gd name="T42" fmla="*/ 335 w 478"/>
                <a:gd name="T43" fmla="*/ 49 h 431"/>
                <a:gd name="T44" fmla="*/ 350 w 478"/>
                <a:gd name="T45" fmla="*/ 46 h 431"/>
                <a:gd name="T46" fmla="*/ 354 w 478"/>
                <a:gd name="T47" fmla="*/ 54 h 431"/>
                <a:gd name="T48" fmla="*/ 368 w 478"/>
                <a:gd name="T49" fmla="*/ 51 h 431"/>
                <a:gd name="T50" fmla="*/ 384 w 478"/>
                <a:gd name="T51" fmla="*/ 79 h 431"/>
                <a:gd name="T52" fmla="*/ 401 w 478"/>
                <a:gd name="T53" fmla="*/ 69 h 431"/>
                <a:gd name="T54" fmla="*/ 433 w 478"/>
                <a:gd name="T55" fmla="*/ 90 h 431"/>
                <a:gd name="T56" fmla="*/ 441 w 478"/>
                <a:gd name="T57" fmla="*/ 182 h 431"/>
                <a:gd name="T58" fmla="*/ 471 w 478"/>
                <a:gd name="T59" fmla="*/ 182 h 431"/>
                <a:gd name="T60" fmla="*/ 470 w 478"/>
                <a:gd name="T61" fmla="*/ 198 h 431"/>
                <a:gd name="T62" fmla="*/ 478 w 478"/>
                <a:gd name="T63" fmla="*/ 199 h 431"/>
                <a:gd name="T64" fmla="*/ 476 w 478"/>
                <a:gd name="T65" fmla="*/ 208 h 431"/>
                <a:gd name="T66" fmla="*/ 459 w 478"/>
                <a:gd name="T67" fmla="*/ 225 h 431"/>
                <a:gd name="T68" fmla="*/ 471 w 478"/>
                <a:gd name="T69" fmla="*/ 252 h 431"/>
                <a:gd name="T70" fmla="*/ 452 w 478"/>
                <a:gd name="T71" fmla="*/ 270 h 431"/>
                <a:gd name="T72" fmla="*/ 430 w 478"/>
                <a:gd name="T73" fmla="*/ 245 h 431"/>
                <a:gd name="T74" fmla="*/ 397 w 478"/>
                <a:gd name="T75" fmla="*/ 262 h 431"/>
                <a:gd name="T76" fmla="*/ 381 w 478"/>
                <a:gd name="T77" fmla="*/ 264 h 431"/>
                <a:gd name="T78" fmla="*/ 359 w 478"/>
                <a:gd name="T79" fmla="*/ 287 h 431"/>
                <a:gd name="T80" fmla="*/ 334 w 478"/>
                <a:gd name="T81" fmla="*/ 283 h 431"/>
                <a:gd name="T82" fmla="*/ 307 w 478"/>
                <a:gd name="T83" fmla="*/ 298 h 431"/>
                <a:gd name="T84" fmla="*/ 304 w 478"/>
                <a:gd name="T85" fmla="*/ 319 h 431"/>
                <a:gd name="T86" fmla="*/ 325 w 478"/>
                <a:gd name="T87" fmla="*/ 351 h 431"/>
                <a:gd name="T88" fmla="*/ 314 w 478"/>
                <a:gd name="T89" fmla="*/ 372 h 431"/>
                <a:gd name="T90" fmla="*/ 285 w 478"/>
                <a:gd name="T91" fmla="*/ 390 h 431"/>
                <a:gd name="T92" fmla="*/ 257 w 478"/>
                <a:gd name="T93" fmla="*/ 431 h 431"/>
                <a:gd name="T94" fmla="*/ 228 w 478"/>
                <a:gd name="T95" fmla="*/ 423 h 431"/>
                <a:gd name="T96" fmla="*/ 208 w 478"/>
                <a:gd name="T97" fmla="*/ 407 h 431"/>
                <a:gd name="T98" fmla="*/ 204 w 478"/>
                <a:gd name="T99" fmla="*/ 394 h 431"/>
                <a:gd name="T100" fmla="*/ 128 w 478"/>
                <a:gd name="T101" fmla="*/ 422 h 431"/>
                <a:gd name="T102" fmla="*/ 113 w 478"/>
                <a:gd name="T103" fmla="*/ 376 h 431"/>
                <a:gd name="T104" fmla="*/ 33 w 478"/>
                <a:gd name="T105" fmla="*/ 274 h 431"/>
                <a:gd name="T106" fmla="*/ 0 w 478"/>
                <a:gd name="T107" fmla="*/ 250 h 431"/>
                <a:gd name="T108" fmla="*/ 30 w 478"/>
                <a:gd name="T109" fmla="*/ 232 h 431"/>
                <a:gd name="T110" fmla="*/ 33 w 478"/>
                <a:gd name="T111" fmla="*/ 21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78" h="431">
                  <a:moveTo>
                    <a:pt x="33" y="216"/>
                  </a:moveTo>
                  <a:lnTo>
                    <a:pt x="43" y="215"/>
                  </a:lnTo>
                  <a:lnTo>
                    <a:pt x="40" y="203"/>
                  </a:lnTo>
                  <a:lnTo>
                    <a:pt x="59" y="177"/>
                  </a:lnTo>
                  <a:lnTo>
                    <a:pt x="89" y="189"/>
                  </a:lnTo>
                  <a:lnTo>
                    <a:pt x="93" y="172"/>
                  </a:lnTo>
                  <a:lnTo>
                    <a:pt x="147" y="156"/>
                  </a:lnTo>
                  <a:lnTo>
                    <a:pt x="159" y="178"/>
                  </a:lnTo>
                  <a:lnTo>
                    <a:pt x="183" y="130"/>
                  </a:lnTo>
                  <a:lnTo>
                    <a:pt x="203" y="117"/>
                  </a:lnTo>
                  <a:lnTo>
                    <a:pt x="194" y="95"/>
                  </a:lnTo>
                  <a:lnTo>
                    <a:pt x="217" y="87"/>
                  </a:lnTo>
                  <a:lnTo>
                    <a:pt x="191" y="70"/>
                  </a:lnTo>
                  <a:lnTo>
                    <a:pt x="200" y="45"/>
                  </a:lnTo>
                  <a:lnTo>
                    <a:pt x="254" y="24"/>
                  </a:lnTo>
                  <a:lnTo>
                    <a:pt x="256" y="14"/>
                  </a:lnTo>
                  <a:lnTo>
                    <a:pt x="271" y="19"/>
                  </a:lnTo>
                  <a:lnTo>
                    <a:pt x="285" y="0"/>
                  </a:lnTo>
                  <a:lnTo>
                    <a:pt x="313" y="10"/>
                  </a:lnTo>
                  <a:lnTo>
                    <a:pt x="310" y="28"/>
                  </a:lnTo>
                  <a:lnTo>
                    <a:pt x="327" y="28"/>
                  </a:lnTo>
                  <a:lnTo>
                    <a:pt x="335" y="49"/>
                  </a:lnTo>
                  <a:lnTo>
                    <a:pt x="350" y="46"/>
                  </a:lnTo>
                  <a:lnTo>
                    <a:pt x="354" y="54"/>
                  </a:lnTo>
                  <a:lnTo>
                    <a:pt x="368" y="51"/>
                  </a:lnTo>
                  <a:lnTo>
                    <a:pt x="384" y="79"/>
                  </a:lnTo>
                  <a:lnTo>
                    <a:pt x="401" y="69"/>
                  </a:lnTo>
                  <a:lnTo>
                    <a:pt x="433" y="90"/>
                  </a:lnTo>
                  <a:lnTo>
                    <a:pt x="441" y="182"/>
                  </a:lnTo>
                  <a:lnTo>
                    <a:pt x="471" y="182"/>
                  </a:lnTo>
                  <a:lnTo>
                    <a:pt x="470" y="198"/>
                  </a:lnTo>
                  <a:lnTo>
                    <a:pt x="478" y="199"/>
                  </a:lnTo>
                  <a:lnTo>
                    <a:pt x="476" y="208"/>
                  </a:lnTo>
                  <a:lnTo>
                    <a:pt x="459" y="225"/>
                  </a:lnTo>
                  <a:lnTo>
                    <a:pt x="471" y="252"/>
                  </a:lnTo>
                  <a:lnTo>
                    <a:pt x="452" y="270"/>
                  </a:lnTo>
                  <a:lnTo>
                    <a:pt x="430" y="245"/>
                  </a:lnTo>
                  <a:lnTo>
                    <a:pt x="397" y="262"/>
                  </a:lnTo>
                  <a:lnTo>
                    <a:pt x="381" y="264"/>
                  </a:lnTo>
                  <a:lnTo>
                    <a:pt x="359" y="287"/>
                  </a:lnTo>
                  <a:lnTo>
                    <a:pt x="334" y="283"/>
                  </a:lnTo>
                  <a:lnTo>
                    <a:pt x="307" y="298"/>
                  </a:lnTo>
                  <a:lnTo>
                    <a:pt x="304" y="319"/>
                  </a:lnTo>
                  <a:lnTo>
                    <a:pt x="325" y="351"/>
                  </a:lnTo>
                  <a:lnTo>
                    <a:pt x="314" y="372"/>
                  </a:lnTo>
                  <a:lnTo>
                    <a:pt x="285" y="390"/>
                  </a:lnTo>
                  <a:lnTo>
                    <a:pt x="257" y="431"/>
                  </a:lnTo>
                  <a:lnTo>
                    <a:pt x="228" y="423"/>
                  </a:lnTo>
                  <a:lnTo>
                    <a:pt x="208" y="407"/>
                  </a:lnTo>
                  <a:lnTo>
                    <a:pt x="204" y="394"/>
                  </a:lnTo>
                  <a:lnTo>
                    <a:pt x="128" y="422"/>
                  </a:lnTo>
                  <a:lnTo>
                    <a:pt x="113" y="376"/>
                  </a:lnTo>
                  <a:lnTo>
                    <a:pt x="33" y="274"/>
                  </a:lnTo>
                  <a:lnTo>
                    <a:pt x="0" y="250"/>
                  </a:lnTo>
                  <a:lnTo>
                    <a:pt x="30" y="232"/>
                  </a:lnTo>
                  <a:lnTo>
                    <a:pt x="33" y="21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17" name="Freeform 1680"/>
            <p:cNvSpPr>
              <a:spLocks/>
            </p:cNvSpPr>
            <p:nvPr/>
          </p:nvSpPr>
          <p:spPr bwMode="auto">
            <a:xfrm>
              <a:off x="5267" y="778"/>
              <a:ext cx="100" cy="85"/>
            </a:xfrm>
            <a:custGeom>
              <a:avLst/>
              <a:gdLst>
                <a:gd name="T0" fmla="*/ 20 w 100"/>
                <a:gd name="T1" fmla="*/ 25 h 85"/>
                <a:gd name="T2" fmla="*/ 17 w 100"/>
                <a:gd name="T3" fmla="*/ 17 h 85"/>
                <a:gd name="T4" fmla="*/ 52 w 100"/>
                <a:gd name="T5" fmla="*/ 6 h 85"/>
                <a:gd name="T6" fmla="*/ 57 w 100"/>
                <a:gd name="T7" fmla="*/ 16 h 85"/>
                <a:gd name="T8" fmla="*/ 77 w 100"/>
                <a:gd name="T9" fmla="*/ 15 h 85"/>
                <a:gd name="T10" fmla="*/ 79 w 100"/>
                <a:gd name="T11" fmla="*/ 2 h 85"/>
                <a:gd name="T12" fmla="*/ 94 w 100"/>
                <a:gd name="T13" fmla="*/ 0 h 85"/>
                <a:gd name="T14" fmla="*/ 92 w 100"/>
                <a:gd name="T15" fmla="*/ 13 h 85"/>
                <a:gd name="T16" fmla="*/ 88 w 100"/>
                <a:gd name="T17" fmla="*/ 13 h 85"/>
                <a:gd name="T18" fmla="*/ 84 w 100"/>
                <a:gd name="T19" fmla="*/ 16 h 85"/>
                <a:gd name="T20" fmla="*/ 93 w 100"/>
                <a:gd name="T21" fmla="*/ 37 h 85"/>
                <a:gd name="T22" fmla="*/ 97 w 100"/>
                <a:gd name="T23" fmla="*/ 38 h 85"/>
                <a:gd name="T24" fmla="*/ 100 w 100"/>
                <a:gd name="T25" fmla="*/ 50 h 85"/>
                <a:gd name="T26" fmla="*/ 90 w 100"/>
                <a:gd name="T27" fmla="*/ 51 h 85"/>
                <a:gd name="T28" fmla="*/ 87 w 100"/>
                <a:gd name="T29" fmla="*/ 67 h 85"/>
                <a:gd name="T30" fmla="*/ 57 w 100"/>
                <a:gd name="T31" fmla="*/ 85 h 85"/>
                <a:gd name="T32" fmla="*/ 0 w 100"/>
                <a:gd name="T33" fmla="*/ 31 h 85"/>
                <a:gd name="T34" fmla="*/ 20 w 100"/>
                <a:gd name="T35" fmla="*/ 2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85">
                  <a:moveTo>
                    <a:pt x="20" y="25"/>
                  </a:moveTo>
                  <a:lnTo>
                    <a:pt x="17" y="17"/>
                  </a:lnTo>
                  <a:lnTo>
                    <a:pt x="52" y="6"/>
                  </a:lnTo>
                  <a:lnTo>
                    <a:pt x="57" y="16"/>
                  </a:lnTo>
                  <a:lnTo>
                    <a:pt x="77" y="15"/>
                  </a:lnTo>
                  <a:lnTo>
                    <a:pt x="79" y="2"/>
                  </a:lnTo>
                  <a:lnTo>
                    <a:pt x="94" y="0"/>
                  </a:lnTo>
                  <a:lnTo>
                    <a:pt x="92" y="13"/>
                  </a:lnTo>
                  <a:lnTo>
                    <a:pt x="88" y="13"/>
                  </a:lnTo>
                  <a:lnTo>
                    <a:pt x="84" y="16"/>
                  </a:lnTo>
                  <a:lnTo>
                    <a:pt x="93" y="37"/>
                  </a:lnTo>
                  <a:lnTo>
                    <a:pt x="97" y="38"/>
                  </a:lnTo>
                  <a:lnTo>
                    <a:pt x="100" y="50"/>
                  </a:lnTo>
                  <a:lnTo>
                    <a:pt x="90" y="51"/>
                  </a:lnTo>
                  <a:lnTo>
                    <a:pt x="87" y="67"/>
                  </a:lnTo>
                  <a:lnTo>
                    <a:pt x="57" y="85"/>
                  </a:lnTo>
                  <a:lnTo>
                    <a:pt x="0" y="31"/>
                  </a:lnTo>
                  <a:lnTo>
                    <a:pt x="20" y="2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18" name="Freeform 1681"/>
            <p:cNvSpPr>
              <a:spLocks/>
            </p:cNvSpPr>
            <p:nvPr/>
          </p:nvSpPr>
          <p:spPr bwMode="auto">
            <a:xfrm>
              <a:off x="5927" y="2454"/>
              <a:ext cx="270" cy="259"/>
            </a:xfrm>
            <a:custGeom>
              <a:avLst/>
              <a:gdLst>
                <a:gd name="T0" fmla="*/ 48 w 270"/>
                <a:gd name="T1" fmla="*/ 120 h 259"/>
                <a:gd name="T2" fmla="*/ 49 w 270"/>
                <a:gd name="T3" fmla="*/ 98 h 259"/>
                <a:gd name="T4" fmla="*/ 6 w 270"/>
                <a:gd name="T5" fmla="*/ 81 h 259"/>
                <a:gd name="T6" fmla="*/ 0 w 270"/>
                <a:gd name="T7" fmla="*/ 42 h 259"/>
                <a:gd name="T8" fmla="*/ 12 w 270"/>
                <a:gd name="T9" fmla="*/ 40 h 259"/>
                <a:gd name="T10" fmla="*/ 18 w 270"/>
                <a:gd name="T11" fmla="*/ 14 h 259"/>
                <a:gd name="T12" fmla="*/ 43 w 270"/>
                <a:gd name="T13" fmla="*/ 15 h 259"/>
                <a:gd name="T14" fmla="*/ 47 w 270"/>
                <a:gd name="T15" fmla="*/ 5 h 259"/>
                <a:gd name="T16" fmla="*/ 62 w 270"/>
                <a:gd name="T17" fmla="*/ 0 h 259"/>
                <a:gd name="T18" fmla="*/ 76 w 270"/>
                <a:gd name="T19" fmla="*/ 17 h 259"/>
                <a:gd name="T20" fmla="*/ 109 w 270"/>
                <a:gd name="T21" fmla="*/ 15 h 259"/>
                <a:gd name="T22" fmla="*/ 144 w 270"/>
                <a:gd name="T23" fmla="*/ 31 h 259"/>
                <a:gd name="T24" fmla="*/ 155 w 270"/>
                <a:gd name="T25" fmla="*/ 24 h 259"/>
                <a:gd name="T26" fmla="*/ 167 w 270"/>
                <a:gd name="T27" fmla="*/ 49 h 259"/>
                <a:gd name="T28" fmla="*/ 194 w 270"/>
                <a:gd name="T29" fmla="*/ 53 h 259"/>
                <a:gd name="T30" fmla="*/ 183 w 270"/>
                <a:gd name="T31" fmla="*/ 69 h 259"/>
                <a:gd name="T32" fmla="*/ 226 w 270"/>
                <a:gd name="T33" fmla="*/ 67 h 259"/>
                <a:gd name="T34" fmla="*/ 246 w 270"/>
                <a:gd name="T35" fmla="*/ 78 h 259"/>
                <a:gd name="T36" fmla="*/ 253 w 270"/>
                <a:gd name="T37" fmla="*/ 49 h 259"/>
                <a:gd name="T38" fmla="*/ 260 w 270"/>
                <a:gd name="T39" fmla="*/ 67 h 259"/>
                <a:gd name="T40" fmla="*/ 248 w 270"/>
                <a:gd name="T41" fmla="*/ 90 h 259"/>
                <a:gd name="T42" fmla="*/ 266 w 270"/>
                <a:gd name="T43" fmla="*/ 91 h 259"/>
                <a:gd name="T44" fmla="*/ 256 w 270"/>
                <a:gd name="T45" fmla="*/ 99 h 259"/>
                <a:gd name="T46" fmla="*/ 270 w 270"/>
                <a:gd name="T47" fmla="*/ 111 h 259"/>
                <a:gd name="T48" fmla="*/ 243 w 270"/>
                <a:gd name="T49" fmla="*/ 114 h 259"/>
                <a:gd name="T50" fmla="*/ 269 w 270"/>
                <a:gd name="T51" fmla="*/ 128 h 259"/>
                <a:gd name="T52" fmla="*/ 268 w 270"/>
                <a:gd name="T53" fmla="*/ 152 h 259"/>
                <a:gd name="T54" fmla="*/ 241 w 270"/>
                <a:gd name="T55" fmla="*/ 150 h 259"/>
                <a:gd name="T56" fmla="*/ 251 w 270"/>
                <a:gd name="T57" fmla="*/ 196 h 259"/>
                <a:gd name="T58" fmla="*/ 228 w 270"/>
                <a:gd name="T59" fmla="*/ 188 h 259"/>
                <a:gd name="T60" fmla="*/ 228 w 270"/>
                <a:gd name="T61" fmla="*/ 217 h 259"/>
                <a:gd name="T62" fmla="*/ 191 w 270"/>
                <a:gd name="T63" fmla="*/ 199 h 259"/>
                <a:gd name="T64" fmla="*/ 125 w 270"/>
                <a:gd name="T65" fmla="*/ 259 h 259"/>
                <a:gd name="T66" fmla="*/ 98 w 270"/>
                <a:gd name="T67" fmla="*/ 258 h 259"/>
                <a:gd name="T68" fmla="*/ 110 w 270"/>
                <a:gd name="T69" fmla="*/ 221 h 259"/>
                <a:gd name="T70" fmla="*/ 75 w 270"/>
                <a:gd name="T71" fmla="*/ 220 h 259"/>
                <a:gd name="T72" fmla="*/ 88 w 270"/>
                <a:gd name="T73" fmla="*/ 207 h 259"/>
                <a:gd name="T74" fmla="*/ 67 w 270"/>
                <a:gd name="T75" fmla="*/ 167 h 259"/>
                <a:gd name="T76" fmla="*/ 77 w 270"/>
                <a:gd name="T77" fmla="*/ 150 h 259"/>
                <a:gd name="T78" fmla="*/ 39 w 270"/>
                <a:gd name="T79" fmla="*/ 146 h 259"/>
                <a:gd name="T80" fmla="*/ 15 w 270"/>
                <a:gd name="T81" fmla="*/ 155 h 259"/>
                <a:gd name="T82" fmla="*/ 5 w 270"/>
                <a:gd name="T83" fmla="*/ 151 h 259"/>
                <a:gd name="T84" fmla="*/ 22 w 270"/>
                <a:gd name="T85" fmla="*/ 127 h 259"/>
                <a:gd name="T86" fmla="*/ 48 w 270"/>
                <a:gd name="T87" fmla="*/ 12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70" h="259">
                  <a:moveTo>
                    <a:pt x="48" y="120"/>
                  </a:moveTo>
                  <a:lnTo>
                    <a:pt x="49" y="98"/>
                  </a:lnTo>
                  <a:lnTo>
                    <a:pt x="6" y="81"/>
                  </a:lnTo>
                  <a:lnTo>
                    <a:pt x="0" y="42"/>
                  </a:lnTo>
                  <a:lnTo>
                    <a:pt x="12" y="40"/>
                  </a:lnTo>
                  <a:lnTo>
                    <a:pt x="18" y="14"/>
                  </a:lnTo>
                  <a:lnTo>
                    <a:pt x="43" y="15"/>
                  </a:lnTo>
                  <a:lnTo>
                    <a:pt x="47" y="5"/>
                  </a:lnTo>
                  <a:lnTo>
                    <a:pt x="62" y="0"/>
                  </a:lnTo>
                  <a:lnTo>
                    <a:pt x="76" y="17"/>
                  </a:lnTo>
                  <a:lnTo>
                    <a:pt x="109" y="15"/>
                  </a:lnTo>
                  <a:lnTo>
                    <a:pt x="144" y="31"/>
                  </a:lnTo>
                  <a:lnTo>
                    <a:pt x="155" y="24"/>
                  </a:lnTo>
                  <a:lnTo>
                    <a:pt x="167" y="49"/>
                  </a:lnTo>
                  <a:lnTo>
                    <a:pt x="194" y="53"/>
                  </a:lnTo>
                  <a:lnTo>
                    <a:pt x="183" y="69"/>
                  </a:lnTo>
                  <a:lnTo>
                    <a:pt x="226" y="67"/>
                  </a:lnTo>
                  <a:lnTo>
                    <a:pt x="246" y="78"/>
                  </a:lnTo>
                  <a:lnTo>
                    <a:pt x="253" y="49"/>
                  </a:lnTo>
                  <a:lnTo>
                    <a:pt x="260" y="67"/>
                  </a:lnTo>
                  <a:lnTo>
                    <a:pt x="248" y="90"/>
                  </a:lnTo>
                  <a:lnTo>
                    <a:pt x="266" y="91"/>
                  </a:lnTo>
                  <a:lnTo>
                    <a:pt x="256" y="99"/>
                  </a:lnTo>
                  <a:lnTo>
                    <a:pt x="270" y="111"/>
                  </a:lnTo>
                  <a:lnTo>
                    <a:pt x="243" y="114"/>
                  </a:lnTo>
                  <a:lnTo>
                    <a:pt x="269" y="128"/>
                  </a:lnTo>
                  <a:lnTo>
                    <a:pt x="268" y="152"/>
                  </a:lnTo>
                  <a:lnTo>
                    <a:pt x="241" y="150"/>
                  </a:lnTo>
                  <a:lnTo>
                    <a:pt x="251" y="196"/>
                  </a:lnTo>
                  <a:lnTo>
                    <a:pt x="228" y="188"/>
                  </a:lnTo>
                  <a:lnTo>
                    <a:pt x="228" y="217"/>
                  </a:lnTo>
                  <a:lnTo>
                    <a:pt x="191" y="199"/>
                  </a:lnTo>
                  <a:lnTo>
                    <a:pt x="125" y="259"/>
                  </a:lnTo>
                  <a:lnTo>
                    <a:pt x="98" y="258"/>
                  </a:lnTo>
                  <a:lnTo>
                    <a:pt x="110" y="221"/>
                  </a:lnTo>
                  <a:lnTo>
                    <a:pt x="75" y="220"/>
                  </a:lnTo>
                  <a:lnTo>
                    <a:pt x="88" y="207"/>
                  </a:lnTo>
                  <a:lnTo>
                    <a:pt x="67" y="167"/>
                  </a:lnTo>
                  <a:lnTo>
                    <a:pt x="77" y="150"/>
                  </a:lnTo>
                  <a:lnTo>
                    <a:pt x="39" y="146"/>
                  </a:lnTo>
                  <a:lnTo>
                    <a:pt x="15" y="155"/>
                  </a:lnTo>
                  <a:lnTo>
                    <a:pt x="5" y="151"/>
                  </a:lnTo>
                  <a:lnTo>
                    <a:pt x="22" y="127"/>
                  </a:lnTo>
                  <a:lnTo>
                    <a:pt x="48" y="12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19" name="Freeform 1682"/>
            <p:cNvSpPr>
              <a:spLocks/>
            </p:cNvSpPr>
            <p:nvPr/>
          </p:nvSpPr>
          <p:spPr bwMode="auto">
            <a:xfrm>
              <a:off x="5582" y="2208"/>
              <a:ext cx="431" cy="432"/>
            </a:xfrm>
            <a:custGeom>
              <a:avLst/>
              <a:gdLst>
                <a:gd name="T0" fmla="*/ 0 w 431"/>
                <a:gd name="T1" fmla="*/ 196 h 432"/>
                <a:gd name="T2" fmla="*/ 30 w 431"/>
                <a:gd name="T3" fmla="*/ 161 h 432"/>
                <a:gd name="T4" fmla="*/ 28 w 431"/>
                <a:gd name="T5" fmla="*/ 125 h 432"/>
                <a:gd name="T6" fmla="*/ 65 w 431"/>
                <a:gd name="T7" fmla="*/ 124 h 432"/>
                <a:gd name="T8" fmla="*/ 94 w 431"/>
                <a:gd name="T9" fmla="*/ 147 h 432"/>
                <a:gd name="T10" fmla="*/ 92 w 431"/>
                <a:gd name="T11" fmla="*/ 119 h 432"/>
                <a:gd name="T12" fmla="*/ 108 w 431"/>
                <a:gd name="T13" fmla="*/ 106 h 432"/>
                <a:gd name="T14" fmla="*/ 136 w 431"/>
                <a:gd name="T15" fmla="*/ 118 h 432"/>
                <a:gd name="T16" fmla="*/ 145 w 431"/>
                <a:gd name="T17" fmla="*/ 85 h 432"/>
                <a:gd name="T18" fmla="*/ 132 w 431"/>
                <a:gd name="T19" fmla="*/ 69 h 432"/>
                <a:gd name="T20" fmla="*/ 131 w 431"/>
                <a:gd name="T21" fmla="*/ 52 h 432"/>
                <a:gd name="T22" fmla="*/ 156 w 431"/>
                <a:gd name="T23" fmla="*/ 44 h 432"/>
                <a:gd name="T24" fmla="*/ 160 w 431"/>
                <a:gd name="T25" fmla="*/ 70 h 432"/>
                <a:gd name="T26" fmla="*/ 209 w 431"/>
                <a:gd name="T27" fmla="*/ 46 h 432"/>
                <a:gd name="T28" fmla="*/ 242 w 431"/>
                <a:gd name="T29" fmla="*/ 23 h 432"/>
                <a:gd name="T30" fmla="*/ 257 w 431"/>
                <a:gd name="T31" fmla="*/ 4 h 432"/>
                <a:gd name="T32" fmla="*/ 309 w 431"/>
                <a:gd name="T33" fmla="*/ 1 h 432"/>
                <a:gd name="T34" fmla="*/ 335 w 431"/>
                <a:gd name="T35" fmla="*/ 0 h 432"/>
                <a:gd name="T36" fmla="*/ 342 w 431"/>
                <a:gd name="T37" fmla="*/ 25 h 432"/>
                <a:gd name="T38" fmla="*/ 399 w 431"/>
                <a:gd name="T39" fmla="*/ 12 h 432"/>
                <a:gd name="T40" fmla="*/ 420 w 431"/>
                <a:gd name="T41" fmla="*/ 38 h 432"/>
                <a:gd name="T42" fmla="*/ 431 w 431"/>
                <a:gd name="T43" fmla="*/ 53 h 432"/>
                <a:gd name="T44" fmla="*/ 410 w 431"/>
                <a:gd name="T45" fmla="*/ 64 h 432"/>
                <a:gd name="T46" fmla="*/ 418 w 431"/>
                <a:gd name="T47" fmla="*/ 86 h 432"/>
                <a:gd name="T48" fmla="*/ 429 w 431"/>
                <a:gd name="T49" fmla="*/ 119 h 432"/>
                <a:gd name="T50" fmla="*/ 393 w 431"/>
                <a:gd name="T51" fmla="*/ 139 h 432"/>
                <a:gd name="T52" fmla="*/ 410 w 431"/>
                <a:gd name="T53" fmla="*/ 137 h 432"/>
                <a:gd name="T54" fmla="*/ 404 w 431"/>
                <a:gd name="T55" fmla="*/ 167 h 432"/>
                <a:gd name="T56" fmla="*/ 417 w 431"/>
                <a:gd name="T57" fmla="*/ 181 h 432"/>
                <a:gd name="T58" fmla="*/ 424 w 431"/>
                <a:gd name="T59" fmla="*/ 200 h 432"/>
                <a:gd name="T60" fmla="*/ 405 w 431"/>
                <a:gd name="T61" fmla="*/ 215 h 432"/>
                <a:gd name="T62" fmla="*/ 407 w 431"/>
                <a:gd name="T63" fmla="*/ 246 h 432"/>
                <a:gd name="T64" fmla="*/ 388 w 431"/>
                <a:gd name="T65" fmla="*/ 261 h 432"/>
                <a:gd name="T66" fmla="*/ 357 w 431"/>
                <a:gd name="T67" fmla="*/ 286 h 432"/>
                <a:gd name="T68" fmla="*/ 351 w 431"/>
                <a:gd name="T69" fmla="*/ 327 h 432"/>
                <a:gd name="T70" fmla="*/ 393 w 431"/>
                <a:gd name="T71" fmla="*/ 366 h 432"/>
                <a:gd name="T72" fmla="*/ 350 w 431"/>
                <a:gd name="T73" fmla="*/ 397 h 432"/>
                <a:gd name="T74" fmla="*/ 323 w 431"/>
                <a:gd name="T75" fmla="*/ 398 h 432"/>
                <a:gd name="T76" fmla="*/ 276 w 431"/>
                <a:gd name="T77" fmla="*/ 393 h 432"/>
                <a:gd name="T78" fmla="*/ 239 w 431"/>
                <a:gd name="T79" fmla="*/ 432 h 432"/>
                <a:gd name="T80" fmla="*/ 200 w 431"/>
                <a:gd name="T81" fmla="*/ 415 h 432"/>
                <a:gd name="T82" fmla="*/ 161 w 431"/>
                <a:gd name="T83" fmla="*/ 415 h 432"/>
                <a:gd name="T84" fmla="*/ 135 w 431"/>
                <a:gd name="T85" fmla="*/ 407 h 432"/>
                <a:gd name="T86" fmla="*/ 85 w 431"/>
                <a:gd name="T87" fmla="*/ 364 h 432"/>
                <a:gd name="T88" fmla="*/ 82 w 431"/>
                <a:gd name="T89" fmla="*/ 315 h 432"/>
                <a:gd name="T90" fmla="*/ 67 w 431"/>
                <a:gd name="T91" fmla="*/ 286 h 432"/>
                <a:gd name="T92" fmla="*/ 46 w 431"/>
                <a:gd name="T93" fmla="*/ 266 h 432"/>
                <a:gd name="T94" fmla="*/ 20 w 431"/>
                <a:gd name="T95" fmla="*/ 236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1" h="432">
                  <a:moveTo>
                    <a:pt x="48" y="230"/>
                  </a:moveTo>
                  <a:lnTo>
                    <a:pt x="0" y="196"/>
                  </a:lnTo>
                  <a:lnTo>
                    <a:pt x="41" y="194"/>
                  </a:lnTo>
                  <a:lnTo>
                    <a:pt x="30" y="161"/>
                  </a:lnTo>
                  <a:lnTo>
                    <a:pt x="29" y="140"/>
                  </a:lnTo>
                  <a:lnTo>
                    <a:pt x="28" y="125"/>
                  </a:lnTo>
                  <a:lnTo>
                    <a:pt x="34" y="112"/>
                  </a:lnTo>
                  <a:lnTo>
                    <a:pt x="65" y="124"/>
                  </a:lnTo>
                  <a:lnTo>
                    <a:pt x="64" y="131"/>
                  </a:lnTo>
                  <a:lnTo>
                    <a:pt x="94" y="147"/>
                  </a:lnTo>
                  <a:lnTo>
                    <a:pt x="99" y="135"/>
                  </a:lnTo>
                  <a:lnTo>
                    <a:pt x="92" y="119"/>
                  </a:lnTo>
                  <a:lnTo>
                    <a:pt x="106" y="117"/>
                  </a:lnTo>
                  <a:lnTo>
                    <a:pt x="108" y="106"/>
                  </a:lnTo>
                  <a:lnTo>
                    <a:pt x="121" y="121"/>
                  </a:lnTo>
                  <a:lnTo>
                    <a:pt x="136" y="118"/>
                  </a:lnTo>
                  <a:lnTo>
                    <a:pt x="151" y="107"/>
                  </a:lnTo>
                  <a:lnTo>
                    <a:pt x="145" y="85"/>
                  </a:lnTo>
                  <a:lnTo>
                    <a:pt x="136" y="89"/>
                  </a:lnTo>
                  <a:lnTo>
                    <a:pt x="132" y="69"/>
                  </a:lnTo>
                  <a:lnTo>
                    <a:pt x="139" y="58"/>
                  </a:lnTo>
                  <a:lnTo>
                    <a:pt x="131" y="52"/>
                  </a:lnTo>
                  <a:lnTo>
                    <a:pt x="137" y="35"/>
                  </a:lnTo>
                  <a:lnTo>
                    <a:pt x="156" y="44"/>
                  </a:lnTo>
                  <a:lnTo>
                    <a:pt x="148" y="51"/>
                  </a:lnTo>
                  <a:lnTo>
                    <a:pt x="160" y="70"/>
                  </a:lnTo>
                  <a:lnTo>
                    <a:pt x="194" y="43"/>
                  </a:lnTo>
                  <a:lnTo>
                    <a:pt x="209" y="46"/>
                  </a:lnTo>
                  <a:lnTo>
                    <a:pt x="230" y="26"/>
                  </a:lnTo>
                  <a:lnTo>
                    <a:pt x="242" y="23"/>
                  </a:lnTo>
                  <a:lnTo>
                    <a:pt x="244" y="11"/>
                  </a:lnTo>
                  <a:lnTo>
                    <a:pt x="257" y="4"/>
                  </a:lnTo>
                  <a:lnTo>
                    <a:pt x="283" y="7"/>
                  </a:lnTo>
                  <a:lnTo>
                    <a:pt x="309" y="1"/>
                  </a:lnTo>
                  <a:lnTo>
                    <a:pt x="315" y="6"/>
                  </a:lnTo>
                  <a:lnTo>
                    <a:pt x="335" y="0"/>
                  </a:lnTo>
                  <a:lnTo>
                    <a:pt x="334" y="20"/>
                  </a:lnTo>
                  <a:lnTo>
                    <a:pt x="342" y="25"/>
                  </a:lnTo>
                  <a:lnTo>
                    <a:pt x="374" y="9"/>
                  </a:lnTo>
                  <a:lnTo>
                    <a:pt x="399" y="12"/>
                  </a:lnTo>
                  <a:lnTo>
                    <a:pt x="405" y="36"/>
                  </a:lnTo>
                  <a:lnTo>
                    <a:pt x="420" y="38"/>
                  </a:lnTo>
                  <a:lnTo>
                    <a:pt x="429" y="43"/>
                  </a:lnTo>
                  <a:lnTo>
                    <a:pt x="431" y="53"/>
                  </a:lnTo>
                  <a:lnTo>
                    <a:pt x="427" y="69"/>
                  </a:lnTo>
                  <a:lnTo>
                    <a:pt x="410" y="64"/>
                  </a:lnTo>
                  <a:lnTo>
                    <a:pt x="408" y="83"/>
                  </a:lnTo>
                  <a:lnTo>
                    <a:pt x="418" y="86"/>
                  </a:lnTo>
                  <a:lnTo>
                    <a:pt x="431" y="106"/>
                  </a:lnTo>
                  <a:lnTo>
                    <a:pt x="429" y="119"/>
                  </a:lnTo>
                  <a:lnTo>
                    <a:pt x="413" y="114"/>
                  </a:lnTo>
                  <a:lnTo>
                    <a:pt x="393" y="139"/>
                  </a:lnTo>
                  <a:lnTo>
                    <a:pt x="405" y="149"/>
                  </a:lnTo>
                  <a:lnTo>
                    <a:pt x="410" y="137"/>
                  </a:lnTo>
                  <a:lnTo>
                    <a:pt x="418" y="147"/>
                  </a:lnTo>
                  <a:lnTo>
                    <a:pt x="404" y="167"/>
                  </a:lnTo>
                  <a:lnTo>
                    <a:pt x="414" y="165"/>
                  </a:lnTo>
                  <a:lnTo>
                    <a:pt x="417" y="181"/>
                  </a:lnTo>
                  <a:lnTo>
                    <a:pt x="427" y="175"/>
                  </a:lnTo>
                  <a:lnTo>
                    <a:pt x="424" y="200"/>
                  </a:lnTo>
                  <a:lnTo>
                    <a:pt x="416" y="195"/>
                  </a:lnTo>
                  <a:lnTo>
                    <a:pt x="405" y="215"/>
                  </a:lnTo>
                  <a:lnTo>
                    <a:pt x="413" y="222"/>
                  </a:lnTo>
                  <a:lnTo>
                    <a:pt x="407" y="246"/>
                  </a:lnTo>
                  <a:lnTo>
                    <a:pt x="392" y="251"/>
                  </a:lnTo>
                  <a:lnTo>
                    <a:pt x="388" y="261"/>
                  </a:lnTo>
                  <a:lnTo>
                    <a:pt x="363" y="260"/>
                  </a:lnTo>
                  <a:lnTo>
                    <a:pt x="357" y="286"/>
                  </a:lnTo>
                  <a:lnTo>
                    <a:pt x="345" y="288"/>
                  </a:lnTo>
                  <a:lnTo>
                    <a:pt x="351" y="327"/>
                  </a:lnTo>
                  <a:lnTo>
                    <a:pt x="394" y="344"/>
                  </a:lnTo>
                  <a:lnTo>
                    <a:pt x="393" y="366"/>
                  </a:lnTo>
                  <a:lnTo>
                    <a:pt x="367" y="373"/>
                  </a:lnTo>
                  <a:lnTo>
                    <a:pt x="350" y="397"/>
                  </a:lnTo>
                  <a:lnTo>
                    <a:pt x="335" y="387"/>
                  </a:lnTo>
                  <a:lnTo>
                    <a:pt x="323" y="398"/>
                  </a:lnTo>
                  <a:lnTo>
                    <a:pt x="299" y="385"/>
                  </a:lnTo>
                  <a:lnTo>
                    <a:pt x="276" y="393"/>
                  </a:lnTo>
                  <a:lnTo>
                    <a:pt x="267" y="409"/>
                  </a:lnTo>
                  <a:lnTo>
                    <a:pt x="239" y="432"/>
                  </a:lnTo>
                  <a:lnTo>
                    <a:pt x="219" y="419"/>
                  </a:lnTo>
                  <a:lnTo>
                    <a:pt x="200" y="415"/>
                  </a:lnTo>
                  <a:lnTo>
                    <a:pt x="171" y="417"/>
                  </a:lnTo>
                  <a:lnTo>
                    <a:pt x="161" y="415"/>
                  </a:lnTo>
                  <a:lnTo>
                    <a:pt x="149" y="406"/>
                  </a:lnTo>
                  <a:lnTo>
                    <a:pt x="135" y="407"/>
                  </a:lnTo>
                  <a:lnTo>
                    <a:pt x="131" y="383"/>
                  </a:lnTo>
                  <a:lnTo>
                    <a:pt x="85" y="364"/>
                  </a:lnTo>
                  <a:lnTo>
                    <a:pt x="70" y="332"/>
                  </a:lnTo>
                  <a:lnTo>
                    <a:pt x="82" y="315"/>
                  </a:lnTo>
                  <a:lnTo>
                    <a:pt x="64" y="310"/>
                  </a:lnTo>
                  <a:lnTo>
                    <a:pt x="67" y="286"/>
                  </a:lnTo>
                  <a:lnTo>
                    <a:pt x="42" y="283"/>
                  </a:lnTo>
                  <a:lnTo>
                    <a:pt x="46" y="266"/>
                  </a:lnTo>
                  <a:lnTo>
                    <a:pt x="23" y="257"/>
                  </a:lnTo>
                  <a:lnTo>
                    <a:pt x="20" y="236"/>
                  </a:lnTo>
                  <a:lnTo>
                    <a:pt x="48" y="23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20" name="Freeform 1683"/>
            <p:cNvSpPr>
              <a:spLocks/>
            </p:cNvSpPr>
            <p:nvPr/>
          </p:nvSpPr>
          <p:spPr bwMode="auto">
            <a:xfrm>
              <a:off x="6052" y="2565"/>
              <a:ext cx="389" cy="298"/>
            </a:xfrm>
            <a:custGeom>
              <a:avLst/>
              <a:gdLst>
                <a:gd name="T0" fmla="*/ 103 w 389"/>
                <a:gd name="T1" fmla="*/ 106 h 298"/>
                <a:gd name="T2" fmla="*/ 103 w 389"/>
                <a:gd name="T3" fmla="*/ 77 h 298"/>
                <a:gd name="T4" fmla="*/ 126 w 389"/>
                <a:gd name="T5" fmla="*/ 85 h 298"/>
                <a:gd name="T6" fmla="*/ 116 w 389"/>
                <a:gd name="T7" fmla="*/ 39 h 298"/>
                <a:gd name="T8" fmla="*/ 143 w 389"/>
                <a:gd name="T9" fmla="*/ 41 h 298"/>
                <a:gd name="T10" fmla="*/ 144 w 389"/>
                <a:gd name="T11" fmla="*/ 17 h 298"/>
                <a:gd name="T12" fmla="*/ 118 w 389"/>
                <a:gd name="T13" fmla="*/ 3 h 298"/>
                <a:gd name="T14" fmla="*/ 145 w 389"/>
                <a:gd name="T15" fmla="*/ 0 h 298"/>
                <a:gd name="T16" fmla="*/ 149 w 389"/>
                <a:gd name="T17" fmla="*/ 11 h 298"/>
                <a:gd name="T18" fmla="*/ 181 w 389"/>
                <a:gd name="T19" fmla="*/ 6 h 298"/>
                <a:gd name="T20" fmla="*/ 172 w 389"/>
                <a:gd name="T21" fmla="*/ 36 h 298"/>
                <a:gd name="T22" fmla="*/ 196 w 389"/>
                <a:gd name="T23" fmla="*/ 24 h 298"/>
                <a:gd name="T24" fmla="*/ 211 w 389"/>
                <a:gd name="T25" fmla="*/ 52 h 298"/>
                <a:gd name="T26" fmla="*/ 275 w 389"/>
                <a:gd name="T27" fmla="*/ 56 h 298"/>
                <a:gd name="T28" fmla="*/ 295 w 389"/>
                <a:gd name="T29" fmla="*/ 80 h 298"/>
                <a:gd name="T30" fmla="*/ 327 w 389"/>
                <a:gd name="T31" fmla="*/ 69 h 298"/>
                <a:gd name="T32" fmla="*/ 335 w 389"/>
                <a:gd name="T33" fmla="*/ 91 h 298"/>
                <a:gd name="T34" fmla="*/ 353 w 389"/>
                <a:gd name="T35" fmla="*/ 107 h 298"/>
                <a:gd name="T36" fmla="*/ 364 w 389"/>
                <a:gd name="T37" fmla="*/ 101 h 298"/>
                <a:gd name="T38" fmla="*/ 369 w 389"/>
                <a:gd name="T39" fmla="*/ 135 h 298"/>
                <a:gd name="T40" fmla="*/ 356 w 389"/>
                <a:gd name="T41" fmla="*/ 142 h 298"/>
                <a:gd name="T42" fmla="*/ 359 w 389"/>
                <a:gd name="T43" fmla="*/ 151 h 298"/>
                <a:gd name="T44" fmla="*/ 382 w 389"/>
                <a:gd name="T45" fmla="*/ 149 h 298"/>
                <a:gd name="T46" fmla="*/ 367 w 389"/>
                <a:gd name="T47" fmla="*/ 180 h 298"/>
                <a:gd name="T48" fmla="*/ 353 w 389"/>
                <a:gd name="T49" fmla="*/ 183 h 298"/>
                <a:gd name="T50" fmla="*/ 368 w 389"/>
                <a:gd name="T51" fmla="*/ 189 h 298"/>
                <a:gd name="T52" fmla="*/ 376 w 389"/>
                <a:gd name="T53" fmla="*/ 182 h 298"/>
                <a:gd name="T54" fmla="*/ 380 w 389"/>
                <a:gd name="T55" fmla="*/ 199 h 298"/>
                <a:gd name="T56" fmla="*/ 374 w 389"/>
                <a:gd name="T57" fmla="*/ 206 h 298"/>
                <a:gd name="T58" fmla="*/ 389 w 389"/>
                <a:gd name="T59" fmla="*/ 215 h 298"/>
                <a:gd name="T60" fmla="*/ 377 w 389"/>
                <a:gd name="T61" fmla="*/ 248 h 298"/>
                <a:gd name="T62" fmla="*/ 350 w 389"/>
                <a:gd name="T63" fmla="*/ 251 h 298"/>
                <a:gd name="T64" fmla="*/ 335 w 389"/>
                <a:gd name="T65" fmla="*/ 230 h 298"/>
                <a:gd name="T66" fmla="*/ 331 w 389"/>
                <a:gd name="T67" fmla="*/ 247 h 298"/>
                <a:gd name="T68" fmla="*/ 320 w 389"/>
                <a:gd name="T69" fmla="*/ 245 h 298"/>
                <a:gd name="T70" fmla="*/ 315 w 389"/>
                <a:gd name="T71" fmla="*/ 261 h 298"/>
                <a:gd name="T72" fmla="*/ 302 w 389"/>
                <a:gd name="T73" fmla="*/ 243 h 298"/>
                <a:gd name="T74" fmla="*/ 292 w 389"/>
                <a:gd name="T75" fmla="*/ 255 h 298"/>
                <a:gd name="T76" fmla="*/ 256 w 389"/>
                <a:gd name="T77" fmla="*/ 252 h 298"/>
                <a:gd name="T78" fmla="*/ 237 w 389"/>
                <a:gd name="T79" fmla="*/ 286 h 298"/>
                <a:gd name="T80" fmla="*/ 226 w 389"/>
                <a:gd name="T81" fmla="*/ 277 h 298"/>
                <a:gd name="T82" fmla="*/ 221 w 389"/>
                <a:gd name="T83" fmla="*/ 256 h 298"/>
                <a:gd name="T84" fmla="*/ 178 w 389"/>
                <a:gd name="T85" fmla="*/ 275 h 298"/>
                <a:gd name="T86" fmla="*/ 172 w 389"/>
                <a:gd name="T87" fmla="*/ 262 h 298"/>
                <a:gd name="T88" fmla="*/ 158 w 389"/>
                <a:gd name="T89" fmla="*/ 278 h 298"/>
                <a:gd name="T90" fmla="*/ 160 w 389"/>
                <a:gd name="T91" fmla="*/ 289 h 298"/>
                <a:gd name="T92" fmla="*/ 128 w 389"/>
                <a:gd name="T93" fmla="*/ 298 h 298"/>
                <a:gd name="T94" fmla="*/ 125 w 389"/>
                <a:gd name="T95" fmla="*/ 270 h 298"/>
                <a:gd name="T96" fmla="*/ 92 w 389"/>
                <a:gd name="T97" fmla="*/ 245 h 298"/>
                <a:gd name="T98" fmla="*/ 67 w 389"/>
                <a:gd name="T99" fmla="*/ 253 h 298"/>
                <a:gd name="T100" fmla="*/ 58 w 389"/>
                <a:gd name="T101" fmla="*/ 239 h 298"/>
                <a:gd name="T102" fmla="*/ 29 w 389"/>
                <a:gd name="T103" fmla="*/ 250 h 298"/>
                <a:gd name="T104" fmla="*/ 10 w 389"/>
                <a:gd name="T105" fmla="*/ 231 h 298"/>
                <a:gd name="T106" fmla="*/ 30 w 389"/>
                <a:gd name="T107" fmla="*/ 193 h 298"/>
                <a:gd name="T108" fmla="*/ 7 w 389"/>
                <a:gd name="T109" fmla="*/ 179 h 298"/>
                <a:gd name="T110" fmla="*/ 0 w 389"/>
                <a:gd name="T111" fmla="*/ 148 h 298"/>
                <a:gd name="T112" fmla="*/ 66 w 389"/>
                <a:gd name="T113" fmla="*/ 88 h 298"/>
                <a:gd name="T114" fmla="*/ 103 w 389"/>
                <a:gd name="T115" fmla="*/ 106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9" h="298">
                  <a:moveTo>
                    <a:pt x="103" y="106"/>
                  </a:moveTo>
                  <a:lnTo>
                    <a:pt x="103" y="77"/>
                  </a:lnTo>
                  <a:lnTo>
                    <a:pt x="126" y="85"/>
                  </a:lnTo>
                  <a:lnTo>
                    <a:pt x="116" y="39"/>
                  </a:lnTo>
                  <a:lnTo>
                    <a:pt x="143" y="41"/>
                  </a:lnTo>
                  <a:lnTo>
                    <a:pt x="144" y="17"/>
                  </a:lnTo>
                  <a:lnTo>
                    <a:pt x="118" y="3"/>
                  </a:lnTo>
                  <a:lnTo>
                    <a:pt x="145" y="0"/>
                  </a:lnTo>
                  <a:lnTo>
                    <a:pt x="149" y="11"/>
                  </a:lnTo>
                  <a:lnTo>
                    <a:pt x="181" y="6"/>
                  </a:lnTo>
                  <a:lnTo>
                    <a:pt x="172" y="36"/>
                  </a:lnTo>
                  <a:lnTo>
                    <a:pt x="196" y="24"/>
                  </a:lnTo>
                  <a:lnTo>
                    <a:pt x="211" y="52"/>
                  </a:lnTo>
                  <a:lnTo>
                    <a:pt x="275" y="56"/>
                  </a:lnTo>
                  <a:lnTo>
                    <a:pt x="295" y="80"/>
                  </a:lnTo>
                  <a:lnTo>
                    <a:pt x="327" y="69"/>
                  </a:lnTo>
                  <a:lnTo>
                    <a:pt x="335" y="91"/>
                  </a:lnTo>
                  <a:lnTo>
                    <a:pt x="353" y="107"/>
                  </a:lnTo>
                  <a:lnTo>
                    <a:pt x="364" y="101"/>
                  </a:lnTo>
                  <a:lnTo>
                    <a:pt x="369" y="135"/>
                  </a:lnTo>
                  <a:lnTo>
                    <a:pt x="356" y="142"/>
                  </a:lnTo>
                  <a:lnTo>
                    <a:pt x="359" y="151"/>
                  </a:lnTo>
                  <a:lnTo>
                    <a:pt x="382" y="149"/>
                  </a:lnTo>
                  <a:lnTo>
                    <a:pt x="367" y="180"/>
                  </a:lnTo>
                  <a:lnTo>
                    <a:pt x="353" y="183"/>
                  </a:lnTo>
                  <a:lnTo>
                    <a:pt x="368" y="189"/>
                  </a:lnTo>
                  <a:lnTo>
                    <a:pt x="376" y="182"/>
                  </a:lnTo>
                  <a:lnTo>
                    <a:pt x="380" y="199"/>
                  </a:lnTo>
                  <a:lnTo>
                    <a:pt x="374" y="206"/>
                  </a:lnTo>
                  <a:lnTo>
                    <a:pt x="389" y="215"/>
                  </a:lnTo>
                  <a:lnTo>
                    <a:pt x="377" y="248"/>
                  </a:lnTo>
                  <a:lnTo>
                    <a:pt x="350" y="251"/>
                  </a:lnTo>
                  <a:lnTo>
                    <a:pt x="335" y="230"/>
                  </a:lnTo>
                  <a:lnTo>
                    <a:pt x="331" y="247"/>
                  </a:lnTo>
                  <a:lnTo>
                    <a:pt x="320" y="245"/>
                  </a:lnTo>
                  <a:lnTo>
                    <a:pt x="315" y="261"/>
                  </a:lnTo>
                  <a:lnTo>
                    <a:pt x="302" y="243"/>
                  </a:lnTo>
                  <a:lnTo>
                    <a:pt x="292" y="255"/>
                  </a:lnTo>
                  <a:lnTo>
                    <a:pt x="256" y="252"/>
                  </a:lnTo>
                  <a:lnTo>
                    <a:pt x="237" y="286"/>
                  </a:lnTo>
                  <a:lnTo>
                    <a:pt x="226" y="277"/>
                  </a:lnTo>
                  <a:lnTo>
                    <a:pt x="221" y="256"/>
                  </a:lnTo>
                  <a:lnTo>
                    <a:pt x="178" y="275"/>
                  </a:lnTo>
                  <a:lnTo>
                    <a:pt x="172" y="262"/>
                  </a:lnTo>
                  <a:lnTo>
                    <a:pt x="158" y="278"/>
                  </a:lnTo>
                  <a:lnTo>
                    <a:pt x="160" y="289"/>
                  </a:lnTo>
                  <a:lnTo>
                    <a:pt x="128" y="298"/>
                  </a:lnTo>
                  <a:lnTo>
                    <a:pt x="125" y="270"/>
                  </a:lnTo>
                  <a:lnTo>
                    <a:pt x="92" y="245"/>
                  </a:lnTo>
                  <a:lnTo>
                    <a:pt x="67" y="253"/>
                  </a:lnTo>
                  <a:lnTo>
                    <a:pt x="58" y="239"/>
                  </a:lnTo>
                  <a:lnTo>
                    <a:pt x="29" y="250"/>
                  </a:lnTo>
                  <a:lnTo>
                    <a:pt x="10" y="231"/>
                  </a:lnTo>
                  <a:lnTo>
                    <a:pt x="30" y="193"/>
                  </a:lnTo>
                  <a:lnTo>
                    <a:pt x="7" y="179"/>
                  </a:lnTo>
                  <a:lnTo>
                    <a:pt x="0" y="148"/>
                  </a:lnTo>
                  <a:lnTo>
                    <a:pt x="66" y="88"/>
                  </a:lnTo>
                  <a:lnTo>
                    <a:pt x="103" y="10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21" name="Freeform 1684"/>
            <p:cNvSpPr>
              <a:spLocks/>
            </p:cNvSpPr>
            <p:nvPr/>
          </p:nvSpPr>
          <p:spPr bwMode="auto">
            <a:xfrm>
              <a:off x="5969" y="2796"/>
              <a:ext cx="303" cy="383"/>
            </a:xfrm>
            <a:custGeom>
              <a:avLst/>
              <a:gdLst>
                <a:gd name="T0" fmla="*/ 29 w 303"/>
                <a:gd name="T1" fmla="*/ 207 h 383"/>
                <a:gd name="T2" fmla="*/ 24 w 303"/>
                <a:gd name="T3" fmla="*/ 193 h 383"/>
                <a:gd name="T4" fmla="*/ 7 w 303"/>
                <a:gd name="T5" fmla="*/ 184 h 383"/>
                <a:gd name="T6" fmla="*/ 14 w 303"/>
                <a:gd name="T7" fmla="*/ 152 h 383"/>
                <a:gd name="T8" fmla="*/ 0 w 303"/>
                <a:gd name="T9" fmla="*/ 126 h 383"/>
                <a:gd name="T10" fmla="*/ 21 w 303"/>
                <a:gd name="T11" fmla="*/ 110 h 383"/>
                <a:gd name="T12" fmla="*/ 39 w 303"/>
                <a:gd name="T13" fmla="*/ 118 h 383"/>
                <a:gd name="T14" fmla="*/ 31 w 303"/>
                <a:gd name="T15" fmla="*/ 101 h 383"/>
                <a:gd name="T16" fmla="*/ 42 w 303"/>
                <a:gd name="T17" fmla="*/ 107 h 383"/>
                <a:gd name="T18" fmla="*/ 41 w 303"/>
                <a:gd name="T19" fmla="*/ 88 h 383"/>
                <a:gd name="T20" fmla="*/ 73 w 303"/>
                <a:gd name="T21" fmla="*/ 67 h 383"/>
                <a:gd name="T22" fmla="*/ 54 w 303"/>
                <a:gd name="T23" fmla="*/ 27 h 383"/>
                <a:gd name="T24" fmla="*/ 80 w 303"/>
                <a:gd name="T25" fmla="*/ 19 h 383"/>
                <a:gd name="T26" fmla="*/ 84 w 303"/>
                <a:gd name="T27" fmla="*/ 3 h 383"/>
                <a:gd name="T28" fmla="*/ 93 w 303"/>
                <a:gd name="T29" fmla="*/ 0 h 383"/>
                <a:gd name="T30" fmla="*/ 112 w 303"/>
                <a:gd name="T31" fmla="*/ 19 h 383"/>
                <a:gd name="T32" fmla="*/ 141 w 303"/>
                <a:gd name="T33" fmla="*/ 8 h 383"/>
                <a:gd name="T34" fmla="*/ 150 w 303"/>
                <a:gd name="T35" fmla="*/ 22 h 383"/>
                <a:gd name="T36" fmla="*/ 175 w 303"/>
                <a:gd name="T37" fmla="*/ 14 h 383"/>
                <a:gd name="T38" fmla="*/ 208 w 303"/>
                <a:gd name="T39" fmla="*/ 39 h 383"/>
                <a:gd name="T40" fmla="*/ 211 w 303"/>
                <a:gd name="T41" fmla="*/ 67 h 383"/>
                <a:gd name="T42" fmla="*/ 243 w 303"/>
                <a:gd name="T43" fmla="*/ 58 h 383"/>
                <a:gd name="T44" fmla="*/ 247 w 303"/>
                <a:gd name="T45" fmla="*/ 69 h 383"/>
                <a:gd name="T46" fmla="*/ 236 w 303"/>
                <a:gd name="T47" fmla="*/ 73 h 383"/>
                <a:gd name="T48" fmla="*/ 246 w 303"/>
                <a:gd name="T49" fmla="*/ 87 h 383"/>
                <a:gd name="T50" fmla="*/ 225 w 303"/>
                <a:gd name="T51" fmla="*/ 96 h 383"/>
                <a:gd name="T52" fmla="*/ 227 w 303"/>
                <a:gd name="T53" fmla="*/ 116 h 383"/>
                <a:gd name="T54" fmla="*/ 252 w 303"/>
                <a:gd name="T55" fmla="*/ 109 h 383"/>
                <a:gd name="T56" fmla="*/ 255 w 303"/>
                <a:gd name="T57" fmla="*/ 121 h 383"/>
                <a:gd name="T58" fmla="*/ 234 w 303"/>
                <a:gd name="T59" fmla="*/ 125 h 383"/>
                <a:gd name="T60" fmla="*/ 226 w 303"/>
                <a:gd name="T61" fmla="*/ 136 h 383"/>
                <a:gd name="T62" fmla="*/ 230 w 303"/>
                <a:gd name="T63" fmla="*/ 152 h 383"/>
                <a:gd name="T64" fmla="*/ 220 w 303"/>
                <a:gd name="T65" fmla="*/ 158 h 383"/>
                <a:gd name="T66" fmla="*/ 226 w 303"/>
                <a:gd name="T67" fmla="*/ 195 h 383"/>
                <a:gd name="T68" fmla="*/ 250 w 303"/>
                <a:gd name="T69" fmla="*/ 191 h 383"/>
                <a:gd name="T70" fmla="*/ 271 w 303"/>
                <a:gd name="T71" fmla="*/ 209 h 383"/>
                <a:gd name="T72" fmla="*/ 285 w 303"/>
                <a:gd name="T73" fmla="*/ 208 h 383"/>
                <a:gd name="T74" fmla="*/ 297 w 303"/>
                <a:gd name="T75" fmla="*/ 207 h 383"/>
                <a:gd name="T76" fmla="*/ 303 w 303"/>
                <a:gd name="T77" fmla="*/ 238 h 383"/>
                <a:gd name="T78" fmla="*/ 266 w 303"/>
                <a:gd name="T79" fmla="*/ 254 h 383"/>
                <a:gd name="T80" fmla="*/ 265 w 303"/>
                <a:gd name="T81" fmla="*/ 257 h 383"/>
                <a:gd name="T82" fmla="*/ 264 w 303"/>
                <a:gd name="T83" fmla="*/ 275 h 383"/>
                <a:gd name="T84" fmla="*/ 244 w 303"/>
                <a:gd name="T85" fmla="*/ 252 h 383"/>
                <a:gd name="T86" fmla="*/ 236 w 303"/>
                <a:gd name="T87" fmla="*/ 271 h 383"/>
                <a:gd name="T88" fmla="*/ 212 w 303"/>
                <a:gd name="T89" fmla="*/ 270 h 383"/>
                <a:gd name="T90" fmla="*/ 214 w 303"/>
                <a:gd name="T91" fmla="*/ 281 h 383"/>
                <a:gd name="T92" fmla="*/ 178 w 303"/>
                <a:gd name="T93" fmla="*/ 294 h 383"/>
                <a:gd name="T94" fmla="*/ 175 w 303"/>
                <a:gd name="T95" fmla="*/ 350 h 383"/>
                <a:gd name="T96" fmla="*/ 184 w 303"/>
                <a:gd name="T97" fmla="*/ 353 h 383"/>
                <a:gd name="T98" fmla="*/ 180 w 303"/>
                <a:gd name="T99" fmla="*/ 369 h 383"/>
                <a:gd name="T100" fmla="*/ 153 w 303"/>
                <a:gd name="T101" fmla="*/ 383 h 383"/>
                <a:gd name="T102" fmla="*/ 143 w 303"/>
                <a:gd name="T103" fmla="*/ 378 h 383"/>
                <a:gd name="T104" fmla="*/ 136 w 303"/>
                <a:gd name="T105" fmla="*/ 364 h 383"/>
                <a:gd name="T106" fmla="*/ 75 w 303"/>
                <a:gd name="T107" fmla="*/ 347 h 383"/>
                <a:gd name="T108" fmla="*/ 69 w 303"/>
                <a:gd name="T109" fmla="*/ 300 h 383"/>
                <a:gd name="T110" fmla="*/ 81 w 303"/>
                <a:gd name="T111" fmla="*/ 250 h 383"/>
                <a:gd name="T112" fmla="*/ 58 w 303"/>
                <a:gd name="T113" fmla="*/ 250 h 383"/>
                <a:gd name="T114" fmla="*/ 40 w 303"/>
                <a:gd name="T115" fmla="*/ 233 h 383"/>
                <a:gd name="T116" fmla="*/ 50 w 303"/>
                <a:gd name="T117" fmla="*/ 226 h 383"/>
                <a:gd name="T118" fmla="*/ 47 w 303"/>
                <a:gd name="T119" fmla="*/ 220 h 383"/>
                <a:gd name="T120" fmla="*/ 40 w 303"/>
                <a:gd name="T121" fmla="*/ 208 h 383"/>
                <a:gd name="T122" fmla="*/ 29 w 303"/>
                <a:gd name="T123" fmla="*/ 20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3" h="383">
                  <a:moveTo>
                    <a:pt x="29" y="207"/>
                  </a:moveTo>
                  <a:lnTo>
                    <a:pt x="24" y="193"/>
                  </a:lnTo>
                  <a:lnTo>
                    <a:pt x="7" y="184"/>
                  </a:lnTo>
                  <a:lnTo>
                    <a:pt x="14" y="152"/>
                  </a:lnTo>
                  <a:lnTo>
                    <a:pt x="0" y="126"/>
                  </a:lnTo>
                  <a:lnTo>
                    <a:pt x="21" y="110"/>
                  </a:lnTo>
                  <a:lnTo>
                    <a:pt x="39" y="118"/>
                  </a:lnTo>
                  <a:lnTo>
                    <a:pt x="31" y="101"/>
                  </a:lnTo>
                  <a:lnTo>
                    <a:pt x="42" y="107"/>
                  </a:lnTo>
                  <a:lnTo>
                    <a:pt x="41" y="88"/>
                  </a:lnTo>
                  <a:lnTo>
                    <a:pt x="73" y="67"/>
                  </a:lnTo>
                  <a:lnTo>
                    <a:pt x="54" y="27"/>
                  </a:lnTo>
                  <a:lnTo>
                    <a:pt x="80" y="19"/>
                  </a:lnTo>
                  <a:lnTo>
                    <a:pt x="84" y="3"/>
                  </a:lnTo>
                  <a:lnTo>
                    <a:pt x="93" y="0"/>
                  </a:lnTo>
                  <a:lnTo>
                    <a:pt x="112" y="19"/>
                  </a:lnTo>
                  <a:lnTo>
                    <a:pt x="141" y="8"/>
                  </a:lnTo>
                  <a:lnTo>
                    <a:pt x="150" y="22"/>
                  </a:lnTo>
                  <a:lnTo>
                    <a:pt x="175" y="14"/>
                  </a:lnTo>
                  <a:lnTo>
                    <a:pt x="208" y="39"/>
                  </a:lnTo>
                  <a:lnTo>
                    <a:pt x="211" y="67"/>
                  </a:lnTo>
                  <a:lnTo>
                    <a:pt x="243" y="58"/>
                  </a:lnTo>
                  <a:lnTo>
                    <a:pt x="247" y="69"/>
                  </a:lnTo>
                  <a:lnTo>
                    <a:pt x="236" y="73"/>
                  </a:lnTo>
                  <a:lnTo>
                    <a:pt x="246" y="87"/>
                  </a:lnTo>
                  <a:lnTo>
                    <a:pt x="225" y="96"/>
                  </a:lnTo>
                  <a:lnTo>
                    <a:pt x="227" y="116"/>
                  </a:lnTo>
                  <a:lnTo>
                    <a:pt x="252" y="109"/>
                  </a:lnTo>
                  <a:lnTo>
                    <a:pt x="255" y="121"/>
                  </a:lnTo>
                  <a:lnTo>
                    <a:pt x="234" y="125"/>
                  </a:lnTo>
                  <a:lnTo>
                    <a:pt x="226" y="136"/>
                  </a:lnTo>
                  <a:lnTo>
                    <a:pt x="230" y="152"/>
                  </a:lnTo>
                  <a:lnTo>
                    <a:pt x="220" y="158"/>
                  </a:lnTo>
                  <a:lnTo>
                    <a:pt x="226" y="195"/>
                  </a:lnTo>
                  <a:lnTo>
                    <a:pt x="250" y="191"/>
                  </a:lnTo>
                  <a:lnTo>
                    <a:pt x="271" y="209"/>
                  </a:lnTo>
                  <a:lnTo>
                    <a:pt x="285" y="208"/>
                  </a:lnTo>
                  <a:lnTo>
                    <a:pt x="297" y="207"/>
                  </a:lnTo>
                  <a:lnTo>
                    <a:pt x="303" y="238"/>
                  </a:lnTo>
                  <a:lnTo>
                    <a:pt x="266" y="254"/>
                  </a:lnTo>
                  <a:lnTo>
                    <a:pt x="265" y="257"/>
                  </a:lnTo>
                  <a:lnTo>
                    <a:pt x="264" y="275"/>
                  </a:lnTo>
                  <a:lnTo>
                    <a:pt x="244" y="252"/>
                  </a:lnTo>
                  <a:lnTo>
                    <a:pt x="236" y="271"/>
                  </a:lnTo>
                  <a:lnTo>
                    <a:pt x="212" y="270"/>
                  </a:lnTo>
                  <a:lnTo>
                    <a:pt x="214" y="281"/>
                  </a:lnTo>
                  <a:lnTo>
                    <a:pt x="178" y="294"/>
                  </a:lnTo>
                  <a:lnTo>
                    <a:pt x="175" y="350"/>
                  </a:lnTo>
                  <a:lnTo>
                    <a:pt x="184" y="353"/>
                  </a:lnTo>
                  <a:lnTo>
                    <a:pt x="180" y="369"/>
                  </a:lnTo>
                  <a:lnTo>
                    <a:pt x="153" y="383"/>
                  </a:lnTo>
                  <a:lnTo>
                    <a:pt x="143" y="378"/>
                  </a:lnTo>
                  <a:lnTo>
                    <a:pt x="136" y="364"/>
                  </a:lnTo>
                  <a:lnTo>
                    <a:pt x="75" y="347"/>
                  </a:lnTo>
                  <a:lnTo>
                    <a:pt x="69" y="300"/>
                  </a:lnTo>
                  <a:lnTo>
                    <a:pt x="81" y="250"/>
                  </a:lnTo>
                  <a:lnTo>
                    <a:pt x="58" y="250"/>
                  </a:lnTo>
                  <a:lnTo>
                    <a:pt x="40" y="233"/>
                  </a:lnTo>
                  <a:lnTo>
                    <a:pt x="50" y="226"/>
                  </a:lnTo>
                  <a:lnTo>
                    <a:pt x="47" y="220"/>
                  </a:lnTo>
                  <a:lnTo>
                    <a:pt x="40" y="208"/>
                  </a:lnTo>
                  <a:lnTo>
                    <a:pt x="29" y="2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22" name="Freeform 1685"/>
            <p:cNvSpPr>
              <a:spLocks/>
            </p:cNvSpPr>
            <p:nvPr/>
          </p:nvSpPr>
          <p:spPr bwMode="auto">
            <a:xfrm>
              <a:off x="5753" y="2593"/>
              <a:ext cx="329" cy="230"/>
            </a:xfrm>
            <a:custGeom>
              <a:avLst/>
              <a:gdLst>
                <a:gd name="T0" fmla="*/ 48 w 329"/>
                <a:gd name="T1" fmla="*/ 34 h 230"/>
                <a:gd name="T2" fmla="*/ 68 w 329"/>
                <a:gd name="T3" fmla="*/ 47 h 230"/>
                <a:gd name="T4" fmla="*/ 96 w 329"/>
                <a:gd name="T5" fmla="*/ 24 h 230"/>
                <a:gd name="T6" fmla="*/ 105 w 329"/>
                <a:gd name="T7" fmla="*/ 8 h 230"/>
                <a:gd name="T8" fmla="*/ 128 w 329"/>
                <a:gd name="T9" fmla="*/ 0 h 230"/>
                <a:gd name="T10" fmla="*/ 152 w 329"/>
                <a:gd name="T11" fmla="*/ 13 h 230"/>
                <a:gd name="T12" fmla="*/ 164 w 329"/>
                <a:gd name="T13" fmla="*/ 2 h 230"/>
                <a:gd name="T14" fmla="*/ 179 w 329"/>
                <a:gd name="T15" fmla="*/ 12 h 230"/>
                <a:gd name="T16" fmla="*/ 189 w 329"/>
                <a:gd name="T17" fmla="*/ 16 h 230"/>
                <a:gd name="T18" fmla="*/ 213 w 329"/>
                <a:gd name="T19" fmla="*/ 7 h 230"/>
                <a:gd name="T20" fmla="*/ 251 w 329"/>
                <a:gd name="T21" fmla="*/ 11 h 230"/>
                <a:gd name="T22" fmla="*/ 241 w 329"/>
                <a:gd name="T23" fmla="*/ 28 h 230"/>
                <a:gd name="T24" fmla="*/ 262 w 329"/>
                <a:gd name="T25" fmla="*/ 68 h 230"/>
                <a:gd name="T26" fmla="*/ 249 w 329"/>
                <a:gd name="T27" fmla="*/ 81 h 230"/>
                <a:gd name="T28" fmla="*/ 284 w 329"/>
                <a:gd name="T29" fmla="*/ 82 h 230"/>
                <a:gd name="T30" fmla="*/ 272 w 329"/>
                <a:gd name="T31" fmla="*/ 119 h 230"/>
                <a:gd name="T32" fmla="*/ 299 w 329"/>
                <a:gd name="T33" fmla="*/ 120 h 230"/>
                <a:gd name="T34" fmla="*/ 306 w 329"/>
                <a:gd name="T35" fmla="*/ 151 h 230"/>
                <a:gd name="T36" fmla="*/ 329 w 329"/>
                <a:gd name="T37" fmla="*/ 165 h 230"/>
                <a:gd name="T38" fmla="*/ 309 w 329"/>
                <a:gd name="T39" fmla="*/ 203 h 230"/>
                <a:gd name="T40" fmla="*/ 300 w 329"/>
                <a:gd name="T41" fmla="*/ 206 h 230"/>
                <a:gd name="T42" fmla="*/ 296 w 329"/>
                <a:gd name="T43" fmla="*/ 222 h 230"/>
                <a:gd name="T44" fmla="*/ 270 w 329"/>
                <a:gd name="T45" fmla="*/ 230 h 230"/>
                <a:gd name="T46" fmla="*/ 262 w 329"/>
                <a:gd name="T47" fmla="*/ 211 h 230"/>
                <a:gd name="T48" fmla="*/ 239 w 329"/>
                <a:gd name="T49" fmla="*/ 211 h 230"/>
                <a:gd name="T50" fmla="*/ 223 w 329"/>
                <a:gd name="T51" fmla="*/ 225 h 230"/>
                <a:gd name="T52" fmla="*/ 206 w 329"/>
                <a:gd name="T53" fmla="*/ 210 h 230"/>
                <a:gd name="T54" fmla="*/ 202 w 329"/>
                <a:gd name="T55" fmla="*/ 206 h 230"/>
                <a:gd name="T56" fmla="*/ 187 w 329"/>
                <a:gd name="T57" fmla="*/ 212 h 230"/>
                <a:gd name="T58" fmla="*/ 169 w 329"/>
                <a:gd name="T59" fmla="*/ 185 h 230"/>
                <a:gd name="T60" fmla="*/ 151 w 329"/>
                <a:gd name="T61" fmla="*/ 201 h 230"/>
                <a:gd name="T62" fmla="*/ 131 w 329"/>
                <a:gd name="T63" fmla="*/ 185 h 230"/>
                <a:gd name="T64" fmla="*/ 128 w 329"/>
                <a:gd name="T65" fmla="*/ 169 h 230"/>
                <a:gd name="T66" fmla="*/ 105 w 329"/>
                <a:gd name="T67" fmla="*/ 168 h 230"/>
                <a:gd name="T68" fmla="*/ 88 w 329"/>
                <a:gd name="T69" fmla="*/ 182 h 230"/>
                <a:gd name="T70" fmla="*/ 77 w 329"/>
                <a:gd name="T71" fmla="*/ 151 h 230"/>
                <a:gd name="T72" fmla="*/ 56 w 329"/>
                <a:gd name="T73" fmla="*/ 159 h 230"/>
                <a:gd name="T74" fmla="*/ 30 w 329"/>
                <a:gd name="T75" fmla="*/ 142 h 230"/>
                <a:gd name="T76" fmla="*/ 28 w 329"/>
                <a:gd name="T77" fmla="*/ 132 h 230"/>
                <a:gd name="T78" fmla="*/ 38 w 329"/>
                <a:gd name="T79" fmla="*/ 133 h 230"/>
                <a:gd name="T80" fmla="*/ 36 w 329"/>
                <a:gd name="T81" fmla="*/ 105 h 230"/>
                <a:gd name="T82" fmla="*/ 21 w 329"/>
                <a:gd name="T83" fmla="*/ 93 h 230"/>
                <a:gd name="T84" fmla="*/ 23 w 329"/>
                <a:gd name="T85" fmla="*/ 88 h 230"/>
                <a:gd name="T86" fmla="*/ 3 w 329"/>
                <a:gd name="T87" fmla="*/ 76 h 230"/>
                <a:gd name="T88" fmla="*/ 8 w 329"/>
                <a:gd name="T89" fmla="*/ 46 h 230"/>
                <a:gd name="T90" fmla="*/ 1 w 329"/>
                <a:gd name="T91" fmla="*/ 40 h 230"/>
                <a:gd name="T92" fmla="*/ 0 w 329"/>
                <a:gd name="T93" fmla="*/ 32 h 230"/>
                <a:gd name="T94" fmla="*/ 29 w 329"/>
                <a:gd name="T95" fmla="*/ 30 h 230"/>
                <a:gd name="T96" fmla="*/ 48 w 329"/>
                <a:gd name="T97" fmla="*/ 34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230">
                  <a:moveTo>
                    <a:pt x="48" y="34"/>
                  </a:moveTo>
                  <a:lnTo>
                    <a:pt x="68" y="47"/>
                  </a:lnTo>
                  <a:lnTo>
                    <a:pt x="96" y="24"/>
                  </a:lnTo>
                  <a:lnTo>
                    <a:pt x="105" y="8"/>
                  </a:lnTo>
                  <a:lnTo>
                    <a:pt x="128" y="0"/>
                  </a:lnTo>
                  <a:lnTo>
                    <a:pt x="152" y="13"/>
                  </a:lnTo>
                  <a:lnTo>
                    <a:pt x="164" y="2"/>
                  </a:lnTo>
                  <a:lnTo>
                    <a:pt x="179" y="12"/>
                  </a:lnTo>
                  <a:lnTo>
                    <a:pt x="189" y="16"/>
                  </a:lnTo>
                  <a:lnTo>
                    <a:pt x="213" y="7"/>
                  </a:lnTo>
                  <a:lnTo>
                    <a:pt x="251" y="11"/>
                  </a:lnTo>
                  <a:lnTo>
                    <a:pt x="241" y="28"/>
                  </a:lnTo>
                  <a:lnTo>
                    <a:pt x="262" y="68"/>
                  </a:lnTo>
                  <a:lnTo>
                    <a:pt x="249" y="81"/>
                  </a:lnTo>
                  <a:lnTo>
                    <a:pt x="284" y="82"/>
                  </a:lnTo>
                  <a:lnTo>
                    <a:pt x="272" y="119"/>
                  </a:lnTo>
                  <a:lnTo>
                    <a:pt x="299" y="120"/>
                  </a:lnTo>
                  <a:lnTo>
                    <a:pt x="306" y="151"/>
                  </a:lnTo>
                  <a:lnTo>
                    <a:pt x="329" y="165"/>
                  </a:lnTo>
                  <a:lnTo>
                    <a:pt x="309" y="203"/>
                  </a:lnTo>
                  <a:lnTo>
                    <a:pt x="300" y="206"/>
                  </a:lnTo>
                  <a:lnTo>
                    <a:pt x="296" y="222"/>
                  </a:lnTo>
                  <a:lnTo>
                    <a:pt x="270" y="230"/>
                  </a:lnTo>
                  <a:lnTo>
                    <a:pt x="262" y="211"/>
                  </a:lnTo>
                  <a:lnTo>
                    <a:pt x="239" y="211"/>
                  </a:lnTo>
                  <a:lnTo>
                    <a:pt x="223" y="225"/>
                  </a:lnTo>
                  <a:lnTo>
                    <a:pt x="206" y="210"/>
                  </a:lnTo>
                  <a:lnTo>
                    <a:pt x="202" y="206"/>
                  </a:lnTo>
                  <a:lnTo>
                    <a:pt x="187" y="212"/>
                  </a:lnTo>
                  <a:lnTo>
                    <a:pt x="169" y="185"/>
                  </a:lnTo>
                  <a:lnTo>
                    <a:pt x="151" y="201"/>
                  </a:lnTo>
                  <a:lnTo>
                    <a:pt x="131" y="185"/>
                  </a:lnTo>
                  <a:lnTo>
                    <a:pt x="128" y="169"/>
                  </a:lnTo>
                  <a:lnTo>
                    <a:pt x="105" y="168"/>
                  </a:lnTo>
                  <a:lnTo>
                    <a:pt x="88" y="182"/>
                  </a:lnTo>
                  <a:lnTo>
                    <a:pt x="77" y="151"/>
                  </a:lnTo>
                  <a:lnTo>
                    <a:pt x="56" y="159"/>
                  </a:lnTo>
                  <a:lnTo>
                    <a:pt x="30" y="142"/>
                  </a:lnTo>
                  <a:lnTo>
                    <a:pt x="28" y="132"/>
                  </a:lnTo>
                  <a:lnTo>
                    <a:pt x="38" y="133"/>
                  </a:lnTo>
                  <a:lnTo>
                    <a:pt x="36" y="105"/>
                  </a:lnTo>
                  <a:lnTo>
                    <a:pt x="21" y="93"/>
                  </a:lnTo>
                  <a:lnTo>
                    <a:pt x="23" y="88"/>
                  </a:lnTo>
                  <a:lnTo>
                    <a:pt x="3" y="76"/>
                  </a:lnTo>
                  <a:lnTo>
                    <a:pt x="8" y="46"/>
                  </a:lnTo>
                  <a:lnTo>
                    <a:pt x="1" y="40"/>
                  </a:lnTo>
                  <a:lnTo>
                    <a:pt x="0" y="32"/>
                  </a:lnTo>
                  <a:lnTo>
                    <a:pt x="29" y="30"/>
                  </a:lnTo>
                  <a:lnTo>
                    <a:pt x="48" y="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23" name="Freeform 1686"/>
            <p:cNvSpPr>
              <a:spLocks/>
            </p:cNvSpPr>
            <p:nvPr/>
          </p:nvSpPr>
          <p:spPr bwMode="auto">
            <a:xfrm>
              <a:off x="5273" y="2403"/>
              <a:ext cx="444" cy="340"/>
            </a:xfrm>
            <a:custGeom>
              <a:avLst/>
              <a:gdLst>
                <a:gd name="T0" fmla="*/ 97 w 444"/>
                <a:gd name="T1" fmla="*/ 8 h 340"/>
                <a:gd name="T2" fmla="*/ 150 w 444"/>
                <a:gd name="T3" fmla="*/ 8 h 340"/>
                <a:gd name="T4" fmla="*/ 184 w 444"/>
                <a:gd name="T5" fmla="*/ 0 h 340"/>
                <a:gd name="T6" fmla="*/ 228 w 444"/>
                <a:gd name="T7" fmla="*/ 22 h 340"/>
                <a:gd name="T8" fmla="*/ 258 w 444"/>
                <a:gd name="T9" fmla="*/ 46 h 340"/>
                <a:gd name="T10" fmla="*/ 287 w 444"/>
                <a:gd name="T11" fmla="*/ 48 h 340"/>
                <a:gd name="T12" fmla="*/ 322 w 444"/>
                <a:gd name="T13" fmla="*/ 60 h 340"/>
                <a:gd name="T14" fmla="*/ 355 w 444"/>
                <a:gd name="T15" fmla="*/ 71 h 340"/>
                <a:gd name="T16" fmla="*/ 376 w 444"/>
                <a:gd name="T17" fmla="*/ 91 h 340"/>
                <a:gd name="T18" fmla="*/ 391 w 444"/>
                <a:gd name="T19" fmla="*/ 120 h 340"/>
                <a:gd name="T20" fmla="*/ 394 w 444"/>
                <a:gd name="T21" fmla="*/ 169 h 340"/>
                <a:gd name="T22" fmla="*/ 444 w 444"/>
                <a:gd name="T23" fmla="*/ 212 h 340"/>
                <a:gd name="T24" fmla="*/ 359 w 444"/>
                <a:gd name="T25" fmla="*/ 230 h 340"/>
                <a:gd name="T26" fmla="*/ 378 w 444"/>
                <a:gd name="T27" fmla="*/ 251 h 340"/>
                <a:gd name="T28" fmla="*/ 369 w 444"/>
                <a:gd name="T29" fmla="*/ 273 h 340"/>
                <a:gd name="T30" fmla="*/ 375 w 444"/>
                <a:gd name="T31" fmla="*/ 288 h 340"/>
                <a:gd name="T32" fmla="*/ 364 w 444"/>
                <a:gd name="T33" fmla="*/ 304 h 340"/>
                <a:gd name="T34" fmla="*/ 344 w 444"/>
                <a:gd name="T35" fmla="*/ 334 h 340"/>
                <a:gd name="T36" fmla="*/ 324 w 444"/>
                <a:gd name="T37" fmla="*/ 340 h 340"/>
                <a:gd name="T38" fmla="*/ 264 w 444"/>
                <a:gd name="T39" fmla="*/ 311 h 340"/>
                <a:gd name="T40" fmla="*/ 252 w 444"/>
                <a:gd name="T41" fmla="*/ 320 h 340"/>
                <a:gd name="T42" fmla="*/ 254 w 444"/>
                <a:gd name="T43" fmla="*/ 306 h 340"/>
                <a:gd name="T44" fmla="*/ 250 w 444"/>
                <a:gd name="T45" fmla="*/ 279 h 340"/>
                <a:gd name="T46" fmla="*/ 233 w 444"/>
                <a:gd name="T47" fmla="*/ 270 h 340"/>
                <a:gd name="T48" fmla="*/ 227 w 444"/>
                <a:gd name="T49" fmla="*/ 254 h 340"/>
                <a:gd name="T50" fmla="*/ 211 w 444"/>
                <a:gd name="T51" fmla="*/ 243 h 340"/>
                <a:gd name="T52" fmla="*/ 198 w 444"/>
                <a:gd name="T53" fmla="*/ 226 h 340"/>
                <a:gd name="T54" fmla="*/ 181 w 444"/>
                <a:gd name="T55" fmla="*/ 224 h 340"/>
                <a:gd name="T56" fmla="*/ 161 w 444"/>
                <a:gd name="T57" fmla="*/ 226 h 340"/>
                <a:gd name="T58" fmla="*/ 150 w 444"/>
                <a:gd name="T59" fmla="*/ 213 h 340"/>
                <a:gd name="T60" fmla="*/ 137 w 444"/>
                <a:gd name="T61" fmla="*/ 216 h 340"/>
                <a:gd name="T62" fmla="*/ 118 w 444"/>
                <a:gd name="T63" fmla="*/ 213 h 340"/>
                <a:gd name="T64" fmla="*/ 117 w 444"/>
                <a:gd name="T65" fmla="*/ 235 h 340"/>
                <a:gd name="T66" fmla="*/ 106 w 444"/>
                <a:gd name="T67" fmla="*/ 216 h 340"/>
                <a:gd name="T68" fmla="*/ 95 w 444"/>
                <a:gd name="T69" fmla="*/ 211 h 340"/>
                <a:gd name="T70" fmla="*/ 77 w 444"/>
                <a:gd name="T71" fmla="*/ 210 h 340"/>
                <a:gd name="T72" fmla="*/ 85 w 444"/>
                <a:gd name="T73" fmla="*/ 199 h 340"/>
                <a:gd name="T74" fmla="*/ 100 w 444"/>
                <a:gd name="T75" fmla="*/ 182 h 340"/>
                <a:gd name="T76" fmla="*/ 90 w 444"/>
                <a:gd name="T77" fmla="*/ 159 h 340"/>
                <a:gd name="T78" fmla="*/ 54 w 444"/>
                <a:gd name="T79" fmla="*/ 154 h 340"/>
                <a:gd name="T80" fmla="*/ 51 w 444"/>
                <a:gd name="T81" fmla="*/ 128 h 340"/>
                <a:gd name="T82" fmla="*/ 43 w 444"/>
                <a:gd name="T83" fmla="*/ 107 h 340"/>
                <a:gd name="T84" fmla="*/ 52 w 444"/>
                <a:gd name="T85" fmla="*/ 103 h 340"/>
                <a:gd name="T86" fmla="*/ 39 w 444"/>
                <a:gd name="T87" fmla="*/ 71 h 340"/>
                <a:gd name="T88" fmla="*/ 18 w 444"/>
                <a:gd name="T89" fmla="*/ 48 h 340"/>
                <a:gd name="T90" fmla="*/ 10 w 444"/>
                <a:gd name="T91" fmla="*/ 28 h 340"/>
                <a:gd name="T92" fmla="*/ 22 w 444"/>
                <a:gd name="T93" fmla="*/ 10 h 340"/>
                <a:gd name="T94" fmla="*/ 82 w 444"/>
                <a:gd name="T95" fmla="*/ 3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340">
                  <a:moveTo>
                    <a:pt x="82" y="37"/>
                  </a:moveTo>
                  <a:lnTo>
                    <a:pt x="97" y="8"/>
                  </a:lnTo>
                  <a:lnTo>
                    <a:pt x="125" y="25"/>
                  </a:lnTo>
                  <a:lnTo>
                    <a:pt x="150" y="8"/>
                  </a:lnTo>
                  <a:lnTo>
                    <a:pt x="175" y="19"/>
                  </a:lnTo>
                  <a:lnTo>
                    <a:pt x="184" y="0"/>
                  </a:lnTo>
                  <a:lnTo>
                    <a:pt x="195" y="11"/>
                  </a:lnTo>
                  <a:lnTo>
                    <a:pt x="228" y="22"/>
                  </a:lnTo>
                  <a:lnTo>
                    <a:pt x="232" y="63"/>
                  </a:lnTo>
                  <a:lnTo>
                    <a:pt x="258" y="46"/>
                  </a:lnTo>
                  <a:lnTo>
                    <a:pt x="255" y="71"/>
                  </a:lnTo>
                  <a:lnTo>
                    <a:pt x="287" y="48"/>
                  </a:lnTo>
                  <a:lnTo>
                    <a:pt x="310" y="48"/>
                  </a:lnTo>
                  <a:lnTo>
                    <a:pt x="322" y="60"/>
                  </a:lnTo>
                  <a:lnTo>
                    <a:pt x="332" y="62"/>
                  </a:lnTo>
                  <a:lnTo>
                    <a:pt x="355" y="71"/>
                  </a:lnTo>
                  <a:lnTo>
                    <a:pt x="351" y="88"/>
                  </a:lnTo>
                  <a:lnTo>
                    <a:pt x="376" y="91"/>
                  </a:lnTo>
                  <a:lnTo>
                    <a:pt x="373" y="115"/>
                  </a:lnTo>
                  <a:lnTo>
                    <a:pt x="391" y="120"/>
                  </a:lnTo>
                  <a:lnTo>
                    <a:pt x="379" y="137"/>
                  </a:lnTo>
                  <a:lnTo>
                    <a:pt x="394" y="169"/>
                  </a:lnTo>
                  <a:lnTo>
                    <a:pt x="440" y="188"/>
                  </a:lnTo>
                  <a:lnTo>
                    <a:pt x="444" y="212"/>
                  </a:lnTo>
                  <a:lnTo>
                    <a:pt x="419" y="220"/>
                  </a:lnTo>
                  <a:lnTo>
                    <a:pt x="359" y="230"/>
                  </a:lnTo>
                  <a:lnTo>
                    <a:pt x="369" y="235"/>
                  </a:lnTo>
                  <a:lnTo>
                    <a:pt x="378" y="251"/>
                  </a:lnTo>
                  <a:lnTo>
                    <a:pt x="369" y="256"/>
                  </a:lnTo>
                  <a:lnTo>
                    <a:pt x="369" y="273"/>
                  </a:lnTo>
                  <a:lnTo>
                    <a:pt x="376" y="273"/>
                  </a:lnTo>
                  <a:lnTo>
                    <a:pt x="375" y="288"/>
                  </a:lnTo>
                  <a:lnTo>
                    <a:pt x="366" y="289"/>
                  </a:lnTo>
                  <a:lnTo>
                    <a:pt x="364" y="304"/>
                  </a:lnTo>
                  <a:lnTo>
                    <a:pt x="368" y="309"/>
                  </a:lnTo>
                  <a:lnTo>
                    <a:pt x="344" y="334"/>
                  </a:lnTo>
                  <a:lnTo>
                    <a:pt x="331" y="333"/>
                  </a:lnTo>
                  <a:lnTo>
                    <a:pt x="324" y="340"/>
                  </a:lnTo>
                  <a:lnTo>
                    <a:pt x="294" y="317"/>
                  </a:lnTo>
                  <a:lnTo>
                    <a:pt x="264" y="311"/>
                  </a:lnTo>
                  <a:lnTo>
                    <a:pt x="261" y="325"/>
                  </a:lnTo>
                  <a:lnTo>
                    <a:pt x="252" y="320"/>
                  </a:lnTo>
                  <a:lnTo>
                    <a:pt x="251" y="311"/>
                  </a:lnTo>
                  <a:lnTo>
                    <a:pt x="254" y="306"/>
                  </a:lnTo>
                  <a:lnTo>
                    <a:pt x="257" y="298"/>
                  </a:lnTo>
                  <a:lnTo>
                    <a:pt x="250" y="279"/>
                  </a:lnTo>
                  <a:lnTo>
                    <a:pt x="231" y="277"/>
                  </a:lnTo>
                  <a:lnTo>
                    <a:pt x="233" y="270"/>
                  </a:lnTo>
                  <a:lnTo>
                    <a:pt x="224" y="267"/>
                  </a:lnTo>
                  <a:lnTo>
                    <a:pt x="227" y="254"/>
                  </a:lnTo>
                  <a:lnTo>
                    <a:pt x="219" y="240"/>
                  </a:lnTo>
                  <a:lnTo>
                    <a:pt x="211" y="243"/>
                  </a:lnTo>
                  <a:lnTo>
                    <a:pt x="202" y="225"/>
                  </a:lnTo>
                  <a:lnTo>
                    <a:pt x="198" y="226"/>
                  </a:lnTo>
                  <a:lnTo>
                    <a:pt x="197" y="220"/>
                  </a:lnTo>
                  <a:lnTo>
                    <a:pt x="181" y="224"/>
                  </a:lnTo>
                  <a:lnTo>
                    <a:pt x="169" y="220"/>
                  </a:lnTo>
                  <a:lnTo>
                    <a:pt x="161" y="226"/>
                  </a:lnTo>
                  <a:lnTo>
                    <a:pt x="158" y="211"/>
                  </a:lnTo>
                  <a:lnTo>
                    <a:pt x="150" y="213"/>
                  </a:lnTo>
                  <a:lnTo>
                    <a:pt x="148" y="228"/>
                  </a:lnTo>
                  <a:lnTo>
                    <a:pt x="137" y="216"/>
                  </a:lnTo>
                  <a:lnTo>
                    <a:pt x="131" y="225"/>
                  </a:lnTo>
                  <a:lnTo>
                    <a:pt x="118" y="213"/>
                  </a:lnTo>
                  <a:lnTo>
                    <a:pt x="118" y="221"/>
                  </a:lnTo>
                  <a:lnTo>
                    <a:pt x="117" y="235"/>
                  </a:lnTo>
                  <a:lnTo>
                    <a:pt x="97" y="227"/>
                  </a:lnTo>
                  <a:lnTo>
                    <a:pt x="106" y="216"/>
                  </a:lnTo>
                  <a:lnTo>
                    <a:pt x="106" y="216"/>
                  </a:lnTo>
                  <a:lnTo>
                    <a:pt x="95" y="211"/>
                  </a:lnTo>
                  <a:lnTo>
                    <a:pt x="84" y="218"/>
                  </a:lnTo>
                  <a:lnTo>
                    <a:pt x="77" y="210"/>
                  </a:lnTo>
                  <a:lnTo>
                    <a:pt x="88" y="204"/>
                  </a:lnTo>
                  <a:lnTo>
                    <a:pt x="85" y="199"/>
                  </a:lnTo>
                  <a:lnTo>
                    <a:pt x="89" y="188"/>
                  </a:lnTo>
                  <a:lnTo>
                    <a:pt x="100" y="182"/>
                  </a:lnTo>
                  <a:lnTo>
                    <a:pt x="89" y="169"/>
                  </a:lnTo>
                  <a:lnTo>
                    <a:pt x="90" y="159"/>
                  </a:lnTo>
                  <a:lnTo>
                    <a:pt x="57" y="162"/>
                  </a:lnTo>
                  <a:lnTo>
                    <a:pt x="54" y="154"/>
                  </a:lnTo>
                  <a:lnTo>
                    <a:pt x="63" y="142"/>
                  </a:lnTo>
                  <a:lnTo>
                    <a:pt x="51" y="128"/>
                  </a:lnTo>
                  <a:lnTo>
                    <a:pt x="48" y="117"/>
                  </a:lnTo>
                  <a:lnTo>
                    <a:pt x="43" y="107"/>
                  </a:lnTo>
                  <a:lnTo>
                    <a:pt x="50" y="109"/>
                  </a:lnTo>
                  <a:lnTo>
                    <a:pt x="52" y="103"/>
                  </a:lnTo>
                  <a:lnTo>
                    <a:pt x="29" y="80"/>
                  </a:lnTo>
                  <a:lnTo>
                    <a:pt x="39" y="71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9" y="39"/>
                  </a:lnTo>
                  <a:lnTo>
                    <a:pt x="10" y="28"/>
                  </a:lnTo>
                  <a:lnTo>
                    <a:pt x="0" y="16"/>
                  </a:lnTo>
                  <a:lnTo>
                    <a:pt x="22" y="10"/>
                  </a:lnTo>
                  <a:lnTo>
                    <a:pt x="76" y="23"/>
                  </a:lnTo>
                  <a:lnTo>
                    <a:pt x="82" y="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24" name="Freeform 1687"/>
            <p:cNvSpPr>
              <a:spLocks/>
            </p:cNvSpPr>
            <p:nvPr/>
          </p:nvSpPr>
          <p:spPr bwMode="auto">
            <a:xfrm>
              <a:off x="5521" y="2617"/>
              <a:ext cx="63" cy="41"/>
            </a:xfrm>
            <a:custGeom>
              <a:avLst/>
              <a:gdLst>
                <a:gd name="T0" fmla="*/ 18 w 63"/>
                <a:gd name="T1" fmla="*/ 24 h 41"/>
                <a:gd name="T2" fmla="*/ 0 w 63"/>
                <a:gd name="T3" fmla="*/ 17 h 41"/>
                <a:gd name="T4" fmla="*/ 47 w 63"/>
                <a:gd name="T5" fmla="*/ 0 h 41"/>
                <a:gd name="T6" fmla="*/ 59 w 63"/>
                <a:gd name="T7" fmla="*/ 4 h 41"/>
                <a:gd name="T8" fmla="*/ 63 w 63"/>
                <a:gd name="T9" fmla="*/ 31 h 41"/>
                <a:gd name="T10" fmla="*/ 38 w 63"/>
                <a:gd name="T11" fmla="*/ 41 h 41"/>
                <a:gd name="T12" fmla="*/ 18 w 63"/>
                <a:gd name="T13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41">
                  <a:moveTo>
                    <a:pt x="18" y="24"/>
                  </a:moveTo>
                  <a:lnTo>
                    <a:pt x="0" y="17"/>
                  </a:lnTo>
                  <a:lnTo>
                    <a:pt x="47" y="0"/>
                  </a:lnTo>
                  <a:lnTo>
                    <a:pt x="59" y="4"/>
                  </a:lnTo>
                  <a:lnTo>
                    <a:pt x="63" y="31"/>
                  </a:lnTo>
                  <a:lnTo>
                    <a:pt x="38" y="41"/>
                  </a:lnTo>
                  <a:lnTo>
                    <a:pt x="18" y="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25" name="Freeform 1688"/>
            <p:cNvSpPr>
              <a:spLocks/>
            </p:cNvSpPr>
            <p:nvPr/>
          </p:nvSpPr>
          <p:spPr bwMode="auto">
            <a:xfrm>
              <a:off x="5417" y="2513"/>
              <a:ext cx="80" cy="75"/>
            </a:xfrm>
            <a:custGeom>
              <a:avLst/>
              <a:gdLst>
                <a:gd name="T0" fmla="*/ 54 w 80"/>
                <a:gd name="T1" fmla="*/ 54 h 75"/>
                <a:gd name="T2" fmla="*/ 42 w 80"/>
                <a:gd name="T3" fmla="*/ 75 h 75"/>
                <a:gd name="T4" fmla="*/ 40 w 80"/>
                <a:gd name="T5" fmla="*/ 64 h 75"/>
                <a:gd name="T6" fmla="*/ 8 w 80"/>
                <a:gd name="T7" fmla="*/ 59 h 75"/>
                <a:gd name="T8" fmla="*/ 16 w 80"/>
                <a:gd name="T9" fmla="*/ 52 h 75"/>
                <a:gd name="T10" fmla="*/ 3 w 80"/>
                <a:gd name="T11" fmla="*/ 46 h 75"/>
                <a:gd name="T12" fmla="*/ 0 w 80"/>
                <a:gd name="T13" fmla="*/ 33 h 75"/>
                <a:gd name="T14" fmla="*/ 26 w 80"/>
                <a:gd name="T15" fmla="*/ 17 h 75"/>
                <a:gd name="T16" fmla="*/ 24 w 80"/>
                <a:gd name="T17" fmla="*/ 0 h 75"/>
                <a:gd name="T18" fmla="*/ 41 w 80"/>
                <a:gd name="T19" fmla="*/ 5 h 75"/>
                <a:gd name="T20" fmla="*/ 40 w 80"/>
                <a:gd name="T21" fmla="*/ 20 h 75"/>
                <a:gd name="T22" fmla="*/ 51 w 80"/>
                <a:gd name="T23" fmla="*/ 13 h 75"/>
                <a:gd name="T24" fmla="*/ 69 w 80"/>
                <a:gd name="T25" fmla="*/ 17 h 75"/>
                <a:gd name="T26" fmla="*/ 58 w 80"/>
                <a:gd name="T27" fmla="*/ 33 h 75"/>
                <a:gd name="T28" fmla="*/ 58 w 80"/>
                <a:gd name="T29" fmla="*/ 50 h 75"/>
                <a:gd name="T30" fmla="*/ 79 w 80"/>
                <a:gd name="T31" fmla="*/ 45 h 75"/>
                <a:gd name="T32" fmla="*/ 80 w 80"/>
                <a:gd name="T33" fmla="*/ 63 h 75"/>
                <a:gd name="T34" fmla="*/ 54 w 80"/>
                <a:gd name="T35" fmla="*/ 5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75">
                  <a:moveTo>
                    <a:pt x="54" y="54"/>
                  </a:moveTo>
                  <a:lnTo>
                    <a:pt x="42" y="75"/>
                  </a:lnTo>
                  <a:lnTo>
                    <a:pt x="40" y="64"/>
                  </a:lnTo>
                  <a:lnTo>
                    <a:pt x="8" y="59"/>
                  </a:lnTo>
                  <a:lnTo>
                    <a:pt x="16" y="52"/>
                  </a:lnTo>
                  <a:lnTo>
                    <a:pt x="3" y="46"/>
                  </a:lnTo>
                  <a:lnTo>
                    <a:pt x="0" y="33"/>
                  </a:lnTo>
                  <a:lnTo>
                    <a:pt x="26" y="17"/>
                  </a:lnTo>
                  <a:lnTo>
                    <a:pt x="24" y="0"/>
                  </a:lnTo>
                  <a:lnTo>
                    <a:pt x="41" y="5"/>
                  </a:lnTo>
                  <a:lnTo>
                    <a:pt x="40" y="20"/>
                  </a:lnTo>
                  <a:lnTo>
                    <a:pt x="51" y="13"/>
                  </a:lnTo>
                  <a:lnTo>
                    <a:pt x="69" y="17"/>
                  </a:lnTo>
                  <a:lnTo>
                    <a:pt x="58" y="33"/>
                  </a:lnTo>
                  <a:lnTo>
                    <a:pt x="58" y="50"/>
                  </a:lnTo>
                  <a:lnTo>
                    <a:pt x="79" y="45"/>
                  </a:lnTo>
                  <a:lnTo>
                    <a:pt x="80" y="63"/>
                  </a:lnTo>
                  <a:lnTo>
                    <a:pt x="54" y="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26" name="Freeform 1689"/>
            <p:cNvSpPr>
              <a:spLocks/>
            </p:cNvSpPr>
            <p:nvPr/>
          </p:nvSpPr>
          <p:spPr bwMode="auto">
            <a:xfrm>
              <a:off x="5490" y="2105"/>
              <a:ext cx="63" cy="44"/>
            </a:xfrm>
            <a:custGeom>
              <a:avLst/>
              <a:gdLst>
                <a:gd name="T0" fmla="*/ 28 w 63"/>
                <a:gd name="T1" fmla="*/ 3 h 44"/>
                <a:gd name="T2" fmla="*/ 36 w 63"/>
                <a:gd name="T3" fmla="*/ 0 h 44"/>
                <a:gd name="T4" fmla="*/ 50 w 63"/>
                <a:gd name="T5" fmla="*/ 10 h 44"/>
                <a:gd name="T6" fmla="*/ 63 w 63"/>
                <a:gd name="T7" fmla="*/ 24 h 44"/>
                <a:gd name="T8" fmla="*/ 61 w 63"/>
                <a:gd name="T9" fmla="*/ 28 h 44"/>
                <a:gd name="T10" fmla="*/ 55 w 63"/>
                <a:gd name="T11" fmla="*/ 25 h 44"/>
                <a:gd name="T12" fmla="*/ 40 w 63"/>
                <a:gd name="T13" fmla="*/ 34 h 44"/>
                <a:gd name="T14" fmla="*/ 28 w 63"/>
                <a:gd name="T15" fmla="*/ 29 h 44"/>
                <a:gd name="T16" fmla="*/ 25 w 63"/>
                <a:gd name="T17" fmla="*/ 44 h 44"/>
                <a:gd name="T18" fmla="*/ 9 w 63"/>
                <a:gd name="T19" fmla="*/ 39 h 44"/>
                <a:gd name="T20" fmla="*/ 15 w 63"/>
                <a:gd name="T21" fmla="*/ 36 h 44"/>
                <a:gd name="T22" fmla="*/ 4 w 63"/>
                <a:gd name="T23" fmla="*/ 30 h 44"/>
                <a:gd name="T24" fmla="*/ 6 w 63"/>
                <a:gd name="T25" fmla="*/ 18 h 44"/>
                <a:gd name="T26" fmla="*/ 0 w 63"/>
                <a:gd name="T27" fmla="*/ 16 h 44"/>
                <a:gd name="T28" fmla="*/ 2 w 63"/>
                <a:gd name="T29" fmla="*/ 10 h 44"/>
                <a:gd name="T30" fmla="*/ 12 w 63"/>
                <a:gd name="T31" fmla="*/ 16 h 44"/>
                <a:gd name="T32" fmla="*/ 14 w 63"/>
                <a:gd name="T33" fmla="*/ 4 h 44"/>
                <a:gd name="T34" fmla="*/ 24 w 63"/>
                <a:gd name="T35" fmla="*/ 16 h 44"/>
                <a:gd name="T36" fmla="*/ 28 w 63"/>
                <a:gd name="T37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44">
                  <a:moveTo>
                    <a:pt x="28" y="3"/>
                  </a:moveTo>
                  <a:lnTo>
                    <a:pt x="36" y="0"/>
                  </a:lnTo>
                  <a:lnTo>
                    <a:pt x="50" y="10"/>
                  </a:lnTo>
                  <a:lnTo>
                    <a:pt x="63" y="24"/>
                  </a:lnTo>
                  <a:lnTo>
                    <a:pt x="61" y="28"/>
                  </a:lnTo>
                  <a:lnTo>
                    <a:pt x="55" y="25"/>
                  </a:lnTo>
                  <a:lnTo>
                    <a:pt x="40" y="34"/>
                  </a:lnTo>
                  <a:lnTo>
                    <a:pt x="28" y="29"/>
                  </a:lnTo>
                  <a:lnTo>
                    <a:pt x="25" y="44"/>
                  </a:lnTo>
                  <a:lnTo>
                    <a:pt x="9" y="39"/>
                  </a:lnTo>
                  <a:lnTo>
                    <a:pt x="15" y="36"/>
                  </a:lnTo>
                  <a:lnTo>
                    <a:pt x="4" y="30"/>
                  </a:lnTo>
                  <a:lnTo>
                    <a:pt x="6" y="18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12" y="16"/>
                  </a:lnTo>
                  <a:lnTo>
                    <a:pt x="14" y="4"/>
                  </a:lnTo>
                  <a:lnTo>
                    <a:pt x="24" y="16"/>
                  </a:lnTo>
                  <a:lnTo>
                    <a:pt x="28" y="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27" name="Freeform 1690"/>
            <p:cNvSpPr>
              <a:spLocks/>
            </p:cNvSpPr>
            <p:nvPr/>
          </p:nvSpPr>
          <p:spPr bwMode="auto">
            <a:xfrm>
              <a:off x="5556" y="1975"/>
              <a:ext cx="274" cy="380"/>
            </a:xfrm>
            <a:custGeom>
              <a:avLst/>
              <a:gdLst>
                <a:gd name="T0" fmla="*/ 54 w 274"/>
                <a:gd name="T1" fmla="*/ 202 h 380"/>
                <a:gd name="T2" fmla="*/ 44 w 274"/>
                <a:gd name="T3" fmla="*/ 147 h 380"/>
                <a:gd name="T4" fmla="*/ 0 w 274"/>
                <a:gd name="T5" fmla="*/ 129 h 380"/>
                <a:gd name="T6" fmla="*/ 21 w 274"/>
                <a:gd name="T7" fmla="*/ 109 h 380"/>
                <a:gd name="T8" fmla="*/ 28 w 274"/>
                <a:gd name="T9" fmla="*/ 74 h 380"/>
                <a:gd name="T10" fmla="*/ 43 w 274"/>
                <a:gd name="T11" fmla="*/ 57 h 380"/>
                <a:gd name="T12" fmla="*/ 81 w 274"/>
                <a:gd name="T13" fmla="*/ 36 h 380"/>
                <a:gd name="T14" fmla="*/ 120 w 274"/>
                <a:gd name="T15" fmla="*/ 35 h 380"/>
                <a:gd name="T16" fmla="*/ 129 w 274"/>
                <a:gd name="T17" fmla="*/ 21 h 380"/>
                <a:gd name="T18" fmla="*/ 146 w 274"/>
                <a:gd name="T19" fmla="*/ 10 h 380"/>
                <a:gd name="T20" fmla="*/ 157 w 274"/>
                <a:gd name="T21" fmla="*/ 24 h 380"/>
                <a:gd name="T22" fmla="*/ 162 w 274"/>
                <a:gd name="T23" fmla="*/ 50 h 380"/>
                <a:gd name="T24" fmla="*/ 191 w 274"/>
                <a:gd name="T25" fmla="*/ 83 h 380"/>
                <a:gd name="T26" fmla="*/ 188 w 274"/>
                <a:gd name="T27" fmla="*/ 110 h 380"/>
                <a:gd name="T28" fmla="*/ 202 w 274"/>
                <a:gd name="T29" fmla="*/ 109 h 380"/>
                <a:gd name="T30" fmla="*/ 220 w 274"/>
                <a:gd name="T31" fmla="*/ 136 h 380"/>
                <a:gd name="T32" fmla="*/ 241 w 274"/>
                <a:gd name="T33" fmla="*/ 165 h 380"/>
                <a:gd name="T34" fmla="*/ 221 w 274"/>
                <a:gd name="T35" fmla="*/ 177 h 380"/>
                <a:gd name="T36" fmla="*/ 212 w 274"/>
                <a:gd name="T37" fmla="*/ 183 h 380"/>
                <a:gd name="T38" fmla="*/ 217 w 274"/>
                <a:gd name="T39" fmla="*/ 202 h 380"/>
                <a:gd name="T40" fmla="*/ 227 w 274"/>
                <a:gd name="T41" fmla="*/ 215 h 380"/>
                <a:gd name="T42" fmla="*/ 253 w 274"/>
                <a:gd name="T43" fmla="*/ 198 h 380"/>
                <a:gd name="T44" fmla="*/ 264 w 274"/>
                <a:gd name="T45" fmla="*/ 216 h 380"/>
                <a:gd name="T46" fmla="*/ 267 w 274"/>
                <a:gd name="T47" fmla="*/ 229 h 380"/>
                <a:gd name="T48" fmla="*/ 268 w 274"/>
                <a:gd name="T49" fmla="*/ 256 h 380"/>
                <a:gd name="T50" fmla="*/ 235 w 274"/>
                <a:gd name="T51" fmla="*/ 279 h 380"/>
                <a:gd name="T52" fmla="*/ 186 w 274"/>
                <a:gd name="T53" fmla="*/ 303 h 380"/>
                <a:gd name="T54" fmla="*/ 182 w 274"/>
                <a:gd name="T55" fmla="*/ 277 h 380"/>
                <a:gd name="T56" fmla="*/ 157 w 274"/>
                <a:gd name="T57" fmla="*/ 285 h 380"/>
                <a:gd name="T58" fmla="*/ 158 w 274"/>
                <a:gd name="T59" fmla="*/ 302 h 380"/>
                <a:gd name="T60" fmla="*/ 171 w 274"/>
                <a:gd name="T61" fmla="*/ 318 h 380"/>
                <a:gd name="T62" fmla="*/ 162 w 274"/>
                <a:gd name="T63" fmla="*/ 351 h 380"/>
                <a:gd name="T64" fmla="*/ 134 w 274"/>
                <a:gd name="T65" fmla="*/ 339 h 380"/>
                <a:gd name="T66" fmla="*/ 118 w 274"/>
                <a:gd name="T67" fmla="*/ 352 h 380"/>
                <a:gd name="T68" fmla="*/ 120 w 274"/>
                <a:gd name="T69" fmla="*/ 380 h 380"/>
                <a:gd name="T70" fmla="*/ 91 w 274"/>
                <a:gd name="T71" fmla="*/ 357 h 380"/>
                <a:gd name="T72" fmla="*/ 54 w 274"/>
                <a:gd name="T73" fmla="*/ 358 h 380"/>
                <a:gd name="T74" fmla="*/ 22 w 274"/>
                <a:gd name="T75" fmla="*/ 371 h 380"/>
                <a:gd name="T76" fmla="*/ 8 w 274"/>
                <a:gd name="T77" fmla="*/ 353 h 380"/>
                <a:gd name="T78" fmla="*/ 17 w 274"/>
                <a:gd name="T79" fmla="*/ 317 h 380"/>
                <a:gd name="T80" fmla="*/ 28 w 274"/>
                <a:gd name="T81" fmla="*/ 265 h 380"/>
                <a:gd name="T82" fmla="*/ 34 w 274"/>
                <a:gd name="T83" fmla="*/ 239 h 380"/>
                <a:gd name="T84" fmla="*/ 19 w 274"/>
                <a:gd name="T85" fmla="*/ 235 h 380"/>
                <a:gd name="T86" fmla="*/ 29 w 274"/>
                <a:gd name="T87" fmla="*/ 204 h 380"/>
                <a:gd name="T88" fmla="*/ 47 w 274"/>
                <a:gd name="T89" fmla="*/ 20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4" h="380">
                  <a:moveTo>
                    <a:pt x="47" y="208"/>
                  </a:moveTo>
                  <a:lnTo>
                    <a:pt x="54" y="202"/>
                  </a:lnTo>
                  <a:lnTo>
                    <a:pt x="46" y="184"/>
                  </a:lnTo>
                  <a:lnTo>
                    <a:pt x="44" y="147"/>
                  </a:lnTo>
                  <a:lnTo>
                    <a:pt x="9" y="139"/>
                  </a:lnTo>
                  <a:lnTo>
                    <a:pt x="0" y="129"/>
                  </a:lnTo>
                  <a:lnTo>
                    <a:pt x="4" y="112"/>
                  </a:lnTo>
                  <a:lnTo>
                    <a:pt x="21" y="109"/>
                  </a:lnTo>
                  <a:lnTo>
                    <a:pt x="12" y="101"/>
                  </a:lnTo>
                  <a:lnTo>
                    <a:pt x="28" y="74"/>
                  </a:lnTo>
                  <a:lnTo>
                    <a:pt x="27" y="65"/>
                  </a:lnTo>
                  <a:lnTo>
                    <a:pt x="43" y="57"/>
                  </a:lnTo>
                  <a:lnTo>
                    <a:pt x="58" y="26"/>
                  </a:lnTo>
                  <a:lnTo>
                    <a:pt x="81" y="36"/>
                  </a:lnTo>
                  <a:lnTo>
                    <a:pt x="85" y="26"/>
                  </a:lnTo>
                  <a:lnTo>
                    <a:pt x="120" y="35"/>
                  </a:lnTo>
                  <a:lnTo>
                    <a:pt x="117" y="7"/>
                  </a:lnTo>
                  <a:lnTo>
                    <a:pt x="129" y="21"/>
                  </a:lnTo>
                  <a:lnTo>
                    <a:pt x="143" y="0"/>
                  </a:lnTo>
                  <a:lnTo>
                    <a:pt x="146" y="10"/>
                  </a:lnTo>
                  <a:lnTo>
                    <a:pt x="157" y="16"/>
                  </a:lnTo>
                  <a:lnTo>
                    <a:pt x="157" y="24"/>
                  </a:lnTo>
                  <a:lnTo>
                    <a:pt x="150" y="21"/>
                  </a:lnTo>
                  <a:lnTo>
                    <a:pt x="162" y="50"/>
                  </a:lnTo>
                  <a:lnTo>
                    <a:pt x="179" y="44"/>
                  </a:lnTo>
                  <a:lnTo>
                    <a:pt x="191" y="83"/>
                  </a:lnTo>
                  <a:lnTo>
                    <a:pt x="171" y="96"/>
                  </a:lnTo>
                  <a:lnTo>
                    <a:pt x="188" y="110"/>
                  </a:lnTo>
                  <a:lnTo>
                    <a:pt x="193" y="104"/>
                  </a:lnTo>
                  <a:lnTo>
                    <a:pt x="202" y="109"/>
                  </a:lnTo>
                  <a:lnTo>
                    <a:pt x="213" y="142"/>
                  </a:lnTo>
                  <a:lnTo>
                    <a:pt x="220" y="136"/>
                  </a:lnTo>
                  <a:lnTo>
                    <a:pt x="235" y="149"/>
                  </a:lnTo>
                  <a:lnTo>
                    <a:pt x="241" y="165"/>
                  </a:lnTo>
                  <a:lnTo>
                    <a:pt x="230" y="180"/>
                  </a:lnTo>
                  <a:lnTo>
                    <a:pt x="221" y="177"/>
                  </a:lnTo>
                  <a:lnTo>
                    <a:pt x="216" y="188"/>
                  </a:lnTo>
                  <a:lnTo>
                    <a:pt x="212" y="183"/>
                  </a:lnTo>
                  <a:lnTo>
                    <a:pt x="206" y="189"/>
                  </a:lnTo>
                  <a:lnTo>
                    <a:pt x="217" y="202"/>
                  </a:lnTo>
                  <a:lnTo>
                    <a:pt x="228" y="205"/>
                  </a:lnTo>
                  <a:lnTo>
                    <a:pt x="227" y="215"/>
                  </a:lnTo>
                  <a:lnTo>
                    <a:pt x="248" y="211"/>
                  </a:lnTo>
                  <a:lnTo>
                    <a:pt x="253" y="198"/>
                  </a:lnTo>
                  <a:lnTo>
                    <a:pt x="266" y="205"/>
                  </a:lnTo>
                  <a:lnTo>
                    <a:pt x="264" y="216"/>
                  </a:lnTo>
                  <a:lnTo>
                    <a:pt x="274" y="217"/>
                  </a:lnTo>
                  <a:lnTo>
                    <a:pt x="267" y="229"/>
                  </a:lnTo>
                  <a:lnTo>
                    <a:pt x="270" y="244"/>
                  </a:lnTo>
                  <a:lnTo>
                    <a:pt x="268" y="256"/>
                  </a:lnTo>
                  <a:lnTo>
                    <a:pt x="256" y="259"/>
                  </a:lnTo>
                  <a:lnTo>
                    <a:pt x="235" y="279"/>
                  </a:lnTo>
                  <a:lnTo>
                    <a:pt x="220" y="276"/>
                  </a:lnTo>
                  <a:lnTo>
                    <a:pt x="186" y="303"/>
                  </a:lnTo>
                  <a:lnTo>
                    <a:pt x="174" y="284"/>
                  </a:lnTo>
                  <a:lnTo>
                    <a:pt x="182" y="277"/>
                  </a:lnTo>
                  <a:lnTo>
                    <a:pt x="163" y="268"/>
                  </a:lnTo>
                  <a:lnTo>
                    <a:pt x="157" y="285"/>
                  </a:lnTo>
                  <a:lnTo>
                    <a:pt x="165" y="291"/>
                  </a:lnTo>
                  <a:lnTo>
                    <a:pt x="158" y="302"/>
                  </a:lnTo>
                  <a:lnTo>
                    <a:pt x="162" y="322"/>
                  </a:lnTo>
                  <a:lnTo>
                    <a:pt x="171" y="318"/>
                  </a:lnTo>
                  <a:lnTo>
                    <a:pt x="177" y="340"/>
                  </a:lnTo>
                  <a:lnTo>
                    <a:pt x="162" y="351"/>
                  </a:lnTo>
                  <a:lnTo>
                    <a:pt x="147" y="354"/>
                  </a:lnTo>
                  <a:lnTo>
                    <a:pt x="134" y="339"/>
                  </a:lnTo>
                  <a:lnTo>
                    <a:pt x="132" y="350"/>
                  </a:lnTo>
                  <a:lnTo>
                    <a:pt x="118" y="352"/>
                  </a:lnTo>
                  <a:lnTo>
                    <a:pt x="125" y="368"/>
                  </a:lnTo>
                  <a:lnTo>
                    <a:pt x="120" y="380"/>
                  </a:lnTo>
                  <a:lnTo>
                    <a:pt x="90" y="364"/>
                  </a:lnTo>
                  <a:lnTo>
                    <a:pt x="91" y="357"/>
                  </a:lnTo>
                  <a:lnTo>
                    <a:pt x="60" y="345"/>
                  </a:lnTo>
                  <a:lnTo>
                    <a:pt x="54" y="358"/>
                  </a:lnTo>
                  <a:lnTo>
                    <a:pt x="55" y="373"/>
                  </a:lnTo>
                  <a:lnTo>
                    <a:pt x="22" y="371"/>
                  </a:lnTo>
                  <a:lnTo>
                    <a:pt x="17" y="376"/>
                  </a:lnTo>
                  <a:lnTo>
                    <a:pt x="8" y="353"/>
                  </a:lnTo>
                  <a:lnTo>
                    <a:pt x="31" y="324"/>
                  </a:lnTo>
                  <a:lnTo>
                    <a:pt x="17" y="317"/>
                  </a:lnTo>
                  <a:lnTo>
                    <a:pt x="44" y="309"/>
                  </a:lnTo>
                  <a:lnTo>
                    <a:pt x="28" y="265"/>
                  </a:lnTo>
                  <a:lnTo>
                    <a:pt x="46" y="261"/>
                  </a:lnTo>
                  <a:lnTo>
                    <a:pt x="34" y="239"/>
                  </a:lnTo>
                  <a:lnTo>
                    <a:pt x="24" y="243"/>
                  </a:lnTo>
                  <a:lnTo>
                    <a:pt x="19" y="235"/>
                  </a:lnTo>
                  <a:lnTo>
                    <a:pt x="36" y="209"/>
                  </a:lnTo>
                  <a:lnTo>
                    <a:pt x="29" y="204"/>
                  </a:lnTo>
                  <a:lnTo>
                    <a:pt x="38" y="196"/>
                  </a:lnTo>
                  <a:lnTo>
                    <a:pt x="47" y="20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28" name="Freeform 1691"/>
            <p:cNvSpPr>
              <a:spLocks/>
            </p:cNvSpPr>
            <p:nvPr/>
          </p:nvSpPr>
          <p:spPr bwMode="auto">
            <a:xfrm>
              <a:off x="5440" y="1978"/>
              <a:ext cx="174" cy="258"/>
            </a:xfrm>
            <a:custGeom>
              <a:avLst/>
              <a:gdLst>
                <a:gd name="T0" fmla="*/ 2 w 174"/>
                <a:gd name="T1" fmla="*/ 50 h 258"/>
                <a:gd name="T2" fmla="*/ 23 w 174"/>
                <a:gd name="T3" fmla="*/ 40 h 258"/>
                <a:gd name="T4" fmla="*/ 39 w 174"/>
                <a:gd name="T5" fmla="*/ 49 h 258"/>
                <a:gd name="T6" fmla="*/ 53 w 174"/>
                <a:gd name="T7" fmla="*/ 67 h 258"/>
                <a:gd name="T8" fmla="*/ 76 w 174"/>
                <a:gd name="T9" fmla="*/ 83 h 258"/>
                <a:gd name="T10" fmla="*/ 43 w 174"/>
                <a:gd name="T11" fmla="*/ 101 h 258"/>
                <a:gd name="T12" fmla="*/ 62 w 174"/>
                <a:gd name="T13" fmla="*/ 100 h 258"/>
                <a:gd name="T14" fmla="*/ 79 w 174"/>
                <a:gd name="T15" fmla="*/ 124 h 258"/>
                <a:gd name="T16" fmla="*/ 94 w 174"/>
                <a:gd name="T17" fmla="*/ 111 h 258"/>
                <a:gd name="T18" fmla="*/ 116 w 174"/>
                <a:gd name="T19" fmla="*/ 108 h 258"/>
                <a:gd name="T20" fmla="*/ 118 w 174"/>
                <a:gd name="T21" fmla="*/ 76 h 258"/>
                <a:gd name="T22" fmla="*/ 115 w 174"/>
                <a:gd name="T23" fmla="*/ 62 h 258"/>
                <a:gd name="T24" fmla="*/ 99 w 174"/>
                <a:gd name="T25" fmla="*/ 46 h 258"/>
                <a:gd name="T26" fmla="*/ 104 w 174"/>
                <a:gd name="T27" fmla="*/ 28 h 258"/>
                <a:gd name="T28" fmla="*/ 119 w 174"/>
                <a:gd name="T29" fmla="*/ 10 h 258"/>
                <a:gd name="T30" fmla="*/ 167 w 174"/>
                <a:gd name="T31" fmla="*/ 0 h 258"/>
                <a:gd name="T32" fmla="*/ 159 w 174"/>
                <a:gd name="T33" fmla="*/ 54 h 258"/>
                <a:gd name="T34" fmla="*/ 144 w 174"/>
                <a:gd name="T35" fmla="*/ 71 h 258"/>
                <a:gd name="T36" fmla="*/ 137 w 174"/>
                <a:gd name="T37" fmla="*/ 106 h 258"/>
                <a:gd name="T38" fmla="*/ 116 w 174"/>
                <a:gd name="T39" fmla="*/ 126 h 258"/>
                <a:gd name="T40" fmla="*/ 160 w 174"/>
                <a:gd name="T41" fmla="*/ 144 h 258"/>
                <a:gd name="T42" fmla="*/ 170 w 174"/>
                <a:gd name="T43" fmla="*/ 199 h 258"/>
                <a:gd name="T44" fmla="*/ 154 w 174"/>
                <a:gd name="T45" fmla="*/ 193 h 258"/>
                <a:gd name="T46" fmla="*/ 124 w 174"/>
                <a:gd name="T47" fmla="*/ 196 h 258"/>
                <a:gd name="T48" fmla="*/ 110 w 174"/>
                <a:gd name="T49" fmla="*/ 217 h 258"/>
                <a:gd name="T50" fmla="*/ 95 w 174"/>
                <a:gd name="T51" fmla="*/ 229 h 258"/>
                <a:gd name="T52" fmla="*/ 66 w 174"/>
                <a:gd name="T53" fmla="*/ 213 h 258"/>
                <a:gd name="T54" fmla="*/ 6 w 174"/>
                <a:gd name="T55" fmla="*/ 258 h 258"/>
                <a:gd name="T56" fmla="*/ 16 w 174"/>
                <a:gd name="T57" fmla="*/ 212 h 258"/>
                <a:gd name="T58" fmla="*/ 0 w 174"/>
                <a:gd name="T59" fmla="*/ 202 h 258"/>
                <a:gd name="T60" fmla="*/ 0 w 174"/>
                <a:gd name="T61" fmla="*/ 189 h 258"/>
                <a:gd name="T62" fmla="*/ 11 w 174"/>
                <a:gd name="T63" fmla="*/ 195 h 258"/>
                <a:gd name="T64" fmla="*/ 20 w 174"/>
                <a:gd name="T65" fmla="*/ 191 h 258"/>
                <a:gd name="T66" fmla="*/ 21 w 174"/>
                <a:gd name="T67" fmla="*/ 181 h 258"/>
                <a:gd name="T68" fmla="*/ 19 w 174"/>
                <a:gd name="T69" fmla="*/ 163 h 258"/>
                <a:gd name="T70" fmla="*/ 30 w 174"/>
                <a:gd name="T71" fmla="*/ 152 h 258"/>
                <a:gd name="T72" fmla="*/ 30 w 174"/>
                <a:gd name="T73" fmla="*/ 134 h 258"/>
                <a:gd name="T74" fmla="*/ 38 w 174"/>
                <a:gd name="T75" fmla="*/ 131 h 258"/>
                <a:gd name="T76" fmla="*/ 41 w 174"/>
                <a:gd name="T77" fmla="*/ 139 h 258"/>
                <a:gd name="T78" fmla="*/ 51 w 174"/>
                <a:gd name="T79" fmla="*/ 140 h 258"/>
                <a:gd name="T80" fmla="*/ 28 w 174"/>
                <a:gd name="T81" fmla="*/ 92 h 258"/>
                <a:gd name="T82" fmla="*/ 22 w 174"/>
                <a:gd name="T83" fmla="*/ 80 h 258"/>
                <a:gd name="T84" fmla="*/ 1 w 174"/>
                <a:gd name="T85" fmla="*/ 6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4" h="258">
                  <a:moveTo>
                    <a:pt x="1" y="68"/>
                  </a:moveTo>
                  <a:lnTo>
                    <a:pt x="2" y="50"/>
                  </a:lnTo>
                  <a:lnTo>
                    <a:pt x="11" y="56"/>
                  </a:lnTo>
                  <a:lnTo>
                    <a:pt x="23" y="40"/>
                  </a:lnTo>
                  <a:lnTo>
                    <a:pt x="36" y="34"/>
                  </a:lnTo>
                  <a:lnTo>
                    <a:pt x="39" y="49"/>
                  </a:lnTo>
                  <a:lnTo>
                    <a:pt x="59" y="57"/>
                  </a:lnTo>
                  <a:lnTo>
                    <a:pt x="53" y="67"/>
                  </a:lnTo>
                  <a:lnTo>
                    <a:pt x="56" y="77"/>
                  </a:lnTo>
                  <a:lnTo>
                    <a:pt x="76" y="83"/>
                  </a:lnTo>
                  <a:lnTo>
                    <a:pt x="56" y="77"/>
                  </a:lnTo>
                  <a:lnTo>
                    <a:pt x="43" y="101"/>
                  </a:lnTo>
                  <a:lnTo>
                    <a:pt x="50" y="104"/>
                  </a:lnTo>
                  <a:lnTo>
                    <a:pt x="62" y="100"/>
                  </a:lnTo>
                  <a:lnTo>
                    <a:pt x="83" y="116"/>
                  </a:lnTo>
                  <a:lnTo>
                    <a:pt x="79" y="124"/>
                  </a:lnTo>
                  <a:lnTo>
                    <a:pt x="95" y="121"/>
                  </a:lnTo>
                  <a:lnTo>
                    <a:pt x="94" y="111"/>
                  </a:lnTo>
                  <a:lnTo>
                    <a:pt x="110" y="115"/>
                  </a:lnTo>
                  <a:lnTo>
                    <a:pt x="116" y="108"/>
                  </a:lnTo>
                  <a:lnTo>
                    <a:pt x="105" y="85"/>
                  </a:lnTo>
                  <a:lnTo>
                    <a:pt x="118" y="76"/>
                  </a:lnTo>
                  <a:lnTo>
                    <a:pt x="108" y="69"/>
                  </a:lnTo>
                  <a:lnTo>
                    <a:pt x="115" y="62"/>
                  </a:lnTo>
                  <a:lnTo>
                    <a:pt x="104" y="58"/>
                  </a:lnTo>
                  <a:lnTo>
                    <a:pt x="99" y="46"/>
                  </a:lnTo>
                  <a:lnTo>
                    <a:pt x="100" y="36"/>
                  </a:lnTo>
                  <a:lnTo>
                    <a:pt x="104" y="28"/>
                  </a:lnTo>
                  <a:lnTo>
                    <a:pt x="116" y="31"/>
                  </a:lnTo>
                  <a:lnTo>
                    <a:pt x="119" y="10"/>
                  </a:lnTo>
                  <a:lnTo>
                    <a:pt x="144" y="15"/>
                  </a:lnTo>
                  <a:lnTo>
                    <a:pt x="167" y="0"/>
                  </a:lnTo>
                  <a:lnTo>
                    <a:pt x="174" y="23"/>
                  </a:lnTo>
                  <a:lnTo>
                    <a:pt x="159" y="54"/>
                  </a:lnTo>
                  <a:lnTo>
                    <a:pt x="143" y="62"/>
                  </a:lnTo>
                  <a:lnTo>
                    <a:pt x="144" y="71"/>
                  </a:lnTo>
                  <a:lnTo>
                    <a:pt x="128" y="98"/>
                  </a:lnTo>
                  <a:lnTo>
                    <a:pt x="137" y="106"/>
                  </a:lnTo>
                  <a:lnTo>
                    <a:pt x="120" y="109"/>
                  </a:lnTo>
                  <a:lnTo>
                    <a:pt x="116" y="126"/>
                  </a:lnTo>
                  <a:lnTo>
                    <a:pt x="125" y="136"/>
                  </a:lnTo>
                  <a:lnTo>
                    <a:pt x="160" y="144"/>
                  </a:lnTo>
                  <a:lnTo>
                    <a:pt x="162" y="181"/>
                  </a:lnTo>
                  <a:lnTo>
                    <a:pt x="170" y="199"/>
                  </a:lnTo>
                  <a:lnTo>
                    <a:pt x="163" y="205"/>
                  </a:lnTo>
                  <a:lnTo>
                    <a:pt x="154" y="193"/>
                  </a:lnTo>
                  <a:lnTo>
                    <a:pt x="145" y="201"/>
                  </a:lnTo>
                  <a:lnTo>
                    <a:pt x="124" y="196"/>
                  </a:lnTo>
                  <a:lnTo>
                    <a:pt x="126" y="223"/>
                  </a:lnTo>
                  <a:lnTo>
                    <a:pt x="110" y="217"/>
                  </a:lnTo>
                  <a:lnTo>
                    <a:pt x="105" y="243"/>
                  </a:lnTo>
                  <a:lnTo>
                    <a:pt x="95" y="229"/>
                  </a:lnTo>
                  <a:lnTo>
                    <a:pt x="84" y="244"/>
                  </a:lnTo>
                  <a:lnTo>
                    <a:pt x="66" y="213"/>
                  </a:lnTo>
                  <a:lnTo>
                    <a:pt x="44" y="240"/>
                  </a:lnTo>
                  <a:lnTo>
                    <a:pt x="6" y="258"/>
                  </a:lnTo>
                  <a:lnTo>
                    <a:pt x="12" y="214"/>
                  </a:lnTo>
                  <a:lnTo>
                    <a:pt x="16" y="212"/>
                  </a:lnTo>
                  <a:lnTo>
                    <a:pt x="8" y="202"/>
                  </a:lnTo>
                  <a:lnTo>
                    <a:pt x="0" y="202"/>
                  </a:lnTo>
                  <a:lnTo>
                    <a:pt x="1" y="195"/>
                  </a:lnTo>
                  <a:lnTo>
                    <a:pt x="0" y="189"/>
                  </a:lnTo>
                  <a:lnTo>
                    <a:pt x="4" y="191"/>
                  </a:lnTo>
                  <a:lnTo>
                    <a:pt x="11" y="195"/>
                  </a:lnTo>
                  <a:lnTo>
                    <a:pt x="14" y="191"/>
                  </a:lnTo>
                  <a:lnTo>
                    <a:pt x="20" y="191"/>
                  </a:lnTo>
                  <a:lnTo>
                    <a:pt x="23" y="187"/>
                  </a:lnTo>
                  <a:lnTo>
                    <a:pt x="21" y="181"/>
                  </a:lnTo>
                  <a:lnTo>
                    <a:pt x="10" y="169"/>
                  </a:lnTo>
                  <a:lnTo>
                    <a:pt x="19" y="163"/>
                  </a:lnTo>
                  <a:lnTo>
                    <a:pt x="20" y="156"/>
                  </a:lnTo>
                  <a:lnTo>
                    <a:pt x="30" y="152"/>
                  </a:lnTo>
                  <a:lnTo>
                    <a:pt x="21" y="144"/>
                  </a:lnTo>
                  <a:lnTo>
                    <a:pt x="30" y="134"/>
                  </a:lnTo>
                  <a:lnTo>
                    <a:pt x="34" y="134"/>
                  </a:lnTo>
                  <a:lnTo>
                    <a:pt x="38" y="131"/>
                  </a:lnTo>
                  <a:lnTo>
                    <a:pt x="38" y="135"/>
                  </a:lnTo>
                  <a:lnTo>
                    <a:pt x="41" y="139"/>
                  </a:lnTo>
                  <a:lnTo>
                    <a:pt x="45" y="134"/>
                  </a:lnTo>
                  <a:lnTo>
                    <a:pt x="51" y="140"/>
                  </a:lnTo>
                  <a:lnTo>
                    <a:pt x="44" y="95"/>
                  </a:lnTo>
                  <a:lnTo>
                    <a:pt x="28" y="92"/>
                  </a:lnTo>
                  <a:lnTo>
                    <a:pt x="27" y="83"/>
                  </a:lnTo>
                  <a:lnTo>
                    <a:pt x="22" y="80"/>
                  </a:lnTo>
                  <a:lnTo>
                    <a:pt x="1" y="78"/>
                  </a:lnTo>
                  <a:lnTo>
                    <a:pt x="1" y="6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29" name="Freeform 1692"/>
            <p:cNvSpPr>
              <a:spLocks/>
            </p:cNvSpPr>
            <p:nvPr/>
          </p:nvSpPr>
          <p:spPr bwMode="auto">
            <a:xfrm>
              <a:off x="5490" y="2105"/>
              <a:ext cx="63" cy="44"/>
            </a:xfrm>
            <a:custGeom>
              <a:avLst/>
              <a:gdLst>
                <a:gd name="T0" fmla="*/ 28 w 63"/>
                <a:gd name="T1" fmla="*/ 3 h 44"/>
                <a:gd name="T2" fmla="*/ 36 w 63"/>
                <a:gd name="T3" fmla="*/ 0 h 44"/>
                <a:gd name="T4" fmla="*/ 50 w 63"/>
                <a:gd name="T5" fmla="*/ 10 h 44"/>
                <a:gd name="T6" fmla="*/ 63 w 63"/>
                <a:gd name="T7" fmla="*/ 24 h 44"/>
                <a:gd name="T8" fmla="*/ 61 w 63"/>
                <a:gd name="T9" fmla="*/ 28 h 44"/>
                <a:gd name="T10" fmla="*/ 55 w 63"/>
                <a:gd name="T11" fmla="*/ 25 h 44"/>
                <a:gd name="T12" fmla="*/ 40 w 63"/>
                <a:gd name="T13" fmla="*/ 34 h 44"/>
                <a:gd name="T14" fmla="*/ 28 w 63"/>
                <a:gd name="T15" fmla="*/ 29 h 44"/>
                <a:gd name="T16" fmla="*/ 25 w 63"/>
                <a:gd name="T17" fmla="*/ 44 h 44"/>
                <a:gd name="T18" fmla="*/ 9 w 63"/>
                <a:gd name="T19" fmla="*/ 39 h 44"/>
                <a:gd name="T20" fmla="*/ 15 w 63"/>
                <a:gd name="T21" fmla="*/ 36 h 44"/>
                <a:gd name="T22" fmla="*/ 4 w 63"/>
                <a:gd name="T23" fmla="*/ 30 h 44"/>
                <a:gd name="T24" fmla="*/ 6 w 63"/>
                <a:gd name="T25" fmla="*/ 18 h 44"/>
                <a:gd name="T26" fmla="*/ 0 w 63"/>
                <a:gd name="T27" fmla="*/ 16 h 44"/>
                <a:gd name="T28" fmla="*/ 2 w 63"/>
                <a:gd name="T29" fmla="*/ 10 h 44"/>
                <a:gd name="T30" fmla="*/ 12 w 63"/>
                <a:gd name="T31" fmla="*/ 16 h 44"/>
                <a:gd name="T32" fmla="*/ 14 w 63"/>
                <a:gd name="T33" fmla="*/ 4 h 44"/>
                <a:gd name="T34" fmla="*/ 24 w 63"/>
                <a:gd name="T35" fmla="*/ 16 h 44"/>
                <a:gd name="T36" fmla="*/ 28 w 63"/>
                <a:gd name="T37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44">
                  <a:moveTo>
                    <a:pt x="28" y="3"/>
                  </a:moveTo>
                  <a:lnTo>
                    <a:pt x="36" y="0"/>
                  </a:lnTo>
                  <a:lnTo>
                    <a:pt x="50" y="10"/>
                  </a:lnTo>
                  <a:lnTo>
                    <a:pt x="63" y="24"/>
                  </a:lnTo>
                  <a:lnTo>
                    <a:pt x="61" y="28"/>
                  </a:lnTo>
                  <a:lnTo>
                    <a:pt x="55" y="25"/>
                  </a:lnTo>
                  <a:lnTo>
                    <a:pt x="40" y="34"/>
                  </a:lnTo>
                  <a:lnTo>
                    <a:pt x="28" y="29"/>
                  </a:lnTo>
                  <a:lnTo>
                    <a:pt x="25" y="44"/>
                  </a:lnTo>
                  <a:lnTo>
                    <a:pt x="9" y="39"/>
                  </a:lnTo>
                  <a:lnTo>
                    <a:pt x="15" y="36"/>
                  </a:lnTo>
                  <a:lnTo>
                    <a:pt x="4" y="30"/>
                  </a:lnTo>
                  <a:lnTo>
                    <a:pt x="6" y="18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12" y="16"/>
                  </a:lnTo>
                  <a:lnTo>
                    <a:pt x="14" y="4"/>
                  </a:lnTo>
                  <a:lnTo>
                    <a:pt x="24" y="16"/>
                  </a:lnTo>
                  <a:lnTo>
                    <a:pt x="28" y="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30" name="Freeform 1693"/>
            <p:cNvSpPr>
              <a:spLocks/>
            </p:cNvSpPr>
            <p:nvPr/>
          </p:nvSpPr>
          <p:spPr bwMode="auto">
            <a:xfrm>
              <a:off x="4627" y="1907"/>
              <a:ext cx="686" cy="406"/>
            </a:xfrm>
            <a:custGeom>
              <a:avLst/>
              <a:gdLst>
                <a:gd name="T0" fmla="*/ 52 w 686"/>
                <a:gd name="T1" fmla="*/ 252 h 406"/>
                <a:gd name="T2" fmla="*/ 105 w 686"/>
                <a:gd name="T3" fmla="*/ 215 h 406"/>
                <a:gd name="T4" fmla="*/ 88 w 686"/>
                <a:gd name="T5" fmla="*/ 195 h 406"/>
                <a:gd name="T6" fmla="*/ 158 w 686"/>
                <a:gd name="T7" fmla="*/ 174 h 406"/>
                <a:gd name="T8" fmla="*/ 237 w 686"/>
                <a:gd name="T9" fmla="*/ 174 h 406"/>
                <a:gd name="T10" fmla="*/ 300 w 686"/>
                <a:gd name="T11" fmla="*/ 184 h 406"/>
                <a:gd name="T12" fmla="*/ 312 w 686"/>
                <a:gd name="T13" fmla="*/ 120 h 406"/>
                <a:gd name="T14" fmla="*/ 377 w 686"/>
                <a:gd name="T15" fmla="*/ 110 h 406"/>
                <a:gd name="T16" fmla="*/ 406 w 686"/>
                <a:gd name="T17" fmla="*/ 99 h 406"/>
                <a:gd name="T18" fmla="*/ 439 w 686"/>
                <a:gd name="T19" fmla="*/ 89 h 406"/>
                <a:gd name="T20" fmla="*/ 508 w 686"/>
                <a:gd name="T21" fmla="*/ 44 h 406"/>
                <a:gd name="T22" fmla="*/ 604 w 686"/>
                <a:gd name="T23" fmla="*/ 18 h 406"/>
                <a:gd name="T24" fmla="*/ 648 w 686"/>
                <a:gd name="T25" fmla="*/ 9 h 406"/>
                <a:gd name="T26" fmla="*/ 677 w 686"/>
                <a:gd name="T27" fmla="*/ 40 h 406"/>
                <a:gd name="T28" fmla="*/ 671 w 686"/>
                <a:gd name="T29" fmla="*/ 98 h 406"/>
                <a:gd name="T30" fmla="*/ 686 w 686"/>
                <a:gd name="T31" fmla="*/ 144 h 406"/>
                <a:gd name="T32" fmla="*/ 637 w 686"/>
                <a:gd name="T33" fmla="*/ 121 h 406"/>
                <a:gd name="T34" fmla="*/ 611 w 686"/>
                <a:gd name="T35" fmla="*/ 137 h 406"/>
                <a:gd name="T36" fmla="*/ 580 w 686"/>
                <a:gd name="T37" fmla="*/ 90 h 406"/>
                <a:gd name="T38" fmla="*/ 513 w 686"/>
                <a:gd name="T39" fmla="*/ 116 h 406"/>
                <a:gd name="T40" fmla="*/ 514 w 686"/>
                <a:gd name="T41" fmla="*/ 144 h 406"/>
                <a:gd name="T42" fmla="*/ 521 w 686"/>
                <a:gd name="T43" fmla="*/ 168 h 406"/>
                <a:gd name="T44" fmla="*/ 534 w 686"/>
                <a:gd name="T45" fmla="*/ 197 h 406"/>
                <a:gd name="T46" fmla="*/ 597 w 686"/>
                <a:gd name="T47" fmla="*/ 262 h 406"/>
                <a:gd name="T48" fmla="*/ 585 w 686"/>
                <a:gd name="T49" fmla="*/ 309 h 406"/>
                <a:gd name="T50" fmla="*/ 535 w 686"/>
                <a:gd name="T51" fmla="*/ 358 h 406"/>
                <a:gd name="T52" fmla="*/ 498 w 686"/>
                <a:gd name="T53" fmla="*/ 379 h 406"/>
                <a:gd name="T54" fmla="*/ 496 w 686"/>
                <a:gd name="T55" fmla="*/ 336 h 406"/>
                <a:gd name="T56" fmla="*/ 418 w 686"/>
                <a:gd name="T57" fmla="*/ 301 h 406"/>
                <a:gd name="T58" fmla="*/ 397 w 686"/>
                <a:gd name="T59" fmla="*/ 289 h 406"/>
                <a:gd name="T60" fmla="*/ 403 w 686"/>
                <a:gd name="T61" fmla="*/ 265 h 406"/>
                <a:gd name="T62" fmla="*/ 389 w 686"/>
                <a:gd name="T63" fmla="*/ 234 h 406"/>
                <a:gd name="T64" fmla="*/ 357 w 686"/>
                <a:gd name="T65" fmla="*/ 272 h 406"/>
                <a:gd name="T66" fmla="*/ 337 w 686"/>
                <a:gd name="T67" fmla="*/ 277 h 406"/>
                <a:gd name="T68" fmla="*/ 301 w 686"/>
                <a:gd name="T69" fmla="*/ 290 h 406"/>
                <a:gd name="T70" fmla="*/ 274 w 686"/>
                <a:gd name="T71" fmla="*/ 301 h 406"/>
                <a:gd name="T72" fmla="*/ 272 w 686"/>
                <a:gd name="T73" fmla="*/ 318 h 406"/>
                <a:gd name="T74" fmla="*/ 245 w 686"/>
                <a:gd name="T75" fmla="*/ 349 h 406"/>
                <a:gd name="T76" fmla="*/ 226 w 686"/>
                <a:gd name="T77" fmla="*/ 386 h 406"/>
                <a:gd name="T78" fmla="*/ 200 w 686"/>
                <a:gd name="T79" fmla="*/ 385 h 406"/>
                <a:gd name="T80" fmla="*/ 134 w 686"/>
                <a:gd name="T81" fmla="*/ 397 h 406"/>
                <a:gd name="T82" fmla="*/ 92 w 686"/>
                <a:gd name="T83" fmla="*/ 350 h 406"/>
                <a:gd name="T84" fmla="*/ 65 w 686"/>
                <a:gd name="T85" fmla="*/ 359 h 406"/>
                <a:gd name="T86" fmla="*/ 30 w 686"/>
                <a:gd name="T87" fmla="*/ 348 h 406"/>
                <a:gd name="T88" fmla="*/ 0 w 686"/>
                <a:gd name="T89" fmla="*/ 298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6" h="406">
                  <a:moveTo>
                    <a:pt x="10" y="297"/>
                  </a:moveTo>
                  <a:lnTo>
                    <a:pt x="12" y="261"/>
                  </a:lnTo>
                  <a:lnTo>
                    <a:pt x="52" y="252"/>
                  </a:lnTo>
                  <a:lnTo>
                    <a:pt x="64" y="265"/>
                  </a:lnTo>
                  <a:lnTo>
                    <a:pt x="96" y="252"/>
                  </a:lnTo>
                  <a:lnTo>
                    <a:pt x="105" y="215"/>
                  </a:lnTo>
                  <a:lnTo>
                    <a:pt x="92" y="211"/>
                  </a:lnTo>
                  <a:lnTo>
                    <a:pt x="82" y="227"/>
                  </a:lnTo>
                  <a:lnTo>
                    <a:pt x="88" y="195"/>
                  </a:lnTo>
                  <a:lnTo>
                    <a:pt x="126" y="159"/>
                  </a:lnTo>
                  <a:lnTo>
                    <a:pt x="149" y="156"/>
                  </a:lnTo>
                  <a:lnTo>
                    <a:pt x="158" y="174"/>
                  </a:lnTo>
                  <a:lnTo>
                    <a:pt x="196" y="176"/>
                  </a:lnTo>
                  <a:lnTo>
                    <a:pt x="207" y="195"/>
                  </a:lnTo>
                  <a:lnTo>
                    <a:pt x="237" y="174"/>
                  </a:lnTo>
                  <a:lnTo>
                    <a:pt x="244" y="193"/>
                  </a:lnTo>
                  <a:lnTo>
                    <a:pt x="281" y="179"/>
                  </a:lnTo>
                  <a:lnTo>
                    <a:pt x="300" y="184"/>
                  </a:lnTo>
                  <a:lnTo>
                    <a:pt x="298" y="152"/>
                  </a:lnTo>
                  <a:lnTo>
                    <a:pt x="329" y="141"/>
                  </a:lnTo>
                  <a:lnTo>
                    <a:pt x="312" y="120"/>
                  </a:lnTo>
                  <a:lnTo>
                    <a:pt x="312" y="97"/>
                  </a:lnTo>
                  <a:lnTo>
                    <a:pt x="340" y="71"/>
                  </a:lnTo>
                  <a:lnTo>
                    <a:pt x="377" y="110"/>
                  </a:lnTo>
                  <a:lnTo>
                    <a:pt x="379" y="82"/>
                  </a:lnTo>
                  <a:lnTo>
                    <a:pt x="402" y="84"/>
                  </a:lnTo>
                  <a:lnTo>
                    <a:pt x="406" y="99"/>
                  </a:lnTo>
                  <a:lnTo>
                    <a:pt x="413" y="86"/>
                  </a:lnTo>
                  <a:lnTo>
                    <a:pt x="439" y="99"/>
                  </a:lnTo>
                  <a:lnTo>
                    <a:pt x="439" y="89"/>
                  </a:lnTo>
                  <a:lnTo>
                    <a:pt x="486" y="81"/>
                  </a:lnTo>
                  <a:lnTo>
                    <a:pt x="508" y="63"/>
                  </a:lnTo>
                  <a:lnTo>
                    <a:pt x="508" y="44"/>
                  </a:lnTo>
                  <a:lnTo>
                    <a:pt x="542" y="41"/>
                  </a:lnTo>
                  <a:lnTo>
                    <a:pt x="553" y="25"/>
                  </a:lnTo>
                  <a:lnTo>
                    <a:pt x="604" y="18"/>
                  </a:lnTo>
                  <a:lnTo>
                    <a:pt x="603" y="31"/>
                  </a:lnTo>
                  <a:lnTo>
                    <a:pt x="619" y="14"/>
                  </a:lnTo>
                  <a:lnTo>
                    <a:pt x="648" y="9"/>
                  </a:lnTo>
                  <a:lnTo>
                    <a:pt x="659" y="0"/>
                  </a:lnTo>
                  <a:lnTo>
                    <a:pt x="673" y="24"/>
                  </a:lnTo>
                  <a:lnTo>
                    <a:pt x="677" y="40"/>
                  </a:lnTo>
                  <a:lnTo>
                    <a:pt x="675" y="77"/>
                  </a:lnTo>
                  <a:lnTo>
                    <a:pt x="680" y="88"/>
                  </a:lnTo>
                  <a:lnTo>
                    <a:pt x="671" y="98"/>
                  </a:lnTo>
                  <a:lnTo>
                    <a:pt x="680" y="113"/>
                  </a:lnTo>
                  <a:lnTo>
                    <a:pt x="657" y="116"/>
                  </a:lnTo>
                  <a:lnTo>
                    <a:pt x="686" y="144"/>
                  </a:lnTo>
                  <a:lnTo>
                    <a:pt x="664" y="139"/>
                  </a:lnTo>
                  <a:lnTo>
                    <a:pt x="640" y="130"/>
                  </a:lnTo>
                  <a:lnTo>
                    <a:pt x="637" y="121"/>
                  </a:lnTo>
                  <a:lnTo>
                    <a:pt x="628" y="122"/>
                  </a:lnTo>
                  <a:lnTo>
                    <a:pt x="620" y="129"/>
                  </a:lnTo>
                  <a:lnTo>
                    <a:pt x="611" y="137"/>
                  </a:lnTo>
                  <a:lnTo>
                    <a:pt x="598" y="129"/>
                  </a:lnTo>
                  <a:lnTo>
                    <a:pt x="597" y="94"/>
                  </a:lnTo>
                  <a:lnTo>
                    <a:pt x="580" y="90"/>
                  </a:lnTo>
                  <a:lnTo>
                    <a:pt x="576" y="77"/>
                  </a:lnTo>
                  <a:lnTo>
                    <a:pt x="516" y="76"/>
                  </a:lnTo>
                  <a:lnTo>
                    <a:pt x="513" y="116"/>
                  </a:lnTo>
                  <a:lnTo>
                    <a:pt x="508" y="116"/>
                  </a:lnTo>
                  <a:lnTo>
                    <a:pt x="507" y="139"/>
                  </a:lnTo>
                  <a:lnTo>
                    <a:pt x="514" y="144"/>
                  </a:lnTo>
                  <a:lnTo>
                    <a:pt x="517" y="156"/>
                  </a:lnTo>
                  <a:lnTo>
                    <a:pt x="526" y="158"/>
                  </a:lnTo>
                  <a:lnTo>
                    <a:pt x="521" y="168"/>
                  </a:lnTo>
                  <a:lnTo>
                    <a:pt x="530" y="172"/>
                  </a:lnTo>
                  <a:lnTo>
                    <a:pt x="531" y="184"/>
                  </a:lnTo>
                  <a:lnTo>
                    <a:pt x="534" y="197"/>
                  </a:lnTo>
                  <a:lnTo>
                    <a:pt x="560" y="223"/>
                  </a:lnTo>
                  <a:lnTo>
                    <a:pt x="585" y="254"/>
                  </a:lnTo>
                  <a:lnTo>
                    <a:pt x="597" y="262"/>
                  </a:lnTo>
                  <a:lnTo>
                    <a:pt x="597" y="286"/>
                  </a:lnTo>
                  <a:lnTo>
                    <a:pt x="621" y="291"/>
                  </a:lnTo>
                  <a:lnTo>
                    <a:pt x="585" y="309"/>
                  </a:lnTo>
                  <a:lnTo>
                    <a:pt x="572" y="338"/>
                  </a:lnTo>
                  <a:lnTo>
                    <a:pt x="527" y="350"/>
                  </a:lnTo>
                  <a:lnTo>
                    <a:pt x="535" y="358"/>
                  </a:lnTo>
                  <a:lnTo>
                    <a:pt x="512" y="383"/>
                  </a:lnTo>
                  <a:lnTo>
                    <a:pt x="511" y="382"/>
                  </a:lnTo>
                  <a:lnTo>
                    <a:pt x="498" y="379"/>
                  </a:lnTo>
                  <a:lnTo>
                    <a:pt x="505" y="363"/>
                  </a:lnTo>
                  <a:lnTo>
                    <a:pt x="493" y="350"/>
                  </a:lnTo>
                  <a:lnTo>
                    <a:pt x="496" y="336"/>
                  </a:lnTo>
                  <a:lnTo>
                    <a:pt x="478" y="311"/>
                  </a:lnTo>
                  <a:lnTo>
                    <a:pt x="444" y="318"/>
                  </a:lnTo>
                  <a:lnTo>
                    <a:pt x="418" y="301"/>
                  </a:lnTo>
                  <a:lnTo>
                    <a:pt x="403" y="316"/>
                  </a:lnTo>
                  <a:lnTo>
                    <a:pt x="390" y="299"/>
                  </a:lnTo>
                  <a:lnTo>
                    <a:pt x="397" y="289"/>
                  </a:lnTo>
                  <a:lnTo>
                    <a:pt x="394" y="272"/>
                  </a:lnTo>
                  <a:lnTo>
                    <a:pt x="406" y="269"/>
                  </a:lnTo>
                  <a:lnTo>
                    <a:pt x="403" y="265"/>
                  </a:lnTo>
                  <a:lnTo>
                    <a:pt x="392" y="250"/>
                  </a:lnTo>
                  <a:lnTo>
                    <a:pt x="402" y="238"/>
                  </a:lnTo>
                  <a:lnTo>
                    <a:pt x="389" y="234"/>
                  </a:lnTo>
                  <a:lnTo>
                    <a:pt x="384" y="246"/>
                  </a:lnTo>
                  <a:lnTo>
                    <a:pt x="353" y="262"/>
                  </a:lnTo>
                  <a:lnTo>
                    <a:pt x="357" y="272"/>
                  </a:lnTo>
                  <a:lnTo>
                    <a:pt x="344" y="286"/>
                  </a:lnTo>
                  <a:lnTo>
                    <a:pt x="338" y="277"/>
                  </a:lnTo>
                  <a:lnTo>
                    <a:pt x="337" y="277"/>
                  </a:lnTo>
                  <a:lnTo>
                    <a:pt x="314" y="280"/>
                  </a:lnTo>
                  <a:lnTo>
                    <a:pt x="314" y="288"/>
                  </a:lnTo>
                  <a:lnTo>
                    <a:pt x="301" y="290"/>
                  </a:lnTo>
                  <a:lnTo>
                    <a:pt x="292" y="274"/>
                  </a:lnTo>
                  <a:lnTo>
                    <a:pt x="278" y="283"/>
                  </a:lnTo>
                  <a:lnTo>
                    <a:pt x="274" y="301"/>
                  </a:lnTo>
                  <a:lnTo>
                    <a:pt x="265" y="300"/>
                  </a:lnTo>
                  <a:lnTo>
                    <a:pt x="271" y="315"/>
                  </a:lnTo>
                  <a:lnTo>
                    <a:pt x="272" y="318"/>
                  </a:lnTo>
                  <a:lnTo>
                    <a:pt x="271" y="328"/>
                  </a:lnTo>
                  <a:lnTo>
                    <a:pt x="252" y="323"/>
                  </a:lnTo>
                  <a:lnTo>
                    <a:pt x="245" y="349"/>
                  </a:lnTo>
                  <a:lnTo>
                    <a:pt x="248" y="354"/>
                  </a:lnTo>
                  <a:lnTo>
                    <a:pt x="234" y="368"/>
                  </a:lnTo>
                  <a:lnTo>
                    <a:pt x="226" y="386"/>
                  </a:lnTo>
                  <a:lnTo>
                    <a:pt x="233" y="389"/>
                  </a:lnTo>
                  <a:lnTo>
                    <a:pt x="209" y="406"/>
                  </a:lnTo>
                  <a:lnTo>
                    <a:pt x="200" y="385"/>
                  </a:lnTo>
                  <a:lnTo>
                    <a:pt x="162" y="381"/>
                  </a:lnTo>
                  <a:lnTo>
                    <a:pt x="144" y="401"/>
                  </a:lnTo>
                  <a:lnTo>
                    <a:pt x="134" y="397"/>
                  </a:lnTo>
                  <a:lnTo>
                    <a:pt x="125" y="371"/>
                  </a:lnTo>
                  <a:lnTo>
                    <a:pt x="92" y="361"/>
                  </a:lnTo>
                  <a:lnTo>
                    <a:pt x="92" y="350"/>
                  </a:lnTo>
                  <a:lnTo>
                    <a:pt x="80" y="358"/>
                  </a:lnTo>
                  <a:lnTo>
                    <a:pt x="82" y="364"/>
                  </a:lnTo>
                  <a:lnTo>
                    <a:pt x="65" y="359"/>
                  </a:lnTo>
                  <a:lnTo>
                    <a:pt x="56" y="340"/>
                  </a:lnTo>
                  <a:lnTo>
                    <a:pt x="45" y="337"/>
                  </a:lnTo>
                  <a:lnTo>
                    <a:pt x="30" y="348"/>
                  </a:lnTo>
                  <a:lnTo>
                    <a:pt x="22" y="331"/>
                  </a:lnTo>
                  <a:lnTo>
                    <a:pt x="13" y="329"/>
                  </a:lnTo>
                  <a:lnTo>
                    <a:pt x="0" y="298"/>
                  </a:lnTo>
                  <a:lnTo>
                    <a:pt x="10" y="297"/>
                  </a:lnTo>
                  <a:lnTo>
                    <a:pt x="10" y="2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31" name="Freeform 1694"/>
            <p:cNvSpPr>
              <a:spLocks/>
            </p:cNvSpPr>
            <p:nvPr/>
          </p:nvSpPr>
          <p:spPr bwMode="auto">
            <a:xfrm>
              <a:off x="5112" y="2149"/>
              <a:ext cx="27" cy="23"/>
            </a:xfrm>
            <a:custGeom>
              <a:avLst/>
              <a:gdLst>
                <a:gd name="T0" fmla="*/ 0 w 27"/>
                <a:gd name="T1" fmla="*/ 23 h 23"/>
                <a:gd name="T2" fmla="*/ 0 w 27"/>
                <a:gd name="T3" fmla="*/ 6 h 23"/>
                <a:gd name="T4" fmla="*/ 25 w 27"/>
                <a:gd name="T5" fmla="*/ 0 h 23"/>
                <a:gd name="T6" fmla="*/ 27 w 27"/>
                <a:gd name="T7" fmla="*/ 22 h 23"/>
                <a:gd name="T8" fmla="*/ 0 w 2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">
                  <a:moveTo>
                    <a:pt x="0" y="23"/>
                  </a:moveTo>
                  <a:lnTo>
                    <a:pt x="0" y="6"/>
                  </a:lnTo>
                  <a:lnTo>
                    <a:pt x="25" y="0"/>
                  </a:lnTo>
                  <a:lnTo>
                    <a:pt x="27" y="22"/>
                  </a:lnTo>
                  <a:lnTo>
                    <a:pt x="0" y="2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32" name="Freeform 1695"/>
            <p:cNvSpPr>
              <a:spLocks/>
            </p:cNvSpPr>
            <p:nvPr/>
          </p:nvSpPr>
          <p:spPr bwMode="auto">
            <a:xfrm>
              <a:off x="5490" y="2105"/>
              <a:ext cx="63" cy="44"/>
            </a:xfrm>
            <a:custGeom>
              <a:avLst/>
              <a:gdLst>
                <a:gd name="T0" fmla="*/ 28 w 63"/>
                <a:gd name="T1" fmla="*/ 3 h 44"/>
                <a:gd name="T2" fmla="*/ 36 w 63"/>
                <a:gd name="T3" fmla="*/ 0 h 44"/>
                <a:gd name="T4" fmla="*/ 50 w 63"/>
                <a:gd name="T5" fmla="*/ 10 h 44"/>
                <a:gd name="T6" fmla="*/ 63 w 63"/>
                <a:gd name="T7" fmla="*/ 24 h 44"/>
                <a:gd name="T8" fmla="*/ 61 w 63"/>
                <a:gd name="T9" fmla="*/ 28 h 44"/>
                <a:gd name="T10" fmla="*/ 55 w 63"/>
                <a:gd name="T11" fmla="*/ 25 h 44"/>
                <a:gd name="T12" fmla="*/ 40 w 63"/>
                <a:gd name="T13" fmla="*/ 34 h 44"/>
                <a:gd name="T14" fmla="*/ 28 w 63"/>
                <a:gd name="T15" fmla="*/ 29 h 44"/>
                <a:gd name="T16" fmla="*/ 25 w 63"/>
                <a:gd name="T17" fmla="*/ 44 h 44"/>
                <a:gd name="T18" fmla="*/ 9 w 63"/>
                <a:gd name="T19" fmla="*/ 39 h 44"/>
                <a:gd name="T20" fmla="*/ 15 w 63"/>
                <a:gd name="T21" fmla="*/ 36 h 44"/>
                <a:gd name="T22" fmla="*/ 4 w 63"/>
                <a:gd name="T23" fmla="*/ 30 h 44"/>
                <a:gd name="T24" fmla="*/ 6 w 63"/>
                <a:gd name="T25" fmla="*/ 18 h 44"/>
                <a:gd name="T26" fmla="*/ 0 w 63"/>
                <a:gd name="T27" fmla="*/ 16 h 44"/>
                <a:gd name="T28" fmla="*/ 2 w 63"/>
                <a:gd name="T29" fmla="*/ 10 h 44"/>
                <a:gd name="T30" fmla="*/ 12 w 63"/>
                <a:gd name="T31" fmla="*/ 16 h 44"/>
                <a:gd name="T32" fmla="*/ 14 w 63"/>
                <a:gd name="T33" fmla="*/ 4 h 44"/>
                <a:gd name="T34" fmla="*/ 24 w 63"/>
                <a:gd name="T35" fmla="*/ 16 h 44"/>
                <a:gd name="T36" fmla="*/ 28 w 63"/>
                <a:gd name="T37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44">
                  <a:moveTo>
                    <a:pt x="28" y="3"/>
                  </a:moveTo>
                  <a:lnTo>
                    <a:pt x="36" y="0"/>
                  </a:lnTo>
                  <a:lnTo>
                    <a:pt x="50" y="10"/>
                  </a:lnTo>
                  <a:lnTo>
                    <a:pt x="63" y="24"/>
                  </a:lnTo>
                  <a:lnTo>
                    <a:pt x="61" y="28"/>
                  </a:lnTo>
                  <a:lnTo>
                    <a:pt x="55" y="25"/>
                  </a:lnTo>
                  <a:lnTo>
                    <a:pt x="40" y="34"/>
                  </a:lnTo>
                  <a:lnTo>
                    <a:pt x="28" y="29"/>
                  </a:lnTo>
                  <a:lnTo>
                    <a:pt x="25" y="44"/>
                  </a:lnTo>
                  <a:lnTo>
                    <a:pt x="9" y="39"/>
                  </a:lnTo>
                  <a:lnTo>
                    <a:pt x="15" y="36"/>
                  </a:lnTo>
                  <a:lnTo>
                    <a:pt x="4" y="30"/>
                  </a:lnTo>
                  <a:lnTo>
                    <a:pt x="6" y="18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12" y="16"/>
                  </a:lnTo>
                  <a:lnTo>
                    <a:pt x="14" y="4"/>
                  </a:lnTo>
                  <a:lnTo>
                    <a:pt x="24" y="16"/>
                  </a:lnTo>
                  <a:lnTo>
                    <a:pt x="28" y="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33" name="Freeform 1696"/>
            <p:cNvSpPr>
              <a:spLocks/>
            </p:cNvSpPr>
            <p:nvPr/>
          </p:nvSpPr>
          <p:spPr bwMode="auto">
            <a:xfrm>
              <a:off x="5483" y="2010"/>
              <a:ext cx="75" cy="92"/>
            </a:xfrm>
            <a:custGeom>
              <a:avLst/>
              <a:gdLst>
                <a:gd name="T0" fmla="*/ 57 w 75"/>
                <a:gd name="T1" fmla="*/ 4 h 92"/>
                <a:gd name="T2" fmla="*/ 56 w 75"/>
                <a:gd name="T3" fmla="*/ 14 h 92"/>
                <a:gd name="T4" fmla="*/ 61 w 75"/>
                <a:gd name="T5" fmla="*/ 26 h 92"/>
                <a:gd name="T6" fmla="*/ 72 w 75"/>
                <a:gd name="T7" fmla="*/ 30 h 92"/>
                <a:gd name="T8" fmla="*/ 65 w 75"/>
                <a:gd name="T9" fmla="*/ 37 h 92"/>
                <a:gd name="T10" fmla="*/ 75 w 75"/>
                <a:gd name="T11" fmla="*/ 44 h 92"/>
                <a:gd name="T12" fmla="*/ 62 w 75"/>
                <a:gd name="T13" fmla="*/ 53 h 92"/>
                <a:gd name="T14" fmla="*/ 73 w 75"/>
                <a:gd name="T15" fmla="*/ 76 h 92"/>
                <a:gd name="T16" fmla="*/ 67 w 75"/>
                <a:gd name="T17" fmla="*/ 83 h 92"/>
                <a:gd name="T18" fmla="*/ 51 w 75"/>
                <a:gd name="T19" fmla="*/ 79 h 92"/>
                <a:gd name="T20" fmla="*/ 52 w 75"/>
                <a:gd name="T21" fmla="*/ 89 h 92"/>
                <a:gd name="T22" fmla="*/ 36 w 75"/>
                <a:gd name="T23" fmla="*/ 92 h 92"/>
                <a:gd name="T24" fmla="*/ 40 w 75"/>
                <a:gd name="T25" fmla="*/ 84 h 92"/>
                <a:gd name="T26" fmla="*/ 19 w 75"/>
                <a:gd name="T27" fmla="*/ 68 h 92"/>
                <a:gd name="T28" fmla="*/ 7 w 75"/>
                <a:gd name="T29" fmla="*/ 72 h 92"/>
                <a:gd name="T30" fmla="*/ 0 w 75"/>
                <a:gd name="T31" fmla="*/ 69 h 92"/>
                <a:gd name="T32" fmla="*/ 13 w 75"/>
                <a:gd name="T33" fmla="*/ 45 h 92"/>
                <a:gd name="T34" fmla="*/ 33 w 75"/>
                <a:gd name="T35" fmla="*/ 51 h 92"/>
                <a:gd name="T36" fmla="*/ 36 w 75"/>
                <a:gd name="T37" fmla="*/ 46 h 92"/>
                <a:gd name="T38" fmla="*/ 31 w 75"/>
                <a:gd name="T39" fmla="*/ 35 h 92"/>
                <a:gd name="T40" fmla="*/ 43 w 75"/>
                <a:gd name="T41" fmla="*/ 26 h 92"/>
                <a:gd name="T42" fmla="*/ 37 w 75"/>
                <a:gd name="T43" fmla="*/ 14 h 92"/>
                <a:gd name="T44" fmla="*/ 47 w 75"/>
                <a:gd name="T45" fmla="*/ 14 h 92"/>
                <a:gd name="T46" fmla="*/ 52 w 75"/>
                <a:gd name="T47" fmla="*/ 0 h 92"/>
                <a:gd name="T48" fmla="*/ 57 w 75"/>
                <a:gd name="T49" fmla="*/ 2 h 92"/>
                <a:gd name="T50" fmla="*/ 57 w 75"/>
                <a:gd name="T51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92">
                  <a:moveTo>
                    <a:pt x="57" y="4"/>
                  </a:moveTo>
                  <a:lnTo>
                    <a:pt x="56" y="14"/>
                  </a:lnTo>
                  <a:lnTo>
                    <a:pt x="61" y="26"/>
                  </a:lnTo>
                  <a:lnTo>
                    <a:pt x="72" y="30"/>
                  </a:lnTo>
                  <a:lnTo>
                    <a:pt x="65" y="37"/>
                  </a:lnTo>
                  <a:lnTo>
                    <a:pt x="75" y="44"/>
                  </a:lnTo>
                  <a:lnTo>
                    <a:pt x="62" y="53"/>
                  </a:lnTo>
                  <a:lnTo>
                    <a:pt x="73" y="76"/>
                  </a:lnTo>
                  <a:lnTo>
                    <a:pt x="67" y="83"/>
                  </a:lnTo>
                  <a:lnTo>
                    <a:pt x="51" y="79"/>
                  </a:lnTo>
                  <a:lnTo>
                    <a:pt x="52" y="89"/>
                  </a:lnTo>
                  <a:lnTo>
                    <a:pt x="36" y="92"/>
                  </a:lnTo>
                  <a:lnTo>
                    <a:pt x="40" y="84"/>
                  </a:lnTo>
                  <a:lnTo>
                    <a:pt x="19" y="68"/>
                  </a:lnTo>
                  <a:lnTo>
                    <a:pt x="7" y="72"/>
                  </a:lnTo>
                  <a:lnTo>
                    <a:pt x="0" y="69"/>
                  </a:lnTo>
                  <a:lnTo>
                    <a:pt x="13" y="45"/>
                  </a:lnTo>
                  <a:lnTo>
                    <a:pt x="33" y="51"/>
                  </a:lnTo>
                  <a:lnTo>
                    <a:pt x="36" y="46"/>
                  </a:lnTo>
                  <a:lnTo>
                    <a:pt x="31" y="35"/>
                  </a:lnTo>
                  <a:lnTo>
                    <a:pt x="43" y="26"/>
                  </a:lnTo>
                  <a:lnTo>
                    <a:pt x="37" y="14"/>
                  </a:lnTo>
                  <a:lnTo>
                    <a:pt x="47" y="14"/>
                  </a:lnTo>
                  <a:lnTo>
                    <a:pt x="52" y="0"/>
                  </a:lnTo>
                  <a:lnTo>
                    <a:pt x="57" y="2"/>
                  </a:lnTo>
                  <a:lnTo>
                    <a:pt x="57" y="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34" name="Freeform 1697"/>
            <p:cNvSpPr>
              <a:spLocks/>
            </p:cNvSpPr>
            <p:nvPr/>
          </p:nvSpPr>
          <p:spPr bwMode="auto">
            <a:xfrm>
              <a:off x="5259" y="2174"/>
              <a:ext cx="371" cy="300"/>
            </a:xfrm>
            <a:custGeom>
              <a:avLst/>
              <a:gdLst>
                <a:gd name="T0" fmla="*/ 46 w 371"/>
                <a:gd name="T1" fmla="*/ 143 h 300"/>
                <a:gd name="T2" fmla="*/ 64 w 371"/>
                <a:gd name="T3" fmla="*/ 138 h 300"/>
                <a:gd name="T4" fmla="*/ 59 w 371"/>
                <a:gd name="T5" fmla="*/ 76 h 300"/>
                <a:gd name="T6" fmla="*/ 99 w 371"/>
                <a:gd name="T7" fmla="*/ 55 h 300"/>
                <a:gd name="T8" fmla="*/ 96 w 371"/>
                <a:gd name="T9" fmla="*/ 70 h 300"/>
                <a:gd name="T10" fmla="*/ 158 w 371"/>
                <a:gd name="T11" fmla="*/ 74 h 300"/>
                <a:gd name="T12" fmla="*/ 225 w 371"/>
                <a:gd name="T13" fmla="*/ 44 h 300"/>
                <a:gd name="T14" fmla="*/ 247 w 371"/>
                <a:gd name="T15" fmla="*/ 17 h 300"/>
                <a:gd name="T16" fmla="*/ 265 w 371"/>
                <a:gd name="T17" fmla="*/ 48 h 300"/>
                <a:gd name="T18" fmla="*/ 276 w 371"/>
                <a:gd name="T19" fmla="*/ 33 h 300"/>
                <a:gd name="T20" fmla="*/ 286 w 371"/>
                <a:gd name="T21" fmla="*/ 47 h 300"/>
                <a:gd name="T22" fmla="*/ 291 w 371"/>
                <a:gd name="T23" fmla="*/ 21 h 300"/>
                <a:gd name="T24" fmla="*/ 307 w 371"/>
                <a:gd name="T25" fmla="*/ 27 h 300"/>
                <a:gd name="T26" fmla="*/ 305 w 371"/>
                <a:gd name="T27" fmla="*/ 0 h 300"/>
                <a:gd name="T28" fmla="*/ 326 w 371"/>
                <a:gd name="T29" fmla="*/ 5 h 300"/>
                <a:gd name="T30" fmla="*/ 333 w 371"/>
                <a:gd name="T31" fmla="*/ 10 h 300"/>
                <a:gd name="T32" fmla="*/ 316 w 371"/>
                <a:gd name="T33" fmla="*/ 36 h 300"/>
                <a:gd name="T34" fmla="*/ 321 w 371"/>
                <a:gd name="T35" fmla="*/ 44 h 300"/>
                <a:gd name="T36" fmla="*/ 331 w 371"/>
                <a:gd name="T37" fmla="*/ 40 h 300"/>
                <a:gd name="T38" fmla="*/ 343 w 371"/>
                <a:gd name="T39" fmla="*/ 62 h 300"/>
                <a:gd name="T40" fmla="*/ 325 w 371"/>
                <a:gd name="T41" fmla="*/ 66 h 300"/>
                <a:gd name="T42" fmla="*/ 341 w 371"/>
                <a:gd name="T43" fmla="*/ 110 h 300"/>
                <a:gd name="T44" fmla="*/ 314 w 371"/>
                <a:gd name="T45" fmla="*/ 118 h 300"/>
                <a:gd name="T46" fmla="*/ 328 w 371"/>
                <a:gd name="T47" fmla="*/ 125 h 300"/>
                <a:gd name="T48" fmla="*/ 305 w 371"/>
                <a:gd name="T49" fmla="*/ 154 h 300"/>
                <a:gd name="T50" fmla="*/ 314 w 371"/>
                <a:gd name="T51" fmla="*/ 177 h 300"/>
                <a:gd name="T52" fmla="*/ 319 w 371"/>
                <a:gd name="T53" fmla="*/ 172 h 300"/>
                <a:gd name="T54" fmla="*/ 352 w 371"/>
                <a:gd name="T55" fmla="*/ 174 h 300"/>
                <a:gd name="T56" fmla="*/ 353 w 371"/>
                <a:gd name="T57" fmla="*/ 195 h 300"/>
                <a:gd name="T58" fmla="*/ 364 w 371"/>
                <a:gd name="T59" fmla="*/ 228 h 300"/>
                <a:gd name="T60" fmla="*/ 323 w 371"/>
                <a:gd name="T61" fmla="*/ 230 h 300"/>
                <a:gd name="T62" fmla="*/ 371 w 371"/>
                <a:gd name="T63" fmla="*/ 264 h 300"/>
                <a:gd name="T64" fmla="*/ 343 w 371"/>
                <a:gd name="T65" fmla="*/ 270 h 300"/>
                <a:gd name="T66" fmla="*/ 346 w 371"/>
                <a:gd name="T67" fmla="*/ 291 h 300"/>
                <a:gd name="T68" fmla="*/ 336 w 371"/>
                <a:gd name="T69" fmla="*/ 289 h 300"/>
                <a:gd name="T70" fmla="*/ 324 w 371"/>
                <a:gd name="T71" fmla="*/ 277 h 300"/>
                <a:gd name="T72" fmla="*/ 301 w 371"/>
                <a:gd name="T73" fmla="*/ 277 h 300"/>
                <a:gd name="T74" fmla="*/ 269 w 371"/>
                <a:gd name="T75" fmla="*/ 300 h 300"/>
                <a:gd name="T76" fmla="*/ 272 w 371"/>
                <a:gd name="T77" fmla="*/ 275 h 300"/>
                <a:gd name="T78" fmla="*/ 246 w 371"/>
                <a:gd name="T79" fmla="*/ 292 h 300"/>
                <a:gd name="T80" fmla="*/ 242 w 371"/>
                <a:gd name="T81" fmla="*/ 251 h 300"/>
                <a:gd name="T82" fmla="*/ 209 w 371"/>
                <a:gd name="T83" fmla="*/ 240 h 300"/>
                <a:gd name="T84" fmla="*/ 198 w 371"/>
                <a:gd name="T85" fmla="*/ 229 h 300"/>
                <a:gd name="T86" fmla="*/ 189 w 371"/>
                <a:gd name="T87" fmla="*/ 248 h 300"/>
                <a:gd name="T88" fmla="*/ 164 w 371"/>
                <a:gd name="T89" fmla="*/ 237 h 300"/>
                <a:gd name="T90" fmla="*/ 139 w 371"/>
                <a:gd name="T91" fmla="*/ 254 h 300"/>
                <a:gd name="T92" fmla="*/ 111 w 371"/>
                <a:gd name="T93" fmla="*/ 237 h 300"/>
                <a:gd name="T94" fmla="*/ 96 w 371"/>
                <a:gd name="T95" fmla="*/ 266 h 300"/>
                <a:gd name="T96" fmla="*/ 90 w 371"/>
                <a:gd name="T97" fmla="*/ 252 h 300"/>
                <a:gd name="T98" fmla="*/ 36 w 371"/>
                <a:gd name="T99" fmla="*/ 239 h 300"/>
                <a:gd name="T100" fmla="*/ 31 w 371"/>
                <a:gd name="T101" fmla="*/ 223 h 300"/>
                <a:gd name="T102" fmla="*/ 36 w 371"/>
                <a:gd name="T103" fmla="*/ 204 h 300"/>
                <a:gd name="T104" fmla="*/ 24 w 371"/>
                <a:gd name="T105" fmla="*/ 206 h 300"/>
                <a:gd name="T106" fmla="*/ 23 w 371"/>
                <a:gd name="T107" fmla="*/ 197 h 300"/>
                <a:gd name="T108" fmla="*/ 11 w 371"/>
                <a:gd name="T109" fmla="*/ 192 h 300"/>
                <a:gd name="T110" fmla="*/ 0 w 371"/>
                <a:gd name="T111" fmla="*/ 194 h 300"/>
                <a:gd name="T112" fmla="*/ 1 w 371"/>
                <a:gd name="T113" fmla="*/ 162 h 300"/>
                <a:gd name="T114" fmla="*/ 24 w 371"/>
                <a:gd name="T115" fmla="*/ 160 h 300"/>
                <a:gd name="T116" fmla="*/ 23 w 371"/>
                <a:gd name="T117" fmla="*/ 154 h 300"/>
                <a:gd name="T118" fmla="*/ 47 w 371"/>
                <a:gd name="T119" fmla="*/ 153 h 300"/>
                <a:gd name="T120" fmla="*/ 46 w 371"/>
                <a:gd name="T121" fmla="*/ 143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1" h="300">
                  <a:moveTo>
                    <a:pt x="46" y="143"/>
                  </a:moveTo>
                  <a:lnTo>
                    <a:pt x="64" y="138"/>
                  </a:lnTo>
                  <a:lnTo>
                    <a:pt x="59" y="76"/>
                  </a:lnTo>
                  <a:lnTo>
                    <a:pt x="99" y="55"/>
                  </a:lnTo>
                  <a:lnTo>
                    <a:pt x="96" y="70"/>
                  </a:lnTo>
                  <a:lnTo>
                    <a:pt x="158" y="74"/>
                  </a:lnTo>
                  <a:lnTo>
                    <a:pt x="225" y="44"/>
                  </a:lnTo>
                  <a:lnTo>
                    <a:pt x="247" y="17"/>
                  </a:lnTo>
                  <a:lnTo>
                    <a:pt x="265" y="48"/>
                  </a:lnTo>
                  <a:lnTo>
                    <a:pt x="276" y="33"/>
                  </a:lnTo>
                  <a:lnTo>
                    <a:pt x="286" y="47"/>
                  </a:lnTo>
                  <a:lnTo>
                    <a:pt x="291" y="21"/>
                  </a:lnTo>
                  <a:lnTo>
                    <a:pt x="307" y="27"/>
                  </a:lnTo>
                  <a:lnTo>
                    <a:pt x="305" y="0"/>
                  </a:lnTo>
                  <a:lnTo>
                    <a:pt x="326" y="5"/>
                  </a:lnTo>
                  <a:lnTo>
                    <a:pt x="333" y="10"/>
                  </a:lnTo>
                  <a:lnTo>
                    <a:pt x="316" y="36"/>
                  </a:lnTo>
                  <a:lnTo>
                    <a:pt x="321" y="44"/>
                  </a:lnTo>
                  <a:lnTo>
                    <a:pt x="331" y="40"/>
                  </a:lnTo>
                  <a:lnTo>
                    <a:pt x="343" y="62"/>
                  </a:lnTo>
                  <a:lnTo>
                    <a:pt x="325" y="66"/>
                  </a:lnTo>
                  <a:lnTo>
                    <a:pt x="341" y="110"/>
                  </a:lnTo>
                  <a:lnTo>
                    <a:pt x="314" y="118"/>
                  </a:lnTo>
                  <a:lnTo>
                    <a:pt x="328" y="125"/>
                  </a:lnTo>
                  <a:lnTo>
                    <a:pt x="305" y="154"/>
                  </a:lnTo>
                  <a:lnTo>
                    <a:pt x="314" y="177"/>
                  </a:lnTo>
                  <a:lnTo>
                    <a:pt x="319" y="172"/>
                  </a:lnTo>
                  <a:lnTo>
                    <a:pt x="352" y="174"/>
                  </a:lnTo>
                  <a:lnTo>
                    <a:pt x="353" y="195"/>
                  </a:lnTo>
                  <a:lnTo>
                    <a:pt x="364" y="228"/>
                  </a:lnTo>
                  <a:lnTo>
                    <a:pt x="323" y="230"/>
                  </a:lnTo>
                  <a:lnTo>
                    <a:pt x="371" y="264"/>
                  </a:lnTo>
                  <a:lnTo>
                    <a:pt x="343" y="270"/>
                  </a:lnTo>
                  <a:lnTo>
                    <a:pt x="346" y="291"/>
                  </a:lnTo>
                  <a:lnTo>
                    <a:pt x="336" y="289"/>
                  </a:lnTo>
                  <a:lnTo>
                    <a:pt x="324" y="277"/>
                  </a:lnTo>
                  <a:lnTo>
                    <a:pt x="301" y="277"/>
                  </a:lnTo>
                  <a:lnTo>
                    <a:pt x="269" y="300"/>
                  </a:lnTo>
                  <a:lnTo>
                    <a:pt x="272" y="275"/>
                  </a:lnTo>
                  <a:lnTo>
                    <a:pt x="246" y="292"/>
                  </a:lnTo>
                  <a:lnTo>
                    <a:pt x="242" y="251"/>
                  </a:lnTo>
                  <a:lnTo>
                    <a:pt x="209" y="240"/>
                  </a:lnTo>
                  <a:lnTo>
                    <a:pt x="198" y="229"/>
                  </a:lnTo>
                  <a:lnTo>
                    <a:pt x="189" y="248"/>
                  </a:lnTo>
                  <a:lnTo>
                    <a:pt x="164" y="237"/>
                  </a:lnTo>
                  <a:lnTo>
                    <a:pt x="139" y="254"/>
                  </a:lnTo>
                  <a:lnTo>
                    <a:pt x="111" y="237"/>
                  </a:lnTo>
                  <a:lnTo>
                    <a:pt x="96" y="266"/>
                  </a:lnTo>
                  <a:lnTo>
                    <a:pt x="90" y="252"/>
                  </a:lnTo>
                  <a:lnTo>
                    <a:pt x="36" y="239"/>
                  </a:lnTo>
                  <a:lnTo>
                    <a:pt x="31" y="223"/>
                  </a:lnTo>
                  <a:lnTo>
                    <a:pt x="36" y="204"/>
                  </a:lnTo>
                  <a:lnTo>
                    <a:pt x="24" y="206"/>
                  </a:lnTo>
                  <a:lnTo>
                    <a:pt x="23" y="197"/>
                  </a:lnTo>
                  <a:lnTo>
                    <a:pt x="11" y="192"/>
                  </a:lnTo>
                  <a:lnTo>
                    <a:pt x="0" y="194"/>
                  </a:lnTo>
                  <a:lnTo>
                    <a:pt x="1" y="162"/>
                  </a:lnTo>
                  <a:lnTo>
                    <a:pt x="24" y="160"/>
                  </a:lnTo>
                  <a:lnTo>
                    <a:pt x="23" y="154"/>
                  </a:lnTo>
                  <a:lnTo>
                    <a:pt x="47" y="153"/>
                  </a:lnTo>
                  <a:lnTo>
                    <a:pt x="46" y="14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35" name="Freeform 1698"/>
            <p:cNvSpPr>
              <a:spLocks/>
            </p:cNvSpPr>
            <p:nvPr/>
          </p:nvSpPr>
          <p:spPr bwMode="auto">
            <a:xfrm>
              <a:off x="5112" y="2149"/>
              <a:ext cx="27" cy="23"/>
            </a:xfrm>
            <a:custGeom>
              <a:avLst/>
              <a:gdLst>
                <a:gd name="T0" fmla="*/ 0 w 27"/>
                <a:gd name="T1" fmla="*/ 23 h 23"/>
                <a:gd name="T2" fmla="*/ 0 w 27"/>
                <a:gd name="T3" fmla="*/ 6 h 23"/>
                <a:gd name="T4" fmla="*/ 25 w 27"/>
                <a:gd name="T5" fmla="*/ 0 h 23"/>
                <a:gd name="T6" fmla="*/ 27 w 27"/>
                <a:gd name="T7" fmla="*/ 22 h 23"/>
                <a:gd name="T8" fmla="*/ 0 w 2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">
                  <a:moveTo>
                    <a:pt x="0" y="23"/>
                  </a:moveTo>
                  <a:lnTo>
                    <a:pt x="0" y="6"/>
                  </a:lnTo>
                  <a:lnTo>
                    <a:pt x="25" y="0"/>
                  </a:lnTo>
                  <a:lnTo>
                    <a:pt x="27" y="22"/>
                  </a:lnTo>
                  <a:lnTo>
                    <a:pt x="0" y="2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36" name="Freeform 1699"/>
            <p:cNvSpPr>
              <a:spLocks/>
            </p:cNvSpPr>
            <p:nvPr/>
          </p:nvSpPr>
          <p:spPr bwMode="auto">
            <a:xfrm>
              <a:off x="5417" y="2513"/>
              <a:ext cx="80" cy="75"/>
            </a:xfrm>
            <a:custGeom>
              <a:avLst/>
              <a:gdLst>
                <a:gd name="T0" fmla="*/ 54 w 80"/>
                <a:gd name="T1" fmla="*/ 54 h 75"/>
                <a:gd name="T2" fmla="*/ 42 w 80"/>
                <a:gd name="T3" fmla="*/ 75 h 75"/>
                <a:gd name="T4" fmla="*/ 40 w 80"/>
                <a:gd name="T5" fmla="*/ 64 h 75"/>
                <a:gd name="T6" fmla="*/ 8 w 80"/>
                <a:gd name="T7" fmla="*/ 59 h 75"/>
                <a:gd name="T8" fmla="*/ 16 w 80"/>
                <a:gd name="T9" fmla="*/ 52 h 75"/>
                <a:gd name="T10" fmla="*/ 3 w 80"/>
                <a:gd name="T11" fmla="*/ 46 h 75"/>
                <a:gd name="T12" fmla="*/ 0 w 80"/>
                <a:gd name="T13" fmla="*/ 33 h 75"/>
                <a:gd name="T14" fmla="*/ 26 w 80"/>
                <a:gd name="T15" fmla="*/ 17 h 75"/>
                <a:gd name="T16" fmla="*/ 24 w 80"/>
                <a:gd name="T17" fmla="*/ 0 h 75"/>
                <a:gd name="T18" fmla="*/ 41 w 80"/>
                <a:gd name="T19" fmla="*/ 5 h 75"/>
                <a:gd name="T20" fmla="*/ 40 w 80"/>
                <a:gd name="T21" fmla="*/ 20 h 75"/>
                <a:gd name="T22" fmla="*/ 51 w 80"/>
                <a:gd name="T23" fmla="*/ 13 h 75"/>
                <a:gd name="T24" fmla="*/ 69 w 80"/>
                <a:gd name="T25" fmla="*/ 17 h 75"/>
                <a:gd name="T26" fmla="*/ 58 w 80"/>
                <a:gd name="T27" fmla="*/ 33 h 75"/>
                <a:gd name="T28" fmla="*/ 58 w 80"/>
                <a:gd name="T29" fmla="*/ 50 h 75"/>
                <a:gd name="T30" fmla="*/ 79 w 80"/>
                <a:gd name="T31" fmla="*/ 45 h 75"/>
                <a:gd name="T32" fmla="*/ 80 w 80"/>
                <a:gd name="T33" fmla="*/ 63 h 75"/>
                <a:gd name="T34" fmla="*/ 54 w 80"/>
                <a:gd name="T35" fmla="*/ 5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75">
                  <a:moveTo>
                    <a:pt x="54" y="54"/>
                  </a:moveTo>
                  <a:lnTo>
                    <a:pt x="42" y="75"/>
                  </a:lnTo>
                  <a:lnTo>
                    <a:pt x="40" y="64"/>
                  </a:lnTo>
                  <a:lnTo>
                    <a:pt x="8" y="59"/>
                  </a:lnTo>
                  <a:lnTo>
                    <a:pt x="16" y="52"/>
                  </a:lnTo>
                  <a:lnTo>
                    <a:pt x="3" y="46"/>
                  </a:lnTo>
                  <a:lnTo>
                    <a:pt x="0" y="33"/>
                  </a:lnTo>
                  <a:lnTo>
                    <a:pt x="26" y="17"/>
                  </a:lnTo>
                  <a:lnTo>
                    <a:pt x="24" y="0"/>
                  </a:lnTo>
                  <a:lnTo>
                    <a:pt x="41" y="5"/>
                  </a:lnTo>
                  <a:lnTo>
                    <a:pt x="40" y="20"/>
                  </a:lnTo>
                  <a:lnTo>
                    <a:pt x="51" y="13"/>
                  </a:lnTo>
                  <a:lnTo>
                    <a:pt x="69" y="17"/>
                  </a:lnTo>
                  <a:lnTo>
                    <a:pt x="58" y="33"/>
                  </a:lnTo>
                  <a:lnTo>
                    <a:pt x="58" y="50"/>
                  </a:lnTo>
                  <a:lnTo>
                    <a:pt x="79" y="45"/>
                  </a:lnTo>
                  <a:lnTo>
                    <a:pt x="80" y="63"/>
                  </a:lnTo>
                  <a:lnTo>
                    <a:pt x="54" y="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37" name="Freeform 1700"/>
            <p:cNvSpPr>
              <a:spLocks/>
            </p:cNvSpPr>
            <p:nvPr/>
          </p:nvSpPr>
          <p:spPr bwMode="auto">
            <a:xfrm>
              <a:off x="5320" y="2557"/>
              <a:ext cx="53" cy="58"/>
            </a:xfrm>
            <a:custGeom>
              <a:avLst/>
              <a:gdLst>
                <a:gd name="T0" fmla="*/ 43 w 53"/>
                <a:gd name="T1" fmla="*/ 5 h 58"/>
                <a:gd name="T2" fmla="*/ 42 w 53"/>
                <a:gd name="T3" fmla="*/ 15 h 58"/>
                <a:gd name="T4" fmla="*/ 53 w 53"/>
                <a:gd name="T5" fmla="*/ 28 h 58"/>
                <a:gd name="T6" fmla="*/ 42 w 53"/>
                <a:gd name="T7" fmla="*/ 34 h 58"/>
                <a:gd name="T8" fmla="*/ 38 w 53"/>
                <a:gd name="T9" fmla="*/ 45 h 58"/>
                <a:gd name="T10" fmla="*/ 41 w 53"/>
                <a:gd name="T11" fmla="*/ 50 h 58"/>
                <a:gd name="T12" fmla="*/ 30 w 53"/>
                <a:gd name="T13" fmla="*/ 56 h 58"/>
                <a:gd name="T14" fmla="*/ 20 w 53"/>
                <a:gd name="T15" fmla="*/ 58 h 58"/>
                <a:gd name="T16" fmla="*/ 0 w 53"/>
                <a:gd name="T17" fmla="*/ 41 h 58"/>
                <a:gd name="T18" fmla="*/ 5 w 53"/>
                <a:gd name="T19" fmla="*/ 32 h 58"/>
                <a:gd name="T20" fmla="*/ 0 w 53"/>
                <a:gd name="T21" fmla="*/ 28 h 58"/>
                <a:gd name="T22" fmla="*/ 5 w 53"/>
                <a:gd name="T23" fmla="*/ 20 h 58"/>
                <a:gd name="T24" fmla="*/ 1 w 53"/>
                <a:gd name="T25" fmla="*/ 15 h 58"/>
                <a:gd name="T26" fmla="*/ 7 w 53"/>
                <a:gd name="T27" fmla="*/ 0 h 58"/>
                <a:gd name="T28" fmla="*/ 10 w 53"/>
                <a:gd name="T29" fmla="*/ 8 h 58"/>
                <a:gd name="T30" fmla="*/ 43 w 53"/>
                <a:gd name="T31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58">
                  <a:moveTo>
                    <a:pt x="43" y="5"/>
                  </a:moveTo>
                  <a:lnTo>
                    <a:pt x="42" y="15"/>
                  </a:lnTo>
                  <a:lnTo>
                    <a:pt x="53" y="28"/>
                  </a:lnTo>
                  <a:lnTo>
                    <a:pt x="42" y="34"/>
                  </a:lnTo>
                  <a:lnTo>
                    <a:pt x="38" y="45"/>
                  </a:lnTo>
                  <a:lnTo>
                    <a:pt x="41" y="50"/>
                  </a:lnTo>
                  <a:lnTo>
                    <a:pt x="30" y="56"/>
                  </a:lnTo>
                  <a:lnTo>
                    <a:pt x="20" y="58"/>
                  </a:lnTo>
                  <a:lnTo>
                    <a:pt x="0" y="41"/>
                  </a:lnTo>
                  <a:lnTo>
                    <a:pt x="5" y="32"/>
                  </a:lnTo>
                  <a:lnTo>
                    <a:pt x="0" y="28"/>
                  </a:lnTo>
                  <a:lnTo>
                    <a:pt x="5" y="20"/>
                  </a:lnTo>
                  <a:lnTo>
                    <a:pt x="1" y="15"/>
                  </a:lnTo>
                  <a:lnTo>
                    <a:pt x="7" y="0"/>
                  </a:lnTo>
                  <a:lnTo>
                    <a:pt x="10" y="8"/>
                  </a:lnTo>
                  <a:lnTo>
                    <a:pt x="43" y="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38" name="Freeform 1701"/>
            <p:cNvSpPr>
              <a:spLocks/>
            </p:cNvSpPr>
            <p:nvPr/>
          </p:nvSpPr>
          <p:spPr bwMode="auto">
            <a:xfrm>
              <a:off x="5521" y="2617"/>
              <a:ext cx="63" cy="41"/>
            </a:xfrm>
            <a:custGeom>
              <a:avLst/>
              <a:gdLst>
                <a:gd name="T0" fmla="*/ 18 w 63"/>
                <a:gd name="T1" fmla="*/ 24 h 41"/>
                <a:gd name="T2" fmla="*/ 0 w 63"/>
                <a:gd name="T3" fmla="*/ 17 h 41"/>
                <a:gd name="T4" fmla="*/ 47 w 63"/>
                <a:gd name="T5" fmla="*/ 0 h 41"/>
                <a:gd name="T6" fmla="*/ 59 w 63"/>
                <a:gd name="T7" fmla="*/ 4 h 41"/>
                <a:gd name="T8" fmla="*/ 63 w 63"/>
                <a:gd name="T9" fmla="*/ 31 h 41"/>
                <a:gd name="T10" fmla="*/ 38 w 63"/>
                <a:gd name="T11" fmla="*/ 41 h 41"/>
                <a:gd name="T12" fmla="*/ 18 w 63"/>
                <a:gd name="T13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41">
                  <a:moveTo>
                    <a:pt x="18" y="24"/>
                  </a:moveTo>
                  <a:lnTo>
                    <a:pt x="0" y="17"/>
                  </a:lnTo>
                  <a:lnTo>
                    <a:pt x="47" y="0"/>
                  </a:lnTo>
                  <a:lnTo>
                    <a:pt x="59" y="4"/>
                  </a:lnTo>
                  <a:lnTo>
                    <a:pt x="63" y="31"/>
                  </a:lnTo>
                  <a:lnTo>
                    <a:pt x="38" y="41"/>
                  </a:lnTo>
                  <a:lnTo>
                    <a:pt x="18" y="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39" name="Freeform 1702"/>
            <p:cNvSpPr>
              <a:spLocks/>
            </p:cNvSpPr>
            <p:nvPr/>
          </p:nvSpPr>
          <p:spPr bwMode="auto">
            <a:xfrm>
              <a:off x="4743" y="959"/>
              <a:ext cx="549" cy="502"/>
            </a:xfrm>
            <a:custGeom>
              <a:avLst/>
              <a:gdLst>
                <a:gd name="T0" fmla="*/ 29 w 549"/>
                <a:gd name="T1" fmla="*/ 170 h 502"/>
                <a:gd name="T2" fmla="*/ 80 w 549"/>
                <a:gd name="T3" fmla="*/ 172 h 502"/>
                <a:gd name="T4" fmla="*/ 97 w 549"/>
                <a:gd name="T5" fmla="*/ 173 h 502"/>
                <a:gd name="T6" fmla="*/ 145 w 549"/>
                <a:gd name="T7" fmla="*/ 139 h 502"/>
                <a:gd name="T8" fmla="*/ 192 w 549"/>
                <a:gd name="T9" fmla="*/ 115 h 502"/>
                <a:gd name="T10" fmla="*/ 243 w 549"/>
                <a:gd name="T11" fmla="*/ 91 h 502"/>
                <a:gd name="T12" fmla="*/ 280 w 549"/>
                <a:gd name="T13" fmla="*/ 74 h 502"/>
                <a:gd name="T14" fmla="*/ 302 w 549"/>
                <a:gd name="T15" fmla="*/ 69 h 502"/>
                <a:gd name="T16" fmla="*/ 382 w 549"/>
                <a:gd name="T17" fmla="*/ 0 h 502"/>
                <a:gd name="T18" fmla="*/ 428 w 549"/>
                <a:gd name="T19" fmla="*/ 8 h 502"/>
                <a:gd name="T20" fmla="*/ 480 w 549"/>
                <a:gd name="T21" fmla="*/ 32 h 502"/>
                <a:gd name="T22" fmla="*/ 524 w 549"/>
                <a:gd name="T23" fmla="*/ 57 h 502"/>
                <a:gd name="T24" fmla="*/ 549 w 549"/>
                <a:gd name="T25" fmla="*/ 73 h 502"/>
                <a:gd name="T26" fmla="*/ 507 w 549"/>
                <a:gd name="T27" fmla="*/ 86 h 502"/>
                <a:gd name="T28" fmla="*/ 475 w 549"/>
                <a:gd name="T29" fmla="*/ 129 h 502"/>
                <a:gd name="T30" fmla="*/ 502 w 549"/>
                <a:gd name="T31" fmla="*/ 176 h 502"/>
                <a:gd name="T32" fmla="*/ 497 w 549"/>
                <a:gd name="T33" fmla="*/ 188 h 502"/>
                <a:gd name="T34" fmla="*/ 506 w 549"/>
                <a:gd name="T35" fmla="*/ 197 h 502"/>
                <a:gd name="T36" fmla="*/ 502 w 549"/>
                <a:gd name="T37" fmla="*/ 219 h 502"/>
                <a:gd name="T38" fmla="*/ 499 w 549"/>
                <a:gd name="T39" fmla="*/ 248 h 502"/>
                <a:gd name="T40" fmla="*/ 495 w 549"/>
                <a:gd name="T41" fmla="*/ 267 h 502"/>
                <a:gd name="T42" fmla="*/ 468 w 549"/>
                <a:gd name="T43" fmla="*/ 268 h 502"/>
                <a:gd name="T44" fmla="*/ 443 w 549"/>
                <a:gd name="T45" fmla="*/ 290 h 502"/>
                <a:gd name="T46" fmla="*/ 427 w 549"/>
                <a:gd name="T47" fmla="*/ 305 h 502"/>
                <a:gd name="T48" fmla="*/ 413 w 549"/>
                <a:gd name="T49" fmla="*/ 348 h 502"/>
                <a:gd name="T50" fmla="*/ 381 w 549"/>
                <a:gd name="T51" fmla="*/ 358 h 502"/>
                <a:gd name="T52" fmla="*/ 354 w 549"/>
                <a:gd name="T53" fmla="*/ 385 h 502"/>
                <a:gd name="T54" fmla="*/ 353 w 549"/>
                <a:gd name="T55" fmla="*/ 398 h 502"/>
                <a:gd name="T56" fmla="*/ 359 w 549"/>
                <a:gd name="T57" fmla="*/ 426 h 502"/>
                <a:gd name="T58" fmla="*/ 342 w 549"/>
                <a:gd name="T59" fmla="*/ 454 h 502"/>
                <a:gd name="T60" fmla="*/ 326 w 549"/>
                <a:gd name="T61" fmla="*/ 450 h 502"/>
                <a:gd name="T62" fmla="*/ 327 w 549"/>
                <a:gd name="T63" fmla="*/ 461 h 502"/>
                <a:gd name="T64" fmla="*/ 296 w 549"/>
                <a:gd name="T65" fmla="*/ 461 h 502"/>
                <a:gd name="T66" fmla="*/ 288 w 549"/>
                <a:gd name="T67" fmla="*/ 482 h 502"/>
                <a:gd name="T68" fmla="*/ 263 w 549"/>
                <a:gd name="T69" fmla="*/ 484 h 502"/>
                <a:gd name="T70" fmla="*/ 201 w 549"/>
                <a:gd name="T71" fmla="*/ 488 h 502"/>
                <a:gd name="T72" fmla="*/ 136 w 549"/>
                <a:gd name="T73" fmla="*/ 502 h 502"/>
                <a:gd name="T74" fmla="*/ 142 w 549"/>
                <a:gd name="T75" fmla="*/ 413 h 502"/>
                <a:gd name="T76" fmla="*/ 97 w 549"/>
                <a:gd name="T77" fmla="*/ 369 h 502"/>
                <a:gd name="T78" fmla="*/ 48 w 549"/>
                <a:gd name="T79" fmla="*/ 336 h 502"/>
                <a:gd name="T80" fmla="*/ 50 w 549"/>
                <a:gd name="T81" fmla="*/ 309 h 502"/>
                <a:gd name="T82" fmla="*/ 36 w 549"/>
                <a:gd name="T83" fmla="*/ 294 h 502"/>
                <a:gd name="T84" fmla="*/ 0 w 549"/>
                <a:gd name="T85" fmla="*/ 246 h 502"/>
                <a:gd name="T86" fmla="*/ 19 w 549"/>
                <a:gd name="T87" fmla="*/ 20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9" h="502">
                  <a:moveTo>
                    <a:pt x="19" y="201"/>
                  </a:moveTo>
                  <a:lnTo>
                    <a:pt x="29" y="170"/>
                  </a:lnTo>
                  <a:lnTo>
                    <a:pt x="80" y="182"/>
                  </a:lnTo>
                  <a:lnTo>
                    <a:pt x="80" y="172"/>
                  </a:lnTo>
                  <a:lnTo>
                    <a:pt x="80" y="170"/>
                  </a:lnTo>
                  <a:lnTo>
                    <a:pt x="97" y="173"/>
                  </a:lnTo>
                  <a:lnTo>
                    <a:pt x="108" y="150"/>
                  </a:lnTo>
                  <a:lnTo>
                    <a:pt x="145" y="139"/>
                  </a:lnTo>
                  <a:lnTo>
                    <a:pt x="185" y="103"/>
                  </a:lnTo>
                  <a:lnTo>
                    <a:pt x="192" y="115"/>
                  </a:lnTo>
                  <a:lnTo>
                    <a:pt x="242" y="117"/>
                  </a:lnTo>
                  <a:lnTo>
                    <a:pt x="243" y="91"/>
                  </a:lnTo>
                  <a:lnTo>
                    <a:pt x="269" y="91"/>
                  </a:lnTo>
                  <a:lnTo>
                    <a:pt x="280" y="74"/>
                  </a:lnTo>
                  <a:lnTo>
                    <a:pt x="310" y="95"/>
                  </a:lnTo>
                  <a:lnTo>
                    <a:pt x="302" y="69"/>
                  </a:lnTo>
                  <a:lnTo>
                    <a:pt x="388" y="20"/>
                  </a:lnTo>
                  <a:lnTo>
                    <a:pt x="382" y="0"/>
                  </a:lnTo>
                  <a:lnTo>
                    <a:pt x="424" y="18"/>
                  </a:lnTo>
                  <a:lnTo>
                    <a:pt x="428" y="8"/>
                  </a:lnTo>
                  <a:lnTo>
                    <a:pt x="435" y="21"/>
                  </a:lnTo>
                  <a:lnTo>
                    <a:pt x="480" y="32"/>
                  </a:lnTo>
                  <a:lnTo>
                    <a:pt x="470" y="48"/>
                  </a:lnTo>
                  <a:lnTo>
                    <a:pt x="524" y="57"/>
                  </a:lnTo>
                  <a:lnTo>
                    <a:pt x="543" y="63"/>
                  </a:lnTo>
                  <a:lnTo>
                    <a:pt x="549" y="73"/>
                  </a:lnTo>
                  <a:lnTo>
                    <a:pt x="534" y="85"/>
                  </a:lnTo>
                  <a:lnTo>
                    <a:pt x="507" y="86"/>
                  </a:lnTo>
                  <a:lnTo>
                    <a:pt x="497" y="107"/>
                  </a:lnTo>
                  <a:lnTo>
                    <a:pt x="475" y="129"/>
                  </a:lnTo>
                  <a:lnTo>
                    <a:pt x="505" y="158"/>
                  </a:lnTo>
                  <a:lnTo>
                    <a:pt x="502" y="176"/>
                  </a:lnTo>
                  <a:lnTo>
                    <a:pt x="513" y="185"/>
                  </a:lnTo>
                  <a:lnTo>
                    <a:pt x="497" y="188"/>
                  </a:lnTo>
                  <a:lnTo>
                    <a:pt x="497" y="196"/>
                  </a:lnTo>
                  <a:lnTo>
                    <a:pt x="506" y="197"/>
                  </a:lnTo>
                  <a:lnTo>
                    <a:pt x="499" y="204"/>
                  </a:lnTo>
                  <a:lnTo>
                    <a:pt x="502" y="219"/>
                  </a:lnTo>
                  <a:lnTo>
                    <a:pt x="488" y="221"/>
                  </a:lnTo>
                  <a:lnTo>
                    <a:pt x="499" y="248"/>
                  </a:lnTo>
                  <a:lnTo>
                    <a:pt x="470" y="248"/>
                  </a:lnTo>
                  <a:lnTo>
                    <a:pt x="495" y="267"/>
                  </a:lnTo>
                  <a:lnTo>
                    <a:pt x="493" y="279"/>
                  </a:lnTo>
                  <a:lnTo>
                    <a:pt x="468" y="268"/>
                  </a:lnTo>
                  <a:lnTo>
                    <a:pt x="443" y="274"/>
                  </a:lnTo>
                  <a:lnTo>
                    <a:pt x="443" y="290"/>
                  </a:lnTo>
                  <a:lnTo>
                    <a:pt x="424" y="289"/>
                  </a:lnTo>
                  <a:lnTo>
                    <a:pt x="427" y="305"/>
                  </a:lnTo>
                  <a:lnTo>
                    <a:pt x="415" y="321"/>
                  </a:lnTo>
                  <a:lnTo>
                    <a:pt x="413" y="348"/>
                  </a:lnTo>
                  <a:lnTo>
                    <a:pt x="385" y="351"/>
                  </a:lnTo>
                  <a:lnTo>
                    <a:pt x="381" y="358"/>
                  </a:lnTo>
                  <a:lnTo>
                    <a:pt x="351" y="370"/>
                  </a:lnTo>
                  <a:lnTo>
                    <a:pt x="354" y="385"/>
                  </a:lnTo>
                  <a:lnTo>
                    <a:pt x="347" y="394"/>
                  </a:lnTo>
                  <a:lnTo>
                    <a:pt x="353" y="398"/>
                  </a:lnTo>
                  <a:lnTo>
                    <a:pt x="339" y="410"/>
                  </a:lnTo>
                  <a:lnTo>
                    <a:pt x="359" y="426"/>
                  </a:lnTo>
                  <a:lnTo>
                    <a:pt x="345" y="463"/>
                  </a:lnTo>
                  <a:lnTo>
                    <a:pt x="342" y="454"/>
                  </a:lnTo>
                  <a:lnTo>
                    <a:pt x="333" y="457"/>
                  </a:lnTo>
                  <a:lnTo>
                    <a:pt x="326" y="450"/>
                  </a:lnTo>
                  <a:lnTo>
                    <a:pt x="318" y="456"/>
                  </a:lnTo>
                  <a:lnTo>
                    <a:pt x="327" y="461"/>
                  </a:lnTo>
                  <a:lnTo>
                    <a:pt x="323" y="471"/>
                  </a:lnTo>
                  <a:lnTo>
                    <a:pt x="296" y="461"/>
                  </a:lnTo>
                  <a:lnTo>
                    <a:pt x="302" y="485"/>
                  </a:lnTo>
                  <a:lnTo>
                    <a:pt x="288" y="482"/>
                  </a:lnTo>
                  <a:lnTo>
                    <a:pt x="283" y="490"/>
                  </a:lnTo>
                  <a:lnTo>
                    <a:pt x="263" y="484"/>
                  </a:lnTo>
                  <a:lnTo>
                    <a:pt x="217" y="497"/>
                  </a:lnTo>
                  <a:lnTo>
                    <a:pt x="201" y="488"/>
                  </a:lnTo>
                  <a:lnTo>
                    <a:pt x="193" y="500"/>
                  </a:lnTo>
                  <a:lnTo>
                    <a:pt x="136" y="502"/>
                  </a:lnTo>
                  <a:lnTo>
                    <a:pt x="128" y="457"/>
                  </a:lnTo>
                  <a:lnTo>
                    <a:pt x="142" y="413"/>
                  </a:lnTo>
                  <a:lnTo>
                    <a:pt x="94" y="388"/>
                  </a:lnTo>
                  <a:lnTo>
                    <a:pt x="97" y="369"/>
                  </a:lnTo>
                  <a:lnTo>
                    <a:pt x="66" y="370"/>
                  </a:lnTo>
                  <a:lnTo>
                    <a:pt x="48" y="336"/>
                  </a:lnTo>
                  <a:lnTo>
                    <a:pt x="70" y="332"/>
                  </a:lnTo>
                  <a:lnTo>
                    <a:pt x="50" y="309"/>
                  </a:lnTo>
                  <a:lnTo>
                    <a:pt x="59" y="294"/>
                  </a:lnTo>
                  <a:lnTo>
                    <a:pt x="36" y="294"/>
                  </a:lnTo>
                  <a:lnTo>
                    <a:pt x="22" y="267"/>
                  </a:lnTo>
                  <a:lnTo>
                    <a:pt x="0" y="246"/>
                  </a:lnTo>
                  <a:lnTo>
                    <a:pt x="6" y="197"/>
                  </a:lnTo>
                  <a:lnTo>
                    <a:pt x="19" y="20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40" name="Freeform 1703"/>
            <p:cNvSpPr>
              <a:spLocks/>
            </p:cNvSpPr>
            <p:nvPr/>
          </p:nvSpPr>
          <p:spPr bwMode="auto">
            <a:xfrm>
              <a:off x="4296" y="1695"/>
              <a:ext cx="545" cy="561"/>
            </a:xfrm>
            <a:custGeom>
              <a:avLst/>
              <a:gdLst>
                <a:gd name="T0" fmla="*/ 85 w 545"/>
                <a:gd name="T1" fmla="*/ 60 h 561"/>
                <a:gd name="T2" fmla="*/ 112 w 545"/>
                <a:gd name="T3" fmla="*/ 58 h 561"/>
                <a:gd name="T4" fmla="*/ 145 w 545"/>
                <a:gd name="T5" fmla="*/ 32 h 561"/>
                <a:gd name="T6" fmla="*/ 167 w 545"/>
                <a:gd name="T7" fmla="*/ 23 h 561"/>
                <a:gd name="T8" fmla="*/ 203 w 545"/>
                <a:gd name="T9" fmla="*/ 4 h 561"/>
                <a:gd name="T10" fmla="*/ 215 w 545"/>
                <a:gd name="T11" fmla="*/ 63 h 561"/>
                <a:gd name="T12" fmla="*/ 216 w 545"/>
                <a:gd name="T13" fmla="*/ 79 h 561"/>
                <a:gd name="T14" fmla="*/ 270 w 545"/>
                <a:gd name="T15" fmla="*/ 86 h 561"/>
                <a:gd name="T16" fmla="*/ 291 w 545"/>
                <a:gd name="T17" fmla="*/ 108 h 561"/>
                <a:gd name="T18" fmla="*/ 316 w 545"/>
                <a:gd name="T19" fmla="*/ 81 h 561"/>
                <a:gd name="T20" fmla="*/ 326 w 545"/>
                <a:gd name="T21" fmla="*/ 105 h 561"/>
                <a:gd name="T22" fmla="*/ 383 w 545"/>
                <a:gd name="T23" fmla="*/ 99 h 561"/>
                <a:gd name="T24" fmla="*/ 406 w 545"/>
                <a:gd name="T25" fmla="*/ 143 h 561"/>
                <a:gd name="T26" fmla="*/ 423 w 545"/>
                <a:gd name="T27" fmla="*/ 158 h 561"/>
                <a:gd name="T28" fmla="*/ 434 w 545"/>
                <a:gd name="T29" fmla="*/ 182 h 561"/>
                <a:gd name="T30" fmla="*/ 457 w 545"/>
                <a:gd name="T31" fmla="*/ 221 h 561"/>
                <a:gd name="T32" fmla="*/ 493 w 545"/>
                <a:gd name="T33" fmla="*/ 237 h 561"/>
                <a:gd name="T34" fmla="*/ 545 w 545"/>
                <a:gd name="T35" fmla="*/ 295 h 561"/>
                <a:gd name="T36" fmla="*/ 510 w 545"/>
                <a:gd name="T37" fmla="*/ 304 h 561"/>
                <a:gd name="T38" fmla="*/ 477 w 545"/>
                <a:gd name="T39" fmla="*/ 348 h 561"/>
                <a:gd name="T40" fmla="*/ 480 w 545"/>
                <a:gd name="T41" fmla="*/ 368 h 561"/>
                <a:gd name="T42" fmla="*/ 419 w 545"/>
                <a:gd name="T43" fmla="*/ 407 h 561"/>
                <a:gd name="T44" fmla="*/ 423 w 545"/>
                <a:gd name="T45" fmla="*/ 423 h 561"/>
                <a:gd name="T46" fmla="*/ 427 w 545"/>
                <a:gd name="T47" fmla="*/ 464 h 561"/>
                <a:gd name="T48" fmla="*/ 383 w 545"/>
                <a:gd name="T49" fmla="*/ 464 h 561"/>
                <a:gd name="T50" fmla="*/ 341 w 545"/>
                <a:gd name="T51" fmla="*/ 509 h 561"/>
                <a:gd name="T52" fmla="*/ 344 w 545"/>
                <a:gd name="T53" fmla="*/ 541 h 561"/>
                <a:gd name="T54" fmla="*/ 316 w 545"/>
                <a:gd name="T55" fmla="*/ 556 h 561"/>
                <a:gd name="T56" fmla="*/ 303 w 545"/>
                <a:gd name="T57" fmla="*/ 531 h 561"/>
                <a:gd name="T58" fmla="*/ 262 w 545"/>
                <a:gd name="T59" fmla="*/ 496 h 561"/>
                <a:gd name="T60" fmla="*/ 243 w 545"/>
                <a:gd name="T61" fmla="*/ 501 h 561"/>
                <a:gd name="T62" fmla="*/ 203 w 545"/>
                <a:gd name="T63" fmla="*/ 504 h 561"/>
                <a:gd name="T64" fmla="*/ 168 w 545"/>
                <a:gd name="T65" fmla="*/ 518 h 561"/>
                <a:gd name="T66" fmla="*/ 164 w 545"/>
                <a:gd name="T67" fmla="*/ 541 h 561"/>
                <a:gd name="T68" fmla="*/ 131 w 545"/>
                <a:gd name="T69" fmla="*/ 541 h 561"/>
                <a:gd name="T70" fmla="*/ 112 w 545"/>
                <a:gd name="T71" fmla="*/ 553 h 561"/>
                <a:gd name="T72" fmla="*/ 82 w 545"/>
                <a:gd name="T73" fmla="*/ 553 h 561"/>
                <a:gd name="T74" fmla="*/ 65 w 545"/>
                <a:gd name="T75" fmla="*/ 547 h 561"/>
                <a:gd name="T76" fmla="*/ 54 w 545"/>
                <a:gd name="T77" fmla="*/ 531 h 561"/>
                <a:gd name="T78" fmla="*/ 32 w 545"/>
                <a:gd name="T79" fmla="*/ 521 h 561"/>
                <a:gd name="T80" fmla="*/ 25 w 545"/>
                <a:gd name="T81" fmla="*/ 488 h 561"/>
                <a:gd name="T82" fmla="*/ 10 w 545"/>
                <a:gd name="T83" fmla="*/ 464 h 561"/>
                <a:gd name="T84" fmla="*/ 17 w 545"/>
                <a:gd name="T85" fmla="*/ 408 h 561"/>
                <a:gd name="T86" fmla="*/ 23 w 545"/>
                <a:gd name="T87" fmla="*/ 387 h 561"/>
                <a:gd name="T88" fmla="*/ 27 w 545"/>
                <a:gd name="T89" fmla="*/ 365 h 561"/>
                <a:gd name="T90" fmla="*/ 19 w 545"/>
                <a:gd name="T91" fmla="*/ 339 h 561"/>
                <a:gd name="T92" fmla="*/ 36 w 545"/>
                <a:gd name="T93" fmla="*/ 317 h 561"/>
                <a:gd name="T94" fmla="*/ 38 w 545"/>
                <a:gd name="T95" fmla="*/ 304 h 561"/>
                <a:gd name="T96" fmla="*/ 50 w 545"/>
                <a:gd name="T97" fmla="*/ 279 h 561"/>
                <a:gd name="T98" fmla="*/ 24 w 545"/>
                <a:gd name="T99" fmla="*/ 228 h 561"/>
                <a:gd name="T100" fmla="*/ 49 w 545"/>
                <a:gd name="T101" fmla="*/ 237 h 561"/>
                <a:gd name="T102" fmla="*/ 59 w 545"/>
                <a:gd name="T103" fmla="*/ 218 h 561"/>
                <a:gd name="T104" fmla="*/ 69 w 545"/>
                <a:gd name="T105" fmla="*/ 182 h 561"/>
                <a:gd name="T106" fmla="*/ 49 w 545"/>
                <a:gd name="T107" fmla="*/ 153 h 561"/>
                <a:gd name="T108" fmla="*/ 45 w 545"/>
                <a:gd name="T109" fmla="*/ 115 h 561"/>
                <a:gd name="T110" fmla="*/ 27 w 545"/>
                <a:gd name="T111" fmla="*/ 83 h 561"/>
                <a:gd name="T112" fmla="*/ 49 w 545"/>
                <a:gd name="T113" fmla="*/ 75 h 561"/>
                <a:gd name="T114" fmla="*/ 45 w 545"/>
                <a:gd name="T115" fmla="*/ 46 h 561"/>
                <a:gd name="T116" fmla="*/ 75 w 545"/>
                <a:gd name="T117" fmla="*/ 33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5" h="561">
                  <a:moveTo>
                    <a:pt x="70" y="53"/>
                  </a:moveTo>
                  <a:lnTo>
                    <a:pt x="85" y="60"/>
                  </a:lnTo>
                  <a:lnTo>
                    <a:pt x="93" y="54"/>
                  </a:lnTo>
                  <a:lnTo>
                    <a:pt x="112" y="58"/>
                  </a:lnTo>
                  <a:lnTo>
                    <a:pt x="121" y="37"/>
                  </a:lnTo>
                  <a:lnTo>
                    <a:pt x="145" y="32"/>
                  </a:lnTo>
                  <a:lnTo>
                    <a:pt x="153" y="23"/>
                  </a:lnTo>
                  <a:lnTo>
                    <a:pt x="167" y="23"/>
                  </a:lnTo>
                  <a:lnTo>
                    <a:pt x="174" y="0"/>
                  </a:lnTo>
                  <a:lnTo>
                    <a:pt x="203" y="4"/>
                  </a:lnTo>
                  <a:lnTo>
                    <a:pt x="195" y="21"/>
                  </a:lnTo>
                  <a:lnTo>
                    <a:pt x="215" y="63"/>
                  </a:lnTo>
                  <a:lnTo>
                    <a:pt x="189" y="82"/>
                  </a:lnTo>
                  <a:lnTo>
                    <a:pt x="216" y="79"/>
                  </a:lnTo>
                  <a:lnTo>
                    <a:pt x="217" y="90"/>
                  </a:lnTo>
                  <a:lnTo>
                    <a:pt x="270" y="86"/>
                  </a:lnTo>
                  <a:lnTo>
                    <a:pt x="277" y="104"/>
                  </a:lnTo>
                  <a:lnTo>
                    <a:pt x="291" y="108"/>
                  </a:lnTo>
                  <a:lnTo>
                    <a:pt x="296" y="89"/>
                  </a:lnTo>
                  <a:lnTo>
                    <a:pt x="316" y="81"/>
                  </a:lnTo>
                  <a:lnTo>
                    <a:pt x="327" y="81"/>
                  </a:lnTo>
                  <a:lnTo>
                    <a:pt x="326" y="105"/>
                  </a:lnTo>
                  <a:lnTo>
                    <a:pt x="341" y="116"/>
                  </a:lnTo>
                  <a:lnTo>
                    <a:pt x="383" y="99"/>
                  </a:lnTo>
                  <a:lnTo>
                    <a:pt x="416" y="124"/>
                  </a:lnTo>
                  <a:lnTo>
                    <a:pt x="406" y="143"/>
                  </a:lnTo>
                  <a:lnTo>
                    <a:pt x="428" y="139"/>
                  </a:lnTo>
                  <a:lnTo>
                    <a:pt x="423" y="158"/>
                  </a:lnTo>
                  <a:lnTo>
                    <a:pt x="441" y="166"/>
                  </a:lnTo>
                  <a:lnTo>
                    <a:pt x="434" y="182"/>
                  </a:lnTo>
                  <a:lnTo>
                    <a:pt x="450" y="184"/>
                  </a:lnTo>
                  <a:lnTo>
                    <a:pt x="457" y="221"/>
                  </a:lnTo>
                  <a:lnTo>
                    <a:pt x="473" y="208"/>
                  </a:lnTo>
                  <a:lnTo>
                    <a:pt x="493" y="237"/>
                  </a:lnTo>
                  <a:lnTo>
                    <a:pt x="505" y="227"/>
                  </a:lnTo>
                  <a:lnTo>
                    <a:pt x="545" y="295"/>
                  </a:lnTo>
                  <a:lnTo>
                    <a:pt x="536" y="307"/>
                  </a:lnTo>
                  <a:lnTo>
                    <a:pt x="510" y="304"/>
                  </a:lnTo>
                  <a:lnTo>
                    <a:pt x="518" y="326"/>
                  </a:lnTo>
                  <a:lnTo>
                    <a:pt x="477" y="348"/>
                  </a:lnTo>
                  <a:lnTo>
                    <a:pt x="485" y="357"/>
                  </a:lnTo>
                  <a:lnTo>
                    <a:pt x="480" y="368"/>
                  </a:lnTo>
                  <a:lnTo>
                    <a:pt x="457" y="371"/>
                  </a:lnTo>
                  <a:lnTo>
                    <a:pt x="419" y="407"/>
                  </a:lnTo>
                  <a:lnTo>
                    <a:pt x="413" y="439"/>
                  </a:lnTo>
                  <a:lnTo>
                    <a:pt x="423" y="423"/>
                  </a:lnTo>
                  <a:lnTo>
                    <a:pt x="436" y="427"/>
                  </a:lnTo>
                  <a:lnTo>
                    <a:pt x="427" y="464"/>
                  </a:lnTo>
                  <a:lnTo>
                    <a:pt x="395" y="477"/>
                  </a:lnTo>
                  <a:lnTo>
                    <a:pt x="383" y="464"/>
                  </a:lnTo>
                  <a:lnTo>
                    <a:pt x="343" y="473"/>
                  </a:lnTo>
                  <a:lnTo>
                    <a:pt x="341" y="509"/>
                  </a:lnTo>
                  <a:lnTo>
                    <a:pt x="331" y="510"/>
                  </a:lnTo>
                  <a:lnTo>
                    <a:pt x="344" y="541"/>
                  </a:lnTo>
                  <a:lnTo>
                    <a:pt x="338" y="550"/>
                  </a:lnTo>
                  <a:lnTo>
                    <a:pt x="316" y="556"/>
                  </a:lnTo>
                  <a:lnTo>
                    <a:pt x="300" y="544"/>
                  </a:lnTo>
                  <a:lnTo>
                    <a:pt x="303" y="531"/>
                  </a:lnTo>
                  <a:lnTo>
                    <a:pt x="290" y="532"/>
                  </a:lnTo>
                  <a:lnTo>
                    <a:pt x="262" y="496"/>
                  </a:lnTo>
                  <a:lnTo>
                    <a:pt x="248" y="513"/>
                  </a:lnTo>
                  <a:lnTo>
                    <a:pt x="243" y="501"/>
                  </a:lnTo>
                  <a:lnTo>
                    <a:pt x="218" y="515"/>
                  </a:lnTo>
                  <a:lnTo>
                    <a:pt x="203" y="504"/>
                  </a:lnTo>
                  <a:lnTo>
                    <a:pt x="173" y="502"/>
                  </a:lnTo>
                  <a:lnTo>
                    <a:pt x="168" y="518"/>
                  </a:lnTo>
                  <a:lnTo>
                    <a:pt x="174" y="524"/>
                  </a:lnTo>
                  <a:lnTo>
                    <a:pt x="164" y="541"/>
                  </a:lnTo>
                  <a:lnTo>
                    <a:pt x="151" y="533"/>
                  </a:lnTo>
                  <a:lnTo>
                    <a:pt x="131" y="541"/>
                  </a:lnTo>
                  <a:lnTo>
                    <a:pt x="138" y="550"/>
                  </a:lnTo>
                  <a:lnTo>
                    <a:pt x="112" y="553"/>
                  </a:lnTo>
                  <a:lnTo>
                    <a:pt x="103" y="561"/>
                  </a:lnTo>
                  <a:lnTo>
                    <a:pt x="82" y="553"/>
                  </a:lnTo>
                  <a:lnTo>
                    <a:pt x="75" y="556"/>
                  </a:lnTo>
                  <a:lnTo>
                    <a:pt x="65" y="547"/>
                  </a:lnTo>
                  <a:lnTo>
                    <a:pt x="57" y="546"/>
                  </a:lnTo>
                  <a:lnTo>
                    <a:pt x="54" y="531"/>
                  </a:lnTo>
                  <a:lnTo>
                    <a:pt x="53" y="523"/>
                  </a:lnTo>
                  <a:lnTo>
                    <a:pt x="32" y="521"/>
                  </a:lnTo>
                  <a:lnTo>
                    <a:pt x="17" y="498"/>
                  </a:lnTo>
                  <a:lnTo>
                    <a:pt x="25" y="488"/>
                  </a:lnTo>
                  <a:lnTo>
                    <a:pt x="0" y="466"/>
                  </a:lnTo>
                  <a:lnTo>
                    <a:pt x="10" y="464"/>
                  </a:lnTo>
                  <a:lnTo>
                    <a:pt x="19" y="445"/>
                  </a:lnTo>
                  <a:lnTo>
                    <a:pt x="17" y="408"/>
                  </a:lnTo>
                  <a:lnTo>
                    <a:pt x="27" y="405"/>
                  </a:lnTo>
                  <a:lnTo>
                    <a:pt x="23" y="387"/>
                  </a:lnTo>
                  <a:lnTo>
                    <a:pt x="41" y="372"/>
                  </a:lnTo>
                  <a:lnTo>
                    <a:pt x="27" y="365"/>
                  </a:lnTo>
                  <a:lnTo>
                    <a:pt x="32" y="349"/>
                  </a:lnTo>
                  <a:lnTo>
                    <a:pt x="19" y="339"/>
                  </a:lnTo>
                  <a:lnTo>
                    <a:pt x="20" y="325"/>
                  </a:lnTo>
                  <a:lnTo>
                    <a:pt x="36" y="317"/>
                  </a:lnTo>
                  <a:lnTo>
                    <a:pt x="33" y="312"/>
                  </a:lnTo>
                  <a:lnTo>
                    <a:pt x="38" y="304"/>
                  </a:lnTo>
                  <a:lnTo>
                    <a:pt x="32" y="288"/>
                  </a:lnTo>
                  <a:lnTo>
                    <a:pt x="50" y="279"/>
                  </a:lnTo>
                  <a:lnTo>
                    <a:pt x="21" y="254"/>
                  </a:lnTo>
                  <a:lnTo>
                    <a:pt x="24" y="228"/>
                  </a:lnTo>
                  <a:lnTo>
                    <a:pt x="47" y="226"/>
                  </a:lnTo>
                  <a:lnTo>
                    <a:pt x="49" y="237"/>
                  </a:lnTo>
                  <a:lnTo>
                    <a:pt x="62" y="232"/>
                  </a:lnTo>
                  <a:lnTo>
                    <a:pt x="59" y="218"/>
                  </a:lnTo>
                  <a:lnTo>
                    <a:pt x="74" y="217"/>
                  </a:lnTo>
                  <a:lnTo>
                    <a:pt x="69" y="182"/>
                  </a:lnTo>
                  <a:lnTo>
                    <a:pt x="51" y="175"/>
                  </a:lnTo>
                  <a:lnTo>
                    <a:pt x="49" y="153"/>
                  </a:lnTo>
                  <a:lnTo>
                    <a:pt x="35" y="147"/>
                  </a:lnTo>
                  <a:lnTo>
                    <a:pt x="45" y="115"/>
                  </a:lnTo>
                  <a:lnTo>
                    <a:pt x="36" y="109"/>
                  </a:lnTo>
                  <a:lnTo>
                    <a:pt x="27" y="83"/>
                  </a:lnTo>
                  <a:lnTo>
                    <a:pt x="29" y="70"/>
                  </a:lnTo>
                  <a:lnTo>
                    <a:pt x="49" y="75"/>
                  </a:lnTo>
                  <a:lnTo>
                    <a:pt x="39" y="51"/>
                  </a:lnTo>
                  <a:lnTo>
                    <a:pt x="45" y="46"/>
                  </a:lnTo>
                  <a:lnTo>
                    <a:pt x="42" y="31"/>
                  </a:lnTo>
                  <a:lnTo>
                    <a:pt x="75" y="33"/>
                  </a:lnTo>
                  <a:lnTo>
                    <a:pt x="70" y="5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41" name="Freeform 1704"/>
            <p:cNvSpPr>
              <a:spLocks/>
            </p:cNvSpPr>
            <p:nvPr/>
          </p:nvSpPr>
          <p:spPr bwMode="auto">
            <a:xfrm>
              <a:off x="4377" y="1071"/>
              <a:ext cx="388" cy="343"/>
            </a:xfrm>
            <a:custGeom>
              <a:avLst/>
              <a:gdLst>
                <a:gd name="T0" fmla="*/ 53 w 388"/>
                <a:gd name="T1" fmla="*/ 208 h 343"/>
                <a:gd name="T2" fmla="*/ 46 w 388"/>
                <a:gd name="T3" fmla="*/ 181 h 343"/>
                <a:gd name="T4" fmla="*/ 51 w 388"/>
                <a:gd name="T5" fmla="*/ 154 h 343"/>
                <a:gd name="T6" fmla="*/ 43 w 388"/>
                <a:gd name="T7" fmla="*/ 98 h 343"/>
                <a:gd name="T8" fmla="*/ 64 w 388"/>
                <a:gd name="T9" fmla="*/ 79 h 343"/>
                <a:gd name="T10" fmla="*/ 50 w 388"/>
                <a:gd name="T11" fmla="*/ 74 h 343"/>
                <a:gd name="T12" fmla="*/ 7 w 388"/>
                <a:gd name="T13" fmla="*/ 90 h 343"/>
                <a:gd name="T14" fmla="*/ 28 w 388"/>
                <a:gd name="T15" fmla="*/ 46 h 343"/>
                <a:gd name="T16" fmla="*/ 14 w 388"/>
                <a:gd name="T17" fmla="*/ 18 h 343"/>
                <a:gd name="T18" fmla="*/ 42 w 388"/>
                <a:gd name="T19" fmla="*/ 29 h 343"/>
                <a:gd name="T20" fmla="*/ 48 w 388"/>
                <a:gd name="T21" fmla="*/ 44 h 343"/>
                <a:gd name="T22" fmla="*/ 105 w 388"/>
                <a:gd name="T23" fmla="*/ 0 h 343"/>
                <a:gd name="T24" fmla="*/ 118 w 388"/>
                <a:gd name="T25" fmla="*/ 22 h 343"/>
                <a:gd name="T26" fmla="*/ 133 w 388"/>
                <a:gd name="T27" fmla="*/ 26 h 343"/>
                <a:gd name="T28" fmla="*/ 148 w 388"/>
                <a:gd name="T29" fmla="*/ 42 h 343"/>
                <a:gd name="T30" fmla="*/ 173 w 388"/>
                <a:gd name="T31" fmla="*/ 61 h 343"/>
                <a:gd name="T32" fmla="*/ 193 w 388"/>
                <a:gd name="T33" fmla="*/ 83 h 343"/>
                <a:gd name="T34" fmla="*/ 219 w 388"/>
                <a:gd name="T35" fmla="*/ 69 h 343"/>
                <a:gd name="T36" fmla="*/ 245 w 388"/>
                <a:gd name="T37" fmla="*/ 79 h 343"/>
                <a:gd name="T38" fmla="*/ 234 w 388"/>
                <a:gd name="T39" fmla="*/ 92 h 343"/>
                <a:gd name="T40" fmla="*/ 249 w 388"/>
                <a:gd name="T41" fmla="*/ 100 h 343"/>
                <a:gd name="T42" fmla="*/ 296 w 388"/>
                <a:gd name="T43" fmla="*/ 95 h 343"/>
                <a:gd name="T44" fmla="*/ 359 w 388"/>
                <a:gd name="T45" fmla="*/ 113 h 343"/>
                <a:gd name="T46" fmla="*/ 352 w 388"/>
                <a:gd name="T47" fmla="*/ 134 h 343"/>
                <a:gd name="T48" fmla="*/ 388 w 388"/>
                <a:gd name="T49" fmla="*/ 155 h 343"/>
                <a:gd name="T50" fmla="*/ 365 w 388"/>
                <a:gd name="T51" fmla="*/ 218 h 343"/>
                <a:gd name="T52" fmla="*/ 328 w 388"/>
                <a:gd name="T53" fmla="*/ 235 h 343"/>
                <a:gd name="T54" fmla="*/ 289 w 388"/>
                <a:gd name="T55" fmla="*/ 263 h 343"/>
                <a:gd name="T56" fmla="*/ 226 w 388"/>
                <a:gd name="T57" fmla="*/ 270 h 343"/>
                <a:gd name="T58" fmla="*/ 165 w 388"/>
                <a:gd name="T59" fmla="*/ 333 h 343"/>
                <a:gd name="T60" fmla="*/ 143 w 388"/>
                <a:gd name="T61" fmla="*/ 333 h 343"/>
                <a:gd name="T62" fmla="*/ 134 w 388"/>
                <a:gd name="T63" fmla="*/ 317 h 343"/>
                <a:gd name="T64" fmla="*/ 104 w 388"/>
                <a:gd name="T65" fmla="*/ 305 h 343"/>
                <a:gd name="T66" fmla="*/ 65 w 388"/>
                <a:gd name="T67" fmla="*/ 303 h 343"/>
                <a:gd name="T68" fmla="*/ 73 w 388"/>
                <a:gd name="T69" fmla="*/ 280 h 343"/>
                <a:gd name="T70" fmla="*/ 48 w 388"/>
                <a:gd name="T71" fmla="*/ 278 h 343"/>
                <a:gd name="T72" fmla="*/ 44 w 388"/>
                <a:gd name="T73" fmla="*/ 251 h 343"/>
                <a:gd name="T74" fmla="*/ 34 w 388"/>
                <a:gd name="T75" fmla="*/ 258 h 343"/>
                <a:gd name="T76" fmla="*/ 5 w 388"/>
                <a:gd name="T77" fmla="*/ 239 h 343"/>
                <a:gd name="T78" fmla="*/ 0 w 388"/>
                <a:gd name="T79" fmla="*/ 223 h 343"/>
                <a:gd name="T80" fmla="*/ 30 w 388"/>
                <a:gd name="T81" fmla="*/ 226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8" h="343">
                  <a:moveTo>
                    <a:pt x="30" y="226"/>
                  </a:moveTo>
                  <a:lnTo>
                    <a:pt x="53" y="208"/>
                  </a:lnTo>
                  <a:lnTo>
                    <a:pt x="34" y="182"/>
                  </a:lnTo>
                  <a:lnTo>
                    <a:pt x="46" y="181"/>
                  </a:lnTo>
                  <a:lnTo>
                    <a:pt x="32" y="160"/>
                  </a:lnTo>
                  <a:lnTo>
                    <a:pt x="51" y="154"/>
                  </a:lnTo>
                  <a:lnTo>
                    <a:pt x="38" y="146"/>
                  </a:lnTo>
                  <a:lnTo>
                    <a:pt x="43" y="98"/>
                  </a:lnTo>
                  <a:lnTo>
                    <a:pt x="50" y="108"/>
                  </a:lnTo>
                  <a:lnTo>
                    <a:pt x="64" y="79"/>
                  </a:lnTo>
                  <a:lnTo>
                    <a:pt x="60" y="78"/>
                  </a:lnTo>
                  <a:lnTo>
                    <a:pt x="50" y="74"/>
                  </a:lnTo>
                  <a:lnTo>
                    <a:pt x="41" y="89"/>
                  </a:lnTo>
                  <a:lnTo>
                    <a:pt x="7" y="90"/>
                  </a:lnTo>
                  <a:lnTo>
                    <a:pt x="14" y="47"/>
                  </a:lnTo>
                  <a:lnTo>
                    <a:pt x="28" y="46"/>
                  </a:lnTo>
                  <a:lnTo>
                    <a:pt x="11" y="31"/>
                  </a:lnTo>
                  <a:lnTo>
                    <a:pt x="14" y="18"/>
                  </a:lnTo>
                  <a:lnTo>
                    <a:pt x="33" y="18"/>
                  </a:lnTo>
                  <a:lnTo>
                    <a:pt x="42" y="29"/>
                  </a:lnTo>
                  <a:lnTo>
                    <a:pt x="36" y="36"/>
                  </a:lnTo>
                  <a:lnTo>
                    <a:pt x="48" y="44"/>
                  </a:lnTo>
                  <a:lnTo>
                    <a:pt x="63" y="44"/>
                  </a:lnTo>
                  <a:lnTo>
                    <a:pt x="105" y="0"/>
                  </a:lnTo>
                  <a:lnTo>
                    <a:pt x="115" y="0"/>
                  </a:lnTo>
                  <a:lnTo>
                    <a:pt x="118" y="22"/>
                  </a:lnTo>
                  <a:lnTo>
                    <a:pt x="136" y="16"/>
                  </a:lnTo>
                  <a:lnTo>
                    <a:pt x="133" y="26"/>
                  </a:lnTo>
                  <a:lnTo>
                    <a:pt x="152" y="29"/>
                  </a:lnTo>
                  <a:lnTo>
                    <a:pt x="148" y="42"/>
                  </a:lnTo>
                  <a:lnTo>
                    <a:pt x="166" y="64"/>
                  </a:lnTo>
                  <a:lnTo>
                    <a:pt x="173" y="61"/>
                  </a:lnTo>
                  <a:lnTo>
                    <a:pt x="175" y="83"/>
                  </a:lnTo>
                  <a:lnTo>
                    <a:pt x="193" y="83"/>
                  </a:lnTo>
                  <a:lnTo>
                    <a:pt x="212" y="68"/>
                  </a:lnTo>
                  <a:lnTo>
                    <a:pt x="219" y="69"/>
                  </a:lnTo>
                  <a:lnTo>
                    <a:pt x="219" y="75"/>
                  </a:lnTo>
                  <a:lnTo>
                    <a:pt x="245" y="79"/>
                  </a:lnTo>
                  <a:lnTo>
                    <a:pt x="230" y="84"/>
                  </a:lnTo>
                  <a:lnTo>
                    <a:pt x="234" y="92"/>
                  </a:lnTo>
                  <a:lnTo>
                    <a:pt x="245" y="87"/>
                  </a:lnTo>
                  <a:lnTo>
                    <a:pt x="249" y="100"/>
                  </a:lnTo>
                  <a:lnTo>
                    <a:pt x="294" y="102"/>
                  </a:lnTo>
                  <a:lnTo>
                    <a:pt x="296" y="95"/>
                  </a:lnTo>
                  <a:lnTo>
                    <a:pt x="346" y="97"/>
                  </a:lnTo>
                  <a:lnTo>
                    <a:pt x="359" y="113"/>
                  </a:lnTo>
                  <a:lnTo>
                    <a:pt x="351" y="116"/>
                  </a:lnTo>
                  <a:lnTo>
                    <a:pt x="352" y="134"/>
                  </a:lnTo>
                  <a:lnTo>
                    <a:pt x="366" y="134"/>
                  </a:lnTo>
                  <a:lnTo>
                    <a:pt x="388" y="155"/>
                  </a:lnTo>
                  <a:lnTo>
                    <a:pt x="367" y="158"/>
                  </a:lnTo>
                  <a:lnTo>
                    <a:pt x="365" y="218"/>
                  </a:lnTo>
                  <a:lnTo>
                    <a:pt x="336" y="211"/>
                  </a:lnTo>
                  <a:lnTo>
                    <a:pt x="328" y="235"/>
                  </a:lnTo>
                  <a:lnTo>
                    <a:pt x="336" y="255"/>
                  </a:lnTo>
                  <a:lnTo>
                    <a:pt x="289" y="263"/>
                  </a:lnTo>
                  <a:lnTo>
                    <a:pt x="286" y="275"/>
                  </a:lnTo>
                  <a:lnTo>
                    <a:pt x="226" y="270"/>
                  </a:lnTo>
                  <a:lnTo>
                    <a:pt x="162" y="297"/>
                  </a:lnTo>
                  <a:lnTo>
                    <a:pt x="165" y="333"/>
                  </a:lnTo>
                  <a:lnTo>
                    <a:pt x="147" y="343"/>
                  </a:lnTo>
                  <a:lnTo>
                    <a:pt x="143" y="333"/>
                  </a:lnTo>
                  <a:lnTo>
                    <a:pt x="150" y="323"/>
                  </a:lnTo>
                  <a:lnTo>
                    <a:pt x="134" y="317"/>
                  </a:lnTo>
                  <a:lnTo>
                    <a:pt x="122" y="331"/>
                  </a:lnTo>
                  <a:lnTo>
                    <a:pt x="104" y="305"/>
                  </a:lnTo>
                  <a:lnTo>
                    <a:pt x="69" y="310"/>
                  </a:lnTo>
                  <a:lnTo>
                    <a:pt x="65" y="303"/>
                  </a:lnTo>
                  <a:lnTo>
                    <a:pt x="75" y="284"/>
                  </a:lnTo>
                  <a:lnTo>
                    <a:pt x="73" y="280"/>
                  </a:lnTo>
                  <a:lnTo>
                    <a:pt x="62" y="282"/>
                  </a:lnTo>
                  <a:lnTo>
                    <a:pt x="48" y="278"/>
                  </a:lnTo>
                  <a:lnTo>
                    <a:pt x="61" y="265"/>
                  </a:lnTo>
                  <a:lnTo>
                    <a:pt x="44" y="251"/>
                  </a:lnTo>
                  <a:lnTo>
                    <a:pt x="33" y="255"/>
                  </a:lnTo>
                  <a:lnTo>
                    <a:pt x="34" y="258"/>
                  </a:lnTo>
                  <a:lnTo>
                    <a:pt x="25" y="263"/>
                  </a:lnTo>
                  <a:lnTo>
                    <a:pt x="5" y="239"/>
                  </a:lnTo>
                  <a:lnTo>
                    <a:pt x="5" y="231"/>
                  </a:lnTo>
                  <a:lnTo>
                    <a:pt x="0" y="223"/>
                  </a:lnTo>
                  <a:lnTo>
                    <a:pt x="2" y="217"/>
                  </a:lnTo>
                  <a:lnTo>
                    <a:pt x="30" y="2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42" name="Freeform 1705"/>
            <p:cNvSpPr>
              <a:spLocks/>
            </p:cNvSpPr>
            <p:nvPr/>
          </p:nvSpPr>
          <p:spPr bwMode="auto">
            <a:xfrm>
              <a:off x="4591" y="1527"/>
              <a:ext cx="426" cy="575"/>
            </a:xfrm>
            <a:custGeom>
              <a:avLst/>
              <a:gdLst>
                <a:gd name="T0" fmla="*/ 0 w 426"/>
                <a:gd name="T1" fmla="*/ 216 h 575"/>
                <a:gd name="T2" fmla="*/ 45 w 426"/>
                <a:gd name="T3" fmla="*/ 229 h 575"/>
                <a:gd name="T4" fmla="*/ 95 w 426"/>
                <a:gd name="T5" fmla="*/ 175 h 575"/>
                <a:gd name="T6" fmla="*/ 155 w 426"/>
                <a:gd name="T7" fmla="*/ 158 h 575"/>
                <a:gd name="T8" fmla="*/ 171 w 426"/>
                <a:gd name="T9" fmla="*/ 158 h 575"/>
                <a:gd name="T10" fmla="*/ 179 w 426"/>
                <a:gd name="T11" fmla="*/ 129 h 575"/>
                <a:gd name="T12" fmla="*/ 192 w 426"/>
                <a:gd name="T13" fmla="*/ 93 h 575"/>
                <a:gd name="T14" fmla="*/ 201 w 426"/>
                <a:gd name="T15" fmla="*/ 66 h 575"/>
                <a:gd name="T16" fmla="*/ 238 w 426"/>
                <a:gd name="T17" fmla="*/ 31 h 575"/>
                <a:gd name="T18" fmla="*/ 226 w 426"/>
                <a:gd name="T19" fmla="*/ 5 h 575"/>
                <a:gd name="T20" fmla="*/ 271 w 426"/>
                <a:gd name="T21" fmla="*/ 0 h 575"/>
                <a:gd name="T22" fmla="*/ 283 w 426"/>
                <a:gd name="T23" fmla="*/ 42 h 575"/>
                <a:gd name="T24" fmla="*/ 295 w 426"/>
                <a:gd name="T25" fmla="*/ 15 h 575"/>
                <a:gd name="T26" fmla="*/ 333 w 426"/>
                <a:gd name="T27" fmla="*/ 36 h 575"/>
                <a:gd name="T28" fmla="*/ 345 w 426"/>
                <a:gd name="T29" fmla="*/ 63 h 575"/>
                <a:gd name="T30" fmla="*/ 360 w 426"/>
                <a:gd name="T31" fmla="*/ 79 h 575"/>
                <a:gd name="T32" fmla="*/ 356 w 426"/>
                <a:gd name="T33" fmla="*/ 144 h 575"/>
                <a:gd name="T34" fmla="*/ 356 w 426"/>
                <a:gd name="T35" fmla="*/ 171 h 575"/>
                <a:gd name="T36" fmla="*/ 343 w 426"/>
                <a:gd name="T37" fmla="*/ 201 h 575"/>
                <a:gd name="T38" fmla="*/ 363 w 426"/>
                <a:gd name="T39" fmla="*/ 208 h 575"/>
                <a:gd name="T40" fmla="*/ 377 w 426"/>
                <a:gd name="T41" fmla="*/ 206 h 575"/>
                <a:gd name="T42" fmla="*/ 402 w 426"/>
                <a:gd name="T43" fmla="*/ 227 h 575"/>
                <a:gd name="T44" fmla="*/ 399 w 426"/>
                <a:gd name="T45" fmla="*/ 254 h 575"/>
                <a:gd name="T46" fmla="*/ 422 w 426"/>
                <a:gd name="T47" fmla="*/ 309 h 575"/>
                <a:gd name="T48" fmla="*/ 407 w 426"/>
                <a:gd name="T49" fmla="*/ 349 h 575"/>
                <a:gd name="T50" fmla="*/ 398 w 426"/>
                <a:gd name="T51" fmla="*/ 375 h 575"/>
                <a:gd name="T52" fmla="*/ 329 w 426"/>
                <a:gd name="T53" fmla="*/ 409 h 575"/>
                <a:gd name="T54" fmla="*/ 319 w 426"/>
                <a:gd name="T55" fmla="*/ 439 h 575"/>
                <a:gd name="T56" fmla="*/ 331 w 426"/>
                <a:gd name="T57" fmla="*/ 456 h 575"/>
                <a:gd name="T58" fmla="*/ 348 w 426"/>
                <a:gd name="T59" fmla="*/ 500 h 575"/>
                <a:gd name="T60" fmla="*/ 334 w 426"/>
                <a:gd name="T61" fmla="*/ 532 h 575"/>
                <a:gd name="T62" fmla="*/ 317 w 426"/>
                <a:gd name="T63" fmla="*/ 559 h 575"/>
                <a:gd name="T64" fmla="*/ 273 w 426"/>
                <a:gd name="T65" fmla="*/ 554 h 575"/>
                <a:gd name="T66" fmla="*/ 232 w 426"/>
                <a:gd name="T67" fmla="*/ 556 h 575"/>
                <a:gd name="T68" fmla="*/ 185 w 426"/>
                <a:gd name="T69" fmla="*/ 536 h 575"/>
                <a:gd name="T70" fmla="*/ 182 w 426"/>
                <a:gd name="T71" fmla="*/ 516 h 575"/>
                <a:gd name="T72" fmla="*/ 215 w 426"/>
                <a:gd name="T73" fmla="*/ 472 h 575"/>
                <a:gd name="T74" fmla="*/ 250 w 426"/>
                <a:gd name="T75" fmla="*/ 463 h 575"/>
                <a:gd name="T76" fmla="*/ 198 w 426"/>
                <a:gd name="T77" fmla="*/ 405 h 575"/>
                <a:gd name="T78" fmla="*/ 162 w 426"/>
                <a:gd name="T79" fmla="*/ 389 h 575"/>
                <a:gd name="T80" fmla="*/ 139 w 426"/>
                <a:gd name="T81" fmla="*/ 350 h 575"/>
                <a:gd name="T82" fmla="*/ 128 w 426"/>
                <a:gd name="T83" fmla="*/ 326 h 575"/>
                <a:gd name="T84" fmla="*/ 111 w 426"/>
                <a:gd name="T85" fmla="*/ 311 h 575"/>
                <a:gd name="T86" fmla="*/ 88 w 426"/>
                <a:gd name="T87" fmla="*/ 267 h 575"/>
                <a:gd name="T88" fmla="*/ 31 w 426"/>
                <a:gd name="T89" fmla="*/ 273 h 575"/>
                <a:gd name="T90" fmla="*/ 21 w 426"/>
                <a:gd name="T91" fmla="*/ 249 h 575"/>
                <a:gd name="T92" fmla="*/ 27 w 426"/>
                <a:gd name="T93" fmla="*/ 23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6" h="575">
                  <a:moveTo>
                    <a:pt x="27" y="230"/>
                  </a:moveTo>
                  <a:lnTo>
                    <a:pt x="0" y="216"/>
                  </a:lnTo>
                  <a:lnTo>
                    <a:pt x="30" y="198"/>
                  </a:lnTo>
                  <a:lnTo>
                    <a:pt x="45" y="229"/>
                  </a:lnTo>
                  <a:lnTo>
                    <a:pt x="60" y="184"/>
                  </a:lnTo>
                  <a:lnTo>
                    <a:pt x="95" y="175"/>
                  </a:lnTo>
                  <a:lnTo>
                    <a:pt x="99" y="164"/>
                  </a:lnTo>
                  <a:lnTo>
                    <a:pt x="155" y="158"/>
                  </a:lnTo>
                  <a:lnTo>
                    <a:pt x="161" y="123"/>
                  </a:lnTo>
                  <a:lnTo>
                    <a:pt x="171" y="158"/>
                  </a:lnTo>
                  <a:lnTo>
                    <a:pt x="180" y="156"/>
                  </a:lnTo>
                  <a:lnTo>
                    <a:pt x="179" y="129"/>
                  </a:lnTo>
                  <a:lnTo>
                    <a:pt x="217" y="102"/>
                  </a:lnTo>
                  <a:lnTo>
                    <a:pt x="192" y="93"/>
                  </a:lnTo>
                  <a:lnTo>
                    <a:pt x="211" y="82"/>
                  </a:lnTo>
                  <a:lnTo>
                    <a:pt x="201" y="66"/>
                  </a:lnTo>
                  <a:lnTo>
                    <a:pt x="239" y="42"/>
                  </a:lnTo>
                  <a:lnTo>
                    <a:pt x="238" y="31"/>
                  </a:lnTo>
                  <a:lnTo>
                    <a:pt x="218" y="23"/>
                  </a:lnTo>
                  <a:lnTo>
                    <a:pt x="226" y="5"/>
                  </a:lnTo>
                  <a:lnTo>
                    <a:pt x="273" y="12"/>
                  </a:lnTo>
                  <a:lnTo>
                    <a:pt x="271" y="0"/>
                  </a:lnTo>
                  <a:lnTo>
                    <a:pt x="280" y="1"/>
                  </a:lnTo>
                  <a:lnTo>
                    <a:pt x="283" y="42"/>
                  </a:lnTo>
                  <a:lnTo>
                    <a:pt x="299" y="32"/>
                  </a:lnTo>
                  <a:lnTo>
                    <a:pt x="295" y="15"/>
                  </a:lnTo>
                  <a:lnTo>
                    <a:pt x="337" y="21"/>
                  </a:lnTo>
                  <a:lnTo>
                    <a:pt x="333" y="36"/>
                  </a:lnTo>
                  <a:lnTo>
                    <a:pt x="339" y="36"/>
                  </a:lnTo>
                  <a:lnTo>
                    <a:pt x="345" y="63"/>
                  </a:lnTo>
                  <a:lnTo>
                    <a:pt x="344" y="80"/>
                  </a:lnTo>
                  <a:lnTo>
                    <a:pt x="360" y="79"/>
                  </a:lnTo>
                  <a:lnTo>
                    <a:pt x="392" y="132"/>
                  </a:lnTo>
                  <a:lnTo>
                    <a:pt x="356" y="144"/>
                  </a:lnTo>
                  <a:lnTo>
                    <a:pt x="370" y="155"/>
                  </a:lnTo>
                  <a:lnTo>
                    <a:pt x="356" y="171"/>
                  </a:lnTo>
                  <a:lnTo>
                    <a:pt x="342" y="170"/>
                  </a:lnTo>
                  <a:lnTo>
                    <a:pt x="343" y="201"/>
                  </a:lnTo>
                  <a:lnTo>
                    <a:pt x="361" y="192"/>
                  </a:lnTo>
                  <a:lnTo>
                    <a:pt x="363" y="208"/>
                  </a:lnTo>
                  <a:lnTo>
                    <a:pt x="375" y="216"/>
                  </a:lnTo>
                  <a:lnTo>
                    <a:pt x="377" y="206"/>
                  </a:lnTo>
                  <a:lnTo>
                    <a:pt x="387" y="211"/>
                  </a:lnTo>
                  <a:lnTo>
                    <a:pt x="402" y="227"/>
                  </a:lnTo>
                  <a:lnTo>
                    <a:pt x="394" y="233"/>
                  </a:lnTo>
                  <a:lnTo>
                    <a:pt x="399" y="254"/>
                  </a:lnTo>
                  <a:lnTo>
                    <a:pt x="392" y="268"/>
                  </a:lnTo>
                  <a:lnTo>
                    <a:pt x="422" y="309"/>
                  </a:lnTo>
                  <a:lnTo>
                    <a:pt x="409" y="320"/>
                  </a:lnTo>
                  <a:lnTo>
                    <a:pt x="407" y="349"/>
                  </a:lnTo>
                  <a:lnTo>
                    <a:pt x="426" y="365"/>
                  </a:lnTo>
                  <a:lnTo>
                    <a:pt x="398" y="375"/>
                  </a:lnTo>
                  <a:lnTo>
                    <a:pt x="373" y="402"/>
                  </a:lnTo>
                  <a:lnTo>
                    <a:pt x="329" y="409"/>
                  </a:lnTo>
                  <a:lnTo>
                    <a:pt x="313" y="425"/>
                  </a:lnTo>
                  <a:lnTo>
                    <a:pt x="319" y="439"/>
                  </a:lnTo>
                  <a:lnTo>
                    <a:pt x="309" y="449"/>
                  </a:lnTo>
                  <a:lnTo>
                    <a:pt x="331" y="456"/>
                  </a:lnTo>
                  <a:lnTo>
                    <a:pt x="348" y="477"/>
                  </a:lnTo>
                  <a:lnTo>
                    <a:pt x="348" y="500"/>
                  </a:lnTo>
                  <a:lnTo>
                    <a:pt x="365" y="521"/>
                  </a:lnTo>
                  <a:lnTo>
                    <a:pt x="334" y="532"/>
                  </a:lnTo>
                  <a:lnTo>
                    <a:pt x="336" y="564"/>
                  </a:lnTo>
                  <a:lnTo>
                    <a:pt x="317" y="559"/>
                  </a:lnTo>
                  <a:lnTo>
                    <a:pt x="280" y="573"/>
                  </a:lnTo>
                  <a:lnTo>
                    <a:pt x="273" y="554"/>
                  </a:lnTo>
                  <a:lnTo>
                    <a:pt x="243" y="575"/>
                  </a:lnTo>
                  <a:lnTo>
                    <a:pt x="232" y="556"/>
                  </a:lnTo>
                  <a:lnTo>
                    <a:pt x="194" y="554"/>
                  </a:lnTo>
                  <a:lnTo>
                    <a:pt x="185" y="536"/>
                  </a:lnTo>
                  <a:lnTo>
                    <a:pt x="190" y="525"/>
                  </a:lnTo>
                  <a:lnTo>
                    <a:pt x="182" y="516"/>
                  </a:lnTo>
                  <a:lnTo>
                    <a:pt x="223" y="494"/>
                  </a:lnTo>
                  <a:lnTo>
                    <a:pt x="215" y="472"/>
                  </a:lnTo>
                  <a:lnTo>
                    <a:pt x="241" y="475"/>
                  </a:lnTo>
                  <a:lnTo>
                    <a:pt x="250" y="463"/>
                  </a:lnTo>
                  <a:lnTo>
                    <a:pt x="210" y="395"/>
                  </a:lnTo>
                  <a:lnTo>
                    <a:pt x="198" y="405"/>
                  </a:lnTo>
                  <a:lnTo>
                    <a:pt x="178" y="376"/>
                  </a:lnTo>
                  <a:lnTo>
                    <a:pt x="162" y="389"/>
                  </a:lnTo>
                  <a:lnTo>
                    <a:pt x="155" y="352"/>
                  </a:lnTo>
                  <a:lnTo>
                    <a:pt x="139" y="350"/>
                  </a:lnTo>
                  <a:lnTo>
                    <a:pt x="146" y="334"/>
                  </a:lnTo>
                  <a:lnTo>
                    <a:pt x="128" y="326"/>
                  </a:lnTo>
                  <a:lnTo>
                    <a:pt x="133" y="307"/>
                  </a:lnTo>
                  <a:lnTo>
                    <a:pt x="111" y="311"/>
                  </a:lnTo>
                  <a:lnTo>
                    <a:pt x="121" y="292"/>
                  </a:lnTo>
                  <a:lnTo>
                    <a:pt x="88" y="267"/>
                  </a:lnTo>
                  <a:lnTo>
                    <a:pt x="46" y="284"/>
                  </a:lnTo>
                  <a:lnTo>
                    <a:pt x="31" y="273"/>
                  </a:lnTo>
                  <a:lnTo>
                    <a:pt x="32" y="249"/>
                  </a:lnTo>
                  <a:lnTo>
                    <a:pt x="21" y="249"/>
                  </a:lnTo>
                  <a:lnTo>
                    <a:pt x="33" y="240"/>
                  </a:lnTo>
                  <a:lnTo>
                    <a:pt x="27" y="23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43" name="Freeform 1706"/>
            <p:cNvSpPr>
              <a:spLocks/>
            </p:cNvSpPr>
            <p:nvPr/>
          </p:nvSpPr>
          <p:spPr bwMode="auto">
            <a:xfrm>
              <a:off x="4235" y="1294"/>
              <a:ext cx="329" cy="461"/>
            </a:xfrm>
            <a:custGeom>
              <a:avLst/>
              <a:gdLst>
                <a:gd name="T0" fmla="*/ 99 w 329"/>
                <a:gd name="T1" fmla="*/ 157 h 461"/>
                <a:gd name="T2" fmla="*/ 108 w 329"/>
                <a:gd name="T3" fmla="*/ 142 h 461"/>
                <a:gd name="T4" fmla="*/ 79 w 329"/>
                <a:gd name="T5" fmla="*/ 133 h 461"/>
                <a:gd name="T6" fmla="*/ 94 w 329"/>
                <a:gd name="T7" fmla="*/ 104 h 461"/>
                <a:gd name="T8" fmla="*/ 118 w 329"/>
                <a:gd name="T9" fmla="*/ 62 h 461"/>
                <a:gd name="T10" fmla="*/ 119 w 329"/>
                <a:gd name="T11" fmla="*/ 45 h 461"/>
                <a:gd name="T12" fmla="*/ 93 w 329"/>
                <a:gd name="T13" fmla="*/ 14 h 461"/>
                <a:gd name="T14" fmla="*/ 147 w 329"/>
                <a:gd name="T15" fmla="*/ 8 h 461"/>
                <a:gd name="T16" fmla="*/ 167 w 329"/>
                <a:gd name="T17" fmla="*/ 40 h 461"/>
                <a:gd name="T18" fmla="*/ 175 w 329"/>
                <a:gd name="T19" fmla="*/ 32 h 461"/>
                <a:gd name="T20" fmla="*/ 203 w 329"/>
                <a:gd name="T21" fmla="*/ 42 h 461"/>
                <a:gd name="T22" fmla="*/ 204 w 329"/>
                <a:gd name="T23" fmla="*/ 59 h 461"/>
                <a:gd name="T24" fmla="*/ 217 w 329"/>
                <a:gd name="T25" fmla="*/ 61 h 461"/>
                <a:gd name="T26" fmla="*/ 211 w 329"/>
                <a:gd name="T27" fmla="*/ 87 h 461"/>
                <a:gd name="T28" fmla="*/ 264 w 329"/>
                <a:gd name="T29" fmla="*/ 108 h 461"/>
                <a:gd name="T30" fmla="*/ 292 w 329"/>
                <a:gd name="T31" fmla="*/ 100 h 461"/>
                <a:gd name="T32" fmla="*/ 289 w 329"/>
                <a:gd name="T33" fmla="*/ 120 h 461"/>
                <a:gd name="T34" fmla="*/ 314 w 329"/>
                <a:gd name="T35" fmla="*/ 125 h 461"/>
                <a:gd name="T36" fmla="*/ 280 w 329"/>
                <a:gd name="T37" fmla="*/ 190 h 461"/>
                <a:gd name="T38" fmla="*/ 300 w 329"/>
                <a:gd name="T39" fmla="*/ 207 h 461"/>
                <a:gd name="T40" fmla="*/ 329 w 329"/>
                <a:gd name="T41" fmla="*/ 248 h 461"/>
                <a:gd name="T42" fmla="*/ 308 w 329"/>
                <a:gd name="T43" fmla="*/ 291 h 461"/>
                <a:gd name="T44" fmla="*/ 274 w 329"/>
                <a:gd name="T45" fmla="*/ 352 h 461"/>
                <a:gd name="T46" fmla="*/ 264 w 329"/>
                <a:gd name="T47" fmla="*/ 405 h 461"/>
                <a:gd name="T48" fmla="*/ 228 w 329"/>
                <a:gd name="T49" fmla="*/ 424 h 461"/>
                <a:gd name="T50" fmla="*/ 206 w 329"/>
                <a:gd name="T51" fmla="*/ 433 h 461"/>
                <a:gd name="T52" fmla="*/ 173 w 329"/>
                <a:gd name="T53" fmla="*/ 459 h 461"/>
                <a:gd name="T54" fmla="*/ 146 w 329"/>
                <a:gd name="T55" fmla="*/ 461 h 461"/>
                <a:gd name="T56" fmla="*/ 136 w 329"/>
                <a:gd name="T57" fmla="*/ 434 h 461"/>
                <a:gd name="T58" fmla="*/ 101 w 329"/>
                <a:gd name="T59" fmla="*/ 425 h 461"/>
                <a:gd name="T60" fmla="*/ 80 w 329"/>
                <a:gd name="T61" fmla="*/ 404 h 461"/>
                <a:gd name="T62" fmla="*/ 54 w 329"/>
                <a:gd name="T63" fmla="*/ 359 h 461"/>
                <a:gd name="T64" fmla="*/ 47 w 329"/>
                <a:gd name="T65" fmla="*/ 316 h 461"/>
                <a:gd name="T66" fmla="*/ 30 w 329"/>
                <a:gd name="T67" fmla="*/ 303 h 461"/>
                <a:gd name="T68" fmla="*/ 29 w 329"/>
                <a:gd name="T69" fmla="*/ 218 h 461"/>
                <a:gd name="T70" fmla="*/ 53 w 329"/>
                <a:gd name="T71" fmla="*/ 200 h 461"/>
                <a:gd name="T72" fmla="*/ 67 w 329"/>
                <a:gd name="T73" fmla="*/ 193 h 461"/>
                <a:gd name="T74" fmla="*/ 78 w 329"/>
                <a:gd name="T75" fmla="*/ 169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9" h="461">
                  <a:moveTo>
                    <a:pt x="90" y="176"/>
                  </a:moveTo>
                  <a:lnTo>
                    <a:pt x="99" y="157"/>
                  </a:lnTo>
                  <a:lnTo>
                    <a:pt x="94" y="151"/>
                  </a:lnTo>
                  <a:lnTo>
                    <a:pt x="108" y="142"/>
                  </a:lnTo>
                  <a:lnTo>
                    <a:pt x="96" y="131"/>
                  </a:lnTo>
                  <a:lnTo>
                    <a:pt x="79" y="133"/>
                  </a:lnTo>
                  <a:lnTo>
                    <a:pt x="76" y="113"/>
                  </a:lnTo>
                  <a:lnTo>
                    <a:pt x="94" y="104"/>
                  </a:lnTo>
                  <a:lnTo>
                    <a:pt x="83" y="93"/>
                  </a:lnTo>
                  <a:lnTo>
                    <a:pt x="118" y="62"/>
                  </a:lnTo>
                  <a:lnTo>
                    <a:pt x="111" y="56"/>
                  </a:lnTo>
                  <a:lnTo>
                    <a:pt x="119" y="45"/>
                  </a:lnTo>
                  <a:lnTo>
                    <a:pt x="98" y="34"/>
                  </a:lnTo>
                  <a:lnTo>
                    <a:pt x="93" y="14"/>
                  </a:lnTo>
                  <a:lnTo>
                    <a:pt x="142" y="0"/>
                  </a:lnTo>
                  <a:lnTo>
                    <a:pt x="147" y="8"/>
                  </a:lnTo>
                  <a:lnTo>
                    <a:pt x="147" y="16"/>
                  </a:lnTo>
                  <a:lnTo>
                    <a:pt x="167" y="40"/>
                  </a:lnTo>
                  <a:lnTo>
                    <a:pt x="176" y="35"/>
                  </a:lnTo>
                  <a:lnTo>
                    <a:pt x="175" y="32"/>
                  </a:lnTo>
                  <a:lnTo>
                    <a:pt x="186" y="28"/>
                  </a:lnTo>
                  <a:lnTo>
                    <a:pt x="203" y="42"/>
                  </a:lnTo>
                  <a:lnTo>
                    <a:pt x="190" y="55"/>
                  </a:lnTo>
                  <a:lnTo>
                    <a:pt x="204" y="59"/>
                  </a:lnTo>
                  <a:lnTo>
                    <a:pt x="215" y="57"/>
                  </a:lnTo>
                  <a:lnTo>
                    <a:pt x="217" y="61"/>
                  </a:lnTo>
                  <a:lnTo>
                    <a:pt x="207" y="80"/>
                  </a:lnTo>
                  <a:lnTo>
                    <a:pt x="211" y="87"/>
                  </a:lnTo>
                  <a:lnTo>
                    <a:pt x="246" y="82"/>
                  </a:lnTo>
                  <a:lnTo>
                    <a:pt x="264" y="108"/>
                  </a:lnTo>
                  <a:lnTo>
                    <a:pt x="276" y="94"/>
                  </a:lnTo>
                  <a:lnTo>
                    <a:pt x="292" y="100"/>
                  </a:lnTo>
                  <a:lnTo>
                    <a:pt x="285" y="110"/>
                  </a:lnTo>
                  <a:lnTo>
                    <a:pt x="289" y="120"/>
                  </a:lnTo>
                  <a:lnTo>
                    <a:pt x="307" y="110"/>
                  </a:lnTo>
                  <a:lnTo>
                    <a:pt x="314" y="125"/>
                  </a:lnTo>
                  <a:lnTo>
                    <a:pt x="297" y="137"/>
                  </a:lnTo>
                  <a:lnTo>
                    <a:pt x="280" y="190"/>
                  </a:lnTo>
                  <a:lnTo>
                    <a:pt x="315" y="190"/>
                  </a:lnTo>
                  <a:lnTo>
                    <a:pt x="300" y="207"/>
                  </a:lnTo>
                  <a:lnTo>
                    <a:pt x="308" y="241"/>
                  </a:lnTo>
                  <a:lnTo>
                    <a:pt x="329" y="248"/>
                  </a:lnTo>
                  <a:lnTo>
                    <a:pt x="325" y="276"/>
                  </a:lnTo>
                  <a:lnTo>
                    <a:pt x="308" y="291"/>
                  </a:lnTo>
                  <a:lnTo>
                    <a:pt x="316" y="313"/>
                  </a:lnTo>
                  <a:lnTo>
                    <a:pt x="274" y="352"/>
                  </a:lnTo>
                  <a:lnTo>
                    <a:pt x="287" y="385"/>
                  </a:lnTo>
                  <a:lnTo>
                    <a:pt x="264" y="405"/>
                  </a:lnTo>
                  <a:lnTo>
                    <a:pt x="235" y="401"/>
                  </a:lnTo>
                  <a:lnTo>
                    <a:pt x="228" y="424"/>
                  </a:lnTo>
                  <a:lnTo>
                    <a:pt x="214" y="424"/>
                  </a:lnTo>
                  <a:lnTo>
                    <a:pt x="206" y="433"/>
                  </a:lnTo>
                  <a:lnTo>
                    <a:pt x="182" y="438"/>
                  </a:lnTo>
                  <a:lnTo>
                    <a:pt x="173" y="459"/>
                  </a:lnTo>
                  <a:lnTo>
                    <a:pt x="154" y="455"/>
                  </a:lnTo>
                  <a:lnTo>
                    <a:pt x="146" y="461"/>
                  </a:lnTo>
                  <a:lnTo>
                    <a:pt x="131" y="454"/>
                  </a:lnTo>
                  <a:lnTo>
                    <a:pt x="136" y="434"/>
                  </a:lnTo>
                  <a:lnTo>
                    <a:pt x="103" y="432"/>
                  </a:lnTo>
                  <a:lnTo>
                    <a:pt x="101" y="425"/>
                  </a:lnTo>
                  <a:lnTo>
                    <a:pt x="76" y="421"/>
                  </a:lnTo>
                  <a:lnTo>
                    <a:pt x="80" y="404"/>
                  </a:lnTo>
                  <a:lnTo>
                    <a:pt x="57" y="373"/>
                  </a:lnTo>
                  <a:lnTo>
                    <a:pt x="54" y="359"/>
                  </a:lnTo>
                  <a:lnTo>
                    <a:pt x="36" y="330"/>
                  </a:lnTo>
                  <a:lnTo>
                    <a:pt x="47" y="316"/>
                  </a:lnTo>
                  <a:lnTo>
                    <a:pt x="33" y="323"/>
                  </a:lnTo>
                  <a:lnTo>
                    <a:pt x="30" y="303"/>
                  </a:lnTo>
                  <a:lnTo>
                    <a:pt x="0" y="270"/>
                  </a:lnTo>
                  <a:lnTo>
                    <a:pt x="29" y="218"/>
                  </a:lnTo>
                  <a:lnTo>
                    <a:pt x="41" y="221"/>
                  </a:lnTo>
                  <a:lnTo>
                    <a:pt x="53" y="200"/>
                  </a:lnTo>
                  <a:lnTo>
                    <a:pt x="50" y="186"/>
                  </a:lnTo>
                  <a:lnTo>
                    <a:pt x="67" y="193"/>
                  </a:lnTo>
                  <a:lnTo>
                    <a:pt x="72" y="183"/>
                  </a:lnTo>
                  <a:lnTo>
                    <a:pt x="78" y="169"/>
                  </a:lnTo>
                  <a:lnTo>
                    <a:pt x="90" y="17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44" name="Freeform 1707"/>
            <p:cNvSpPr>
              <a:spLocks/>
            </p:cNvSpPr>
            <p:nvPr/>
          </p:nvSpPr>
          <p:spPr bwMode="auto">
            <a:xfrm>
              <a:off x="4485" y="1226"/>
              <a:ext cx="400" cy="577"/>
            </a:xfrm>
            <a:custGeom>
              <a:avLst/>
              <a:gdLst>
                <a:gd name="T0" fmla="*/ 66 w 400"/>
                <a:gd name="T1" fmla="*/ 381 h 577"/>
                <a:gd name="T2" fmla="*/ 75 w 400"/>
                <a:gd name="T3" fmla="*/ 344 h 577"/>
                <a:gd name="T4" fmla="*/ 58 w 400"/>
                <a:gd name="T5" fmla="*/ 309 h 577"/>
                <a:gd name="T6" fmla="*/ 65 w 400"/>
                <a:gd name="T7" fmla="*/ 258 h 577"/>
                <a:gd name="T8" fmla="*/ 47 w 400"/>
                <a:gd name="T9" fmla="*/ 205 h 577"/>
                <a:gd name="T10" fmla="*/ 57 w 400"/>
                <a:gd name="T11" fmla="*/ 178 h 577"/>
                <a:gd name="T12" fmla="*/ 118 w 400"/>
                <a:gd name="T13" fmla="*/ 115 h 577"/>
                <a:gd name="T14" fmla="*/ 181 w 400"/>
                <a:gd name="T15" fmla="*/ 108 h 577"/>
                <a:gd name="T16" fmla="*/ 220 w 400"/>
                <a:gd name="T17" fmla="*/ 80 h 577"/>
                <a:gd name="T18" fmla="*/ 257 w 400"/>
                <a:gd name="T19" fmla="*/ 63 h 577"/>
                <a:gd name="T20" fmla="*/ 280 w 400"/>
                <a:gd name="T21" fmla="*/ 0 h 577"/>
                <a:gd name="T22" fmla="*/ 317 w 400"/>
                <a:gd name="T23" fmla="*/ 27 h 577"/>
                <a:gd name="T24" fmla="*/ 328 w 400"/>
                <a:gd name="T25" fmla="*/ 65 h 577"/>
                <a:gd name="T26" fmla="*/ 324 w 400"/>
                <a:gd name="T27" fmla="*/ 103 h 577"/>
                <a:gd name="T28" fmla="*/ 352 w 400"/>
                <a:gd name="T29" fmla="*/ 121 h 577"/>
                <a:gd name="T30" fmla="*/ 386 w 400"/>
                <a:gd name="T31" fmla="*/ 190 h 577"/>
                <a:gd name="T32" fmla="*/ 381 w 400"/>
                <a:gd name="T33" fmla="*/ 246 h 577"/>
                <a:gd name="T34" fmla="*/ 349 w 400"/>
                <a:gd name="T35" fmla="*/ 234 h 577"/>
                <a:gd name="T36" fmla="*/ 365 w 400"/>
                <a:gd name="T37" fmla="*/ 277 h 577"/>
                <a:gd name="T38" fmla="*/ 372 w 400"/>
                <a:gd name="T39" fmla="*/ 288 h 577"/>
                <a:gd name="T40" fmla="*/ 379 w 400"/>
                <a:gd name="T41" fmla="*/ 313 h 577"/>
                <a:gd name="T42" fmla="*/ 324 w 400"/>
                <a:gd name="T43" fmla="*/ 324 h 577"/>
                <a:gd name="T44" fmla="*/ 345 w 400"/>
                <a:gd name="T45" fmla="*/ 343 h 577"/>
                <a:gd name="T46" fmla="*/ 317 w 400"/>
                <a:gd name="T47" fmla="*/ 383 h 577"/>
                <a:gd name="T48" fmla="*/ 323 w 400"/>
                <a:gd name="T49" fmla="*/ 403 h 577"/>
                <a:gd name="T50" fmla="*/ 286 w 400"/>
                <a:gd name="T51" fmla="*/ 457 h 577"/>
                <a:gd name="T52" fmla="*/ 267 w 400"/>
                <a:gd name="T53" fmla="*/ 424 h 577"/>
                <a:gd name="T54" fmla="*/ 205 w 400"/>
                <a:gd name="T55" fmla="*/ 465 h 577"/>
                <a:gd name="T56" fmla="*/ 166 w 400"/>
                <a:gd name="T57" fmla="*/ 485 h 577"/>
                <a:gd name="T58" fmla="*/ 136 w 400"/>
                <a:gd name="T59" fmla="*/ 499 h 577"/>
                <a:gd name="T60" fmla="*/ 133 w 400"/>
                <a:gd name="T61" fmla="*/ 531 h 577"/>
                <a:gd name="T62" fmla="*/ 127 w 400"/>
                <a:gd name="T63" fmla="*/ 550 h 577"/>
                <a:gd name="T64" fmla="*/ 102 w 400"/>
                <a:gd name="T65" fmla="*/ 577 h 577"/>
                <a:gd name="T66" fmla="*/ 81 w 400"/>
                <a:gd name="T67" fmla="*/ 555 h 577"/>
                <a:gd name="T68" fmla="*/ 27 w 400"/>
                <a:gd name="T69" fmla="*/ 548 h 577"/>
                <a:gd name="T70" fmla="*/ 26 w 400"/>
                <a:gd name="T71" fmla="*/ 532 h 577"/>
                <a:gd name="T72" fmla="*/ 14 w 400"/>
                <a:gd name="T73" fmla="*/ 473 h 577"/>
                <a:gd name="T74" fmla="*/ 24 w 400"/>
                <a:gd name="T75" fmla="*/ 42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0" h="577">
                  <a:moveTo>
                    <a:pt x="24" y="420"/>
                  </a:moveTo>
                  <a:lnTo>
                    <a:pt x="66" y="381"/>
                  </a:lnTo>
                  <a:lnTo>
                    <a:pt x="58" y="359"/>
                  </a:lnTo>
                  <a:lnTo>
                    <a:pt x="75" y="344"/>
                  </a:lnTo>
                  <a:lnTo>
                    <a:pt x="79" y="316"/>
                  </a:lnTo>
                  <a:lnTo>
                    <a:pt x="58" y="309"/>
                  </a:lnTo>
                  <a:lnTo>
                    <a:pt x="50" y="275"/>
                  </a:lnTo>
                  <a:lnTo>
                    <a:pt x="65" y="258"/>
                  </a:lnTo>
                  <a:lnTo>
                    <a:pt x="30" y="258"/>
                  </a:lnTo>
                  <a:lnTo>
                    <a:pt x="47" y="205"/>
                  </a:lnTo>
                  <a:lnTo>
                    <a:pt x="64" y="193"/>
                  </a:lnTo>
                  <a:lnTo>
                    <a:pt x="57" y="178"/>
                  </a:lnTo>
                  <a:lnTo>
                    <a:pt x="54" y="142"/>
                  </a:lnTo>
                  <a:lnTo>
                    <a:pt x="118" y="115"/>
                  </a:lnTo>
                  <a:lnTo>
                    <a:pt x="178" y="120"/>
                  </a:lnTo>
                  <a:lnTo>
                    <a:pt x="181" y="108"/>
                  </a:lnTo>
                  <a:lnTo>
                    <a:pt x="228" y="100"/>
                  </a:lnTo>
                  <a:lnTo>
                    <a:pt x="220" y="80"/>
                  </a:lnTo>
                  <a:lnTo>
                    <a:pt x="228" y="56"/>
                  </a:lnTo>
                  <a:lnTo>
                    <a:pt x="257" y="63"/>
                  </a:lnTo>
                  <a:lnTo>
                    <a:pt x="259" y="3"/>
                  </a:lnTo>
                  <a:lnTo>
                    <a:pt x="280" y="0"/>
                  </a:lnTo>
                  <a:lnTo>
                    <a:pt x="294" y="27"/>
                  </a:lnTo>
                  <a:lnTo>
                    <a:pt x="317" y="27"/>
                  </a:lnTo>
                  <a:lnTo>
                    <a:pt x="308" y="42"/>
                  </a:lnTo>
                  <a:lnTo>
                    <a:pt x="328" y="65"/>
                  </a:lnTo>
                  <a:lnTo>
                    <a:pt x="306" y="69"/>
                  </a:lnTo>
                  <a:lnTo>
                    <a:pt x="324" y="103"/>
                  </a:lnTo>
                  <a:lnTo>
                    <a:pt x="355" y="102"/>
                  </a:lnTo>
                  <a:lnTo>
                    <a:pt x="352" y="121"/>
                  </a:lnTo>
                  <a:lnTo>
                    <a:pt x="400" y="146"/>
                  </a:lnTo>
                  <a:lnTo>
                    <a:pt x="386" y="190"/>
                  </a:lnTo>
                  <a:lnTo>
                    <a:pt x="394" y="235"/>
                  </a:lnTo>
                  <a:lnTo>
                    <a:pt x="381" y="246"/>
                  </a:lnTo>
                  <a:lnTo>
                    <a:pt x="368" y="226"/>
                  </a:lnTo>
                  <a:lnTo>
                    <a:pt x="349" y="234"/>
                  </a:lnTo>
                  <a:lnTo>
                    <a:pt x="352" y="269"/>
                  </a:lnTo>
                  <a:lnTo>
                    <a:pt x="365" y="277"/>
                  </a:lnTo>
                  <a:lnTo>
                    <a:pt x="365" y="292"/>
                  </a:lnTo>
                  <a:lnTo>
                    <a:pt x="372" y="288"/>
                  </a:lnTo>
                  <a:lnTo>
                    <a:pt x="377" y="301"/>
                  </a:lnTo>
                  <a:lnTo>
                    <a:pt x="379" y="313"/>
                  </a:lnTo>
                  <a:lnTo>
                    <a:pt x="332" y="306"/>
                  </a:lnTo>
                  <a:lnTo>
                    <a:pt x="324" y="324"/>
                  </a:lnTo>
                  <a:lnTo>
                    <a:pt x="344" y="332"/>
                  </a:lnTo>
                  <a:lnTo>
                    <a:pt x="345" y="343"/>
                  </a:lnTo>
                  <a:lnTo>
                    <a:pt x="307" y="367"/>
                  </a:lnTo>
                  <a:lnTo>
                    <a:pt x="317" y="383"/>
                  </a:lnTo>
                  <a:lnTo>
                    <a:pt x="298" y="394"/>
                  </a:lnTo>
                  <a:lnTo>
                    <a:pt x="323" y="403"/>
                  </a:lnTo>
                  <a:lnTo>
                    <a:pt x="285" y="430"/>
                  </a:lnTo>
                  <a:lnTo>
                    <a:pt x="286" y="457"/>
                  </a:lnTo>
                  <a:lnTo>
                    <a:pt x="277" y="459"/>
                  </a:lnTo>
                  <a:lnTo>
                    <a:pt x="267" y="424"/>
                  </a:lnTo>
                  <a:lnTo>
                    <a:pt x="261" y="459"/>
                  </a:lnTo>
                  <a:lnTo>
                    <a:pt x="205" y="465"/>
                  </a:lnTo>
                  <a:lnTo>
                    <a:pt x="201" y="476"/>
                  </a:lnTo>
                  <a:lnTo>
                    <a:pt x="166" y="485"/>
                  </a:lnTo>
                  <a:lnTo>
                    <a:pt x="151" y="530"/>
                  </a:lnTo>
                  <a:lnTo>
                    <a:pt x="136" y="499"/>
                  </a:lnTo>
                  <a:lnTo>
                    <a:pt x="106" y="517"/>
                  </a:lnTo>
                  <a:lnTo>
                    <a:pt x="133" y="531"/>
                  </a:lnTo>
                  <a:lnTo>
                    <a:pt x="139" y="541"/>
                  </a:lnTo>
                  <a:lnTo>
                    <a:pt x="127" y="550"/>
                  </a:lnTo>
                  <a:lnTo>
                    <a:pt x="107" y="558"/>
                  </a:lnTo>
                  <a:lnTo>
                    <a:pt x="102" y="577"/>
                  </a:lnTo>
                  <a:lnTo>
                    <a:pt x="88" y="573"/>
                  </a:lnTo>
                  <a:lnTo>
                    <a:pt x="81" y="555"/>
                  </a:lnTo>
                  <a:lnTo>
                    <a:pt x="28" y="559"/>
                  </a:lnTo>
                  <a:lnTo>
                    <a:pt x="27" y="548"/>
                  </a:lnTo>
                  <a:lnTo>
                    <a:pt x="0" y="551"/>
                  </a:lnTo>
                  <a:lnTo>
                    <a:pt x="26" y="532"/>
                  </a:lnTo>
                  <a:lnTo>
                    <a:pt x="6" y="490"/>
                  </a:lnTo>
                  <a:lnTo>
                    <a:pt x="14" y="473"/>
                  </a:lnTo>
                  <a:lnTo>
                    <a:pt x="37" y="453"/>
                  </a:lnTo>
                  <a:lnTo>
                    <a:pt x="24" y="42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45" name="Freeform 1708"/>
            <p:cNvSpPr>
              <a:spLocks/>
            </p:cNvSpPr>
            <p:nvPr/>
          </p:nvSpPr>
          <p:spPr bwMode="auto">
            <a:xfrm>
              <a:off x="4930" y="1542"/>
              <a:ext cx="31" cy="49"/>
            </a:xfrm>
            <a:custGeom>
              <a:avLst/>
              <a:gdLst>
                <a:gd name="T0" fmla="*/ 2 w 31"/>
                <a:gd name="T1" fmla="*/ 9 h 49"/>
                <a:gd name="T2" fmla="*/ 8 w 31"/>
                <a:gd name="T3" fmla="*/ 0 h 49"/>
                <a:gd name="T4" fmla="*/ 18 w 31"/>
                <a:gd name="T5" fmla="*/ 5 h 49"/>
                <a:gd name="T6" fmla="*/ 22 w 31"/>
                <a:gd name="T7" fmla="*/ 17 h 49"/>
                <a:gd name="T8" fmla="*/ 31 w 31"/>
                <a:gd name="T9" fmla="*/ 19 h 49"/>
                <a:gd name="T10" fmla="*/ 31 w 31"/>
                <a:gd name="T11" fmla="*/ 49 h 49"/>
                <a:gd name="T12" fmla="*/ 6 w 31"/>
                <a:gd name="T13" fmla="*/ 48 h 49"/>
                <a:gd name="T14" fmla="*/ 0 w 31"/>
                <a:gd name="T15" fmla="*/ 21 h 49"/>
                <a:gd name="T16" fmla="*/ 3 w 31"/>
                <a:gd name="T17" fmla="*/ 15 h 49"/>
                <a:gd name="T18" fmla="*/ 2 w 31"/>
                <a:gd name="T19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9">
                  <a:moveTo>
                    <a:pt x="2" y="9"/>
                  </a:moveTo>
                  <a:lnTo>
                    <a:pt x="8" y="0"/>
                  </a:lnTo>
                  <a:lnTo>
                    <a:pt x="18" y="5"/>
                  </a:lnTo>
                  <a:lnTo>
                    <a:pt x="22" y="17"/>
                  </a:lnTo>
                  <a:lnTo>
                    <a:pt x="31" y="19"/>
                  </a:lnTo>
                  <a:lnTo>
                    <a:pt x="31" y="49"/>
                  </a:lnTo>
                  <a:lnTo>
                    <a:pt x="6" y="48"/>
                  </a:lnTo>
                  <a:lnTo>
                    <a:pt x="0" y="21"/>
                  </a:lnTo>
                  <a:lnTo>
                    <a:pt x="3" y="15"/>
                  </a:lnTo>
                  <a:lnTo>
                    <a:pt x="2" y="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46" name="Freeform 1709"/>
            <p:cNvSpPr>
              <a:spLocks/>
            </p:cNvSpPr>
            <p:nvPr/>
          </p:nvSpPr>
          <p:spPr bwMode="auto">
            <a:xfrm>
              <a:off x="5232" y="1893"/>
              <a:ext cx="43" cy="28"/>
            </a:xfrm>
            <a:custGeom>
              <a:avLst/>
              <a:gdLst>
                <a:gd name="T0" fmla="*/ 5 w 43"/>
                <a:gd name="T1" fmla="*/ 15 h 28"/>
                <a:gd name="T2" fmla="*/ 15 w 43"/>
                <a:gd name="T3" fmla="*/ 19 h 28"/>
                <a:gd name="T4" fmla="*/ 18 w 43"/>
                <a:gd name="T5" fmla="*/ 15 h 28"/>
                <a:gd name="T6" fmla="*/ 7 w 43"/>
                <a:gd name="T7" fmla="*/ 7 h 28"/>
                <a:gd name="T8" fmla="*/ 37 w 43"/>
                <a:gd name="T9" fmla="*/ 0 h 28"/>
                <a:gd name="T10" fmla="*/ 43 w 43"/>
                <a:gd name="T11" fmla="*/ 23 h 28"/>
                <a:gd name="T12" fmla="*/ 14 w 43"/>
                <a:gd name="T13" fmla="*/ 28 h 28"/>
                <a:gd name="T14" fmla="*/ 0 w 43"/>
                <a:gd name="T15" fmla="*/ 26 h 28"/>
                <a:gd name="T16" fmla="*/ 5 w 43"/>
                <a:gd name="T17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8">
                  <a:moveTo>
                    <a:pt x="5" y="15"/>
                  </a:moveTo>
                  <a:lnTo>
                    <a:pt x="15" y="19"/>
                  </a:lnTo>
                  <a:lnTo>
                    <a:pt x="18" y="15"/>
                  </a:lnTo>
                  <a:lnTo>
                    <a:pt x="7" y="7"/>
                  </a:lnTo>
                  <a:lnTo>
                    <a:pt x="37" y="0"/>
                  </a:lnTo>
                  <a:lnTo>
                    <a:pt x="43" y="23"/>
                  </a:lnTo>
                  <a:lnTo>
                    <a:pt x="14" y="28"/>
                  </a:lnTo>
                  <a:lnTo>
                    <a:pt x="0" y="26"/>
                  </a:lnTo>
                  <a:lnTo>
                    <a:pt x="5" y="1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47" name="Freeform 1710"/>
            <p:cNvSpPr>
              <a:spLocks/>
            </p:cNvSpPr>
            <p:nvPr/>
          </p:nvSpPr>
          <p:spPr bwMode="auto">
            <a:xfrm>
              <a:off x="5110" y="1755"/>
              <a:ext cx="104" cy="72"/>
            </a:xfrm>
            <a:custGeom>
              <a:avLst/>
              <a:gdLst>
                <a:gd name="T0" fmla="*/ 81 w 104"/>
                <a:gd name="T1" fmla="*/ 36 h 72"/>
                <a:gd name="T2" fmla="*/ 55 w 104"/>
                <a:gd name="T3" fmla="*/ 39 h 72"/>
                <a:gd name="T4" fmla="*/ 66 w 104"/>
                <a:gd name="T5" fmla="*/ 65 h 72"/>
                <a:gd name="T6" fmla="*/ 53 w 104"/>
                <a:gd name="T7" fmla="*/ 72 h 72"/>
                <a:gd name="T8" fmla="*/ 37 w 104"/>
                <a:gd name="T9" fmla="*/ 46 h 72"/>
                <a:gd name="T10" fmla="*/ 37 w 104"/>
                <a:gd name="T11" fmla="*/ 69 h 72"/>
                <a:gd name="T12" fmla="*/ 2 w 104"/>
                <a:gd name="T13" fmla="*/ 71 h 72"/>
                <a:gd name="T14" fmla="*/ 9 w 104"/>
                <a:gd name="T15" fmla="*/ 48 h 72"/>
                <a:gd name="T16" fmla="*/ 0 w 104"/>
                <a:gd name="T17" fmla="*/ 36 h 72"/>
                <a:gd name="T18" fmla="*/ 23 w 104"/>
                <a:gd name="T19" fmla="*/ 36 h 72"/>
                <a:gd name="T20" fmla="*/ 12 w 104"/>
                <a:gd name="T21" fmla="*/ 3 h 72"/>
                <a:gd name="T22" fmla="*/ 43 w 104"/>
                <a:gd name="T23" fmla="*/ 0 h 72"/>
                <a:gd name="T24" fmla="*/ 51 w 104"/>
                <a:gd name="T25" fmla="*/ 14 h 72"/>
                <a:gd name="T26" fmla="*/ 74 w 104"/>
                <a:gd name="T27" fmla="*/ 1 h 72"/>
                <a:gd name="T28" fmla="*/ 60 w 104"/>
                <a:gd name="T29" fmla="*/ 23 h 72"/>
                <a:gd name="T30" fmla="*/ 104 w 104"/>
                <a:gd name="T31" fmla="*/ 21 h 72"/>
                <a:gd name="T32" fmla="*/ 76 w 104"/>
                <a:gd name="T33" fmla="*/ 62 h 72"/>
                <a:gd name="T34" fmla="*/ 81 w 104"/>
                <a:gd name="T35" fmla="*/ 3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4" h="72">
                  <a:moveTo>
                    <a:pt x="81" y="36"/>
                  </a:moveTo>
                  <a:lnTo>
                    <a:pt x="55" y="39"/>
                  </a:lnTo>
                  <a:lnTo>
                    <a:pt x="66" y="65"/>
                  </a:lnTo>
                  <a:lnTo>
                    <a:pt x="53" y="72"/>
                  </a:lnTo>
                  <a:lnTo>
                    <a:pt x="37" y="46"/>
                  </a:lnTo>
                  <a:lnTo>
                    <a:pt x="37" y="69"/>
                  </a:lnTo>
                  <a:lnTo>
                    <a:pt x="2" y="71"/>
                  </a:lnTo>
                  <a:lnTo>
                    <a:pt x="9" y="48"/>
                  </a:lnTo>
                  <a:lnTo>
                    <a:pt x="0" y="36"/>
                  </a:lnTo>
                  <a:lnTo>
                    <a:pt x="23" y="36"/>
                  </a:lnTo>
                  <a:lnTo>
                    <a:pt x="12" y="3"/>
                  </a:lnTo>
                  <a:lnTo>
                    <a:pt x="43" y="0"/>
                  </a:lnTo>
                  <a:lnTo>
                    <a:pt x="51" y="14"/>
                  </a:lnTo>
                  <a:lnTo>
                    <a:pt x="74" y="1"/>
                  </a:lnTo>
                  <a:lnTo>
                    <a:pt x="60" y="23"/>
                  </a:lnTo>
                  <a:lnTo>
                    <a:pt x="104" y="21"/>
                  </a:lnTo>
                  <a:lnTo>
                    <a:pt x="76" y="62"/>
                  </a:lnTo>
                  <a:lnTo>
                    <a:pt x="81" y="3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48" name="Freeform 1711"/>
            <p:cNvSpPr>
              <a:spLocks/>
            </p:cNvSpPr>
            <p:nvPr/>
          </p:nvSpPr>
          <p:spPr bwMode="auto">
            <a:xfrm>
              <a:off x="5647" y="1639"/>
              <a:ext cx="205" cy="174"/>
            </a:xfrm>
            <a:custGeom>
              <a:avLst/>
              <a:gdLst>
                <a:gd name="T0" fmla="*/ 24 w 205"/>
                <a:gd name="T1" fmla="*/ 13 h 174"/>
                <a:gd name="T2" fmla="*/ 69 w 205"/>
                <a:gd name="T3" fmla="*/ 0 h 174"/>
                <a:gd name="T4" fmla="*/ 87 w 205"/>
                <a:gd name="T5" fmla="*/ 15 h 174"/>
                <a:gd name="T6" fmla="*/ 105 w 205"/>
                <a:gd name="T7" fmla="*/ 25 h 174"/>
                <a:gd name="T8" fmla="*/ 111 w 205"/>
                <a:gd name="T9" fmla="*/ 34 h 174"/>
                <a:gd name="T10" fmla="*/ 145 w 205"/>
                <a:gd name="T11" fmla="*/ 42 h 174"/>
                <a:gd name="T12" fmla="*/ 158 w 205"/>
                <a:gd name="T13" fmla="*/ 83 h 174"/>
                <a:gd name="T14" fmla="*/ 179 w 205"/>
                <a:gd name="T15" fmla="*/ 107 h 174"/>
                <a:gd name="T16" fmla="*/ 179 w 205"/>
                <a:gd name="T17" fmla="*/ 118 h 174"/>
                <a:gd name="T18" fmla="*/ 141 w 205"/>
                <a:gd name="T19" fmla="*/ 118 h 174"/>
                <a:gd name="T20" fmla="*/ 111 w 205"/>
                <a:gd name="T21" fmla="*/ 115 h 174"/>
                <a:gd name="T22" fmla="*/ 99 w 205"/>
                <a:gd name="T23" fmla="*/ 107 h 174"/>
                <a:gd name="T24" fmla="*/ 94 w 205"/>
                <a:gd name="T25" fmla="*/ 118 h 174"/>
                <a:gd name="T26" fmla="*/ 97 w 205"/>
                <a:gd name="T27" fmla="*/ 137 h 174"/>
                <a:gd name="T28" fmla="*/ 101 w 205"/>
                <a:gd name="T29" fmla="*/ 149 h 174"/>
                <a:gd name="T30" fmla="*/ 128 w 205"/>
                <a:gd name="T31" fmla="*/ 153 h 174"/>
                <a:gd name="T32" fmla="*/ 136 w 205"/>
                <a:gd name="T33" fmla="*/ 150 h 174"/>
                <a:gd name="T34" fmla="*/ 142 w 205"/>
                <a:gd name="T35" fmla="*/ 129 h 174"/>
                <a:gd name="T36" fmla="*/ 168 w 205"/>
                <a:gd name="T37" fmla="*/ 122 h 174"/>
                <a:gd name="T38" fmla="*/ 168 w 205"/>
                <a:gd name="T39" fmla="*/ 131 h 174"/>
                <a:gd name="T40" fmla="*/ 176 w 205"/>
                <a:gd name="T41" fmla="*/ 136 h 174"/>
                <a:gd name="T42" fmla="*/ 205 w 205"/>
                <a:gd name="T43" fmla="*/ 159 h 174"/>
                <a:gd name="T44" fmla="*/ 187 w 205"/>
                <a:gd name="T45" fmla="*/ 169 h 174"/>
                <a:gd name="T46" fmla="*/ 164 w 205"/>
                <a:gd name="T47" fmla="*/ 170 h 174"/>
                <a:gd name="T48" fmla="*/ 156 w 205"/>
                <a:gd name="T49" fmla="*/ 174 h 174"/>
                <a:gd name="T50" fmla="*/ 129 w 205"/>
                <a:gd name="T51" fmla="*/ 159 h 174"/>
                <a:gd name="T52" fmla="*/ 108 w 205"/>
                <a:gd name="T53" fmla="*/ 157 h 174"/>
                <a:gd name="T54" fmla="*/ 93 w 205"/>
                <a:gd name="T55" fmla="*/ 150 h 174"/>
                <a:gd name="T56" fmla="*/ 73 w 205"/>
                <a:gd name="T57" fmla="*/ 147 h 174"/>
                <a:gd name="T58" fmla="*/ 49 w 205"/>
                <a:gd name="T59" fmla="*/ 138 h 174"/>
                <a:gd name="T60" fmla="*/ 59 w 205"/>
                <a:gd name="T61" fmla="*/ 133 h 174"/>
                <a:gd name="T62" fmla="*/ 59 w 205"/>
                <a:gd name="T63" fmla="*/ 123 h 174"/>
                <a:gd name="T64" fmla="*/ 57 w 205"/>
                <a:gd name="T65" fmla="*/ 115 h 174"/>
                <a:gd name="T66" fmla="*/ 59 w 205"/>
                <a:gd name="T67" fmla="*/ 108 h 174"/>
                <a:gd name="T68" fmla="*/ 49 w 205"/>
                <a:gd name="T69" fmla="*/ 100 h 174"/>
                <a:gd name="T70" fmla="*/ 36 w 205"/>
                <a:gd name="T71" fmla="*/ 97 h 174"/>
                <a:gd name="T72" fmla="*/ 35 w 205"/>
                <a:gd name="T73" fmla="*/ 65 h 174"/>
                <a:gd name="T74" fmla="*/ 51 w 205"/>
                <a:gd name="T75" fmla="*/ 55 h 174"/>
                <a:gd name="T76" fmla="*/ 56 w 205"/>
                <a:gd name="T77" fmla="*/ 55 h 174"/>
                <a:gd name="T78" fmla="*/ 63 w 205"/>
                <a:gd name="T79" fmla="*/ 62 h 174"/>
                <a:gd name="T80" fmla="*/ 48 w 205"/>
                <a:gd name="T81" fmla="*/ 71 h 174"/>
                <a:gd name="T82" fmla="*/ 35 w 205"/>
                <a:gd name="T83" fmla="*/ 66 h 174"/>
                <a:gd name="T84" fmla="*/ 0 w 205"/>
                <a:gd name="T85" fmla="*/ 21 h 174"/>
                <a:gd name="T86" fmla="*/ 14 w 205"/>
                <a:gd name="T87" fmla="*/ 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5" h="174">
                  <a:moveTo>
                    <a:pt x="14" y="5"/>
                  </a:moveTo>
                  <a:lnTo>
                    <a:pt x="24" y="13"/>
                  </a:lnTo>
                  <a:lnTo>
                    <a:pt x="33" y="13"/>
                  </a:lnTo>
                  <a:lnTo>
                    <a:pt x="69" y="0"/>
                  </a:lnTo>
                  <a:lnTo>
                    <a:pt x="72" y="3"/>
                  </a:lnTo>
                  <a:lnTo>
                    <a:pt x="87" y="15"/>
                  </a:lnTo>
                  <a:lnTo>
                    <a:pt x="104" y="16"/>
                  </a:lnTo>
                  <a:lnTo>
                    <a:pt x="105" y="25"/>
                  </a:lnTo>
                  <a:lnTo>
                    <a:pt x="102" y="27"/>
                  </a:lnTo>
                  <a:lnTo>
                    <a:pt x="111" y="34"/>
                  </a:lnTo>
                  <a:lnTo>
                    <a:pt x="125" y="26"/>
                  </a:lnTo>
                  <a:lnTo>
                    <a:pt x="145" y="42"/>
                  </a:lnTo>
                  <a:lnTo>
                    <a:pt x="153" y="56"/>
                  </a:lnTo>
                  <a:lnTo>
                    <a:pt x="158" y="83"/>
                  </a:lnTo>
                  <a:lnTo>
                    <a:pt x="150" y="99"/>
                  </a:lnTo>
                  <a:lnTo>
                    <a:pt x="179" y="107"/>
                  </a:lnTo>
                  <a:lnTo>
                    <a:pt x="180" y="116"/>
                  </a:lnTo>
                  <a:lnTo>
                    <a:pt x="179" y="118"/>
                  </a:lnTo>
                  <a:lnTo>
                    <a:pt x="143" y="121"/>
                  </a:lnTo>
                  <a:lnTo>
                    <a:pt x="141" y="118"/>
                  </a:lnTo>
                  <a:lnTo>
                    <a:pt x="105" y="121"/>
                  </a:lnTo>
                  <a:lnTo>
                    <a:pt x="111" y="115"/>
                  </a:lnTo>
                  <a:lnTo>
                    <a:pt x="110" y="110"/>
                  </a:lnTo>
                  <a:lnTo>
                    <a:pt x="99" y="107"/>
                  </a:lnTo>
                  <a:lnTo>
                    <a:pt x="93" y="111"/>
                  </a:lnTo>
                  <a:lnTo>
                    <a:pt x="94" y="118"/>
                  </a:lnTo>
                  <a:lnTo>
                    <a:pt x="87" y="123"/>
                  </a:lnTo>
                  <a:lnTo>
                    <a:pt x="97" y="137"/>
                  </a:lnTo>
                  <a:lnTo>
                    <a:pt x="97" y="144"/>
                  </a:lnTo>
                  <a:lnTo>
                    <a:pt x="101" y="149"/>
                  </a:lnTo>
                  <a:lnTo>
                    <a:pt x="107" y="146"/>
                  </a:lnTo>
                  <a:lnTo>
                    <a:pt x="128" y="153"/>
                  </a:lnTo>
                  <a:lnTo>
                    <a:pt x="135" y="160"/>
                  </a:lnTo>
                  <a:lnTo>
                    <a:pt x="136" y="150"/>
                  </a:lnTo>
                  <a:lnTo>
                    <a:pt x="147" y="135"/>
                  </a:lnTo>
                  <a:lnTo>
                    <a:pt x="142" y="129"/>
                  </a:lnTo>
                  <a:lnTo>
                    <a:pt x="146" y="123"/>
                  </a:lnTo>
                  <a:lnTo>
                    <a:pt x="168" y="122"/>
                  </a:lnTo>
                  <a:lnTo>
                    <a:pt x="165" y="126"/>
                  </a:lnTo>
                  <a:lnTo>
                    <a:pt x="168" y="131"/>
                  </a:lnTo>
                  <a:lnTo>
                    <a:pt x="170" y="137"/>
                  </a:lnTo>
                  <a:lnTo>
                    <a:pt x="176" y="136"/>
                  </a:lnTo>
                  <a:lnTo>
                    <a:pt x="185" y="157"/>
                  </a:lnTo>
                  <a:lnTo>
                    <a:pt x="205" y="159"/>
                  </a:lnTo>
                  <a:lnTo>
                    <a:pt x="203" y="167"/>
                  </a:lnTo>
                  <a:lnTo>
                    <a:pt x="187" y="169"/>
                  </a:lnTo>
                  <a:lnTo>
                    <a:pt x="179" y="161"/>
                  </a:lnTo>
                  <a:lnTo>
                    <a:pt x="164" y="170"/>
                  </a:lnTo>
                  <a:lnTo>
                    <a:pt x="164" y="173"/>
                  </a:lnTo>
                  <a:lnTo>
                    <a:pt x="156" y="174"/>
                  </a:lnTo>
                  <a:lnTo>
                    <a:pt x="132" y="166"/>
                  </a:lnTo>
                  <a:lnTo>
                    <a:pt x="129" y="159"/>
                  </a:lnTo>
                  <a:lnTo>
                    <a:pt x="114" y="168"/>
                  </a:lnTo>
                  <a:lnTo>
                    <a:pt x="108" y="157"/>
                  </a:lnTo>
                  <a:lnTo>
                    <a:pt x="97" y="150"/>
                  </a:lnTo>
                  <a:lnTo>
                    <a:pt x="93" y="150"/>
                  </a:lnTo>
                  <a:lnTo>
                    <a:pt x="77" y="142"/>
                  </a:lnTo>
                  <a:lnTo>
                    <a:pt x="73" y="147"/>
                  </a:lnTo>
                  <a:lnTo>
                    <a:pt x="51" y="149"/>
                  </a:lnTo>
                  <a:lnTo>
                    <a:pt x="49" y="138"/>
                  </a:lnTo>
                  <a:lnTo>
                    <a:pt x="49" y="136"/>
                  </a:lnTo>
                  <a:lnTo>
                    <a:pt x="59" y="133"/>
                  </a:lnTo>
                  <a:lnTo>
                    <a:pt x="61" y="133"/>
                  </a:lnTo>
                  <a:lnTo>
                    <a:pt x="59" y="123"/>
                  </a:lnTo>
                  <a:lnTo>
                    <a:pt x="60" y="116"/>
                  </a:lnTo>
                  <a:lnTo>
                    <a:pt x="57" y="115"/>
                  </a:lnTo>
                  <a:lnTo>
                    <a:pt x="55" y="109"/>
                  </a:lnTo>
                  <a:lnTo>
                    <a:pt x="59" y="108"/>
                  </a:lnTo>
                  <a:lnTo>
                    <a:pt x="58" y="104"/>
                  </a:lnTo>
                  <a:lnTo>
                    <a:pt x="49" y="100"/>
                  </a:lnTo>
                  <a:lnTo>
                    <a:pt x="49" y="92"/>
                  </a:lnTo>
                  <a:lnTo>
                    <a:pt x="36" y="97"/>
                  </a:lnTo>
                  <a:lnTo>
                    <a:pt x="36" y="78"/>
                  </a:lnTo>
                  <a:lnTo>
                    <a:pt x="35" y="65"/>
                  </a:lnTo>
                  <a:lnTo>
                    <a:pt x="36" y="64"/>
                  </a:lnTo>
                  <a:lnTo>
                    <a:pt x="51" y="55"/>
                  </a:lnTo>
                  <a:lnTo>
                    <a:pt x="52" y="51"/>
                  </a:lnTo>
                  <a:lnTo>
                    <a:pt x="56" y="55"/>
                  </a:lnTo>
                  <a:lnTo>
                    <a:pt x="64" y="56"/>
                  </a:lnTo>
                  <a:lnTo>
                    <a:pt x="63" y="62"/>
                  </a:lnTo>
                  <a:lnTo>
                    <a:pt x="56" y="61"/>
                  </a:lnTo>
                  <a:lnTo>
                    <a:pt x="48" y="71"/>
                  </a:lnTo>
                  <a:lnTo>
                    <a:pt x="40" y="67"/>
                  </a:lnTo>
                  <a:lnTo>
                    <a:pt x="35" y="66"/>
                  </a:lnTo>
                  <a:lnTo>
                    <a:pt x="32" y="50"/>
                  </a:lnTo>
                  <a:lnTo>
                    <a:pt x="0" y="21"/>
                  </a:lnTo>
                  <a:lnTo>
                    <a:pt x="0" y="6"/>
                  </a:lnTo>
                  <a:lnTo>
                    <a:pt x="14" y="5"/>
                  </a:lnTo>
                  <a:lnTo>
                    <a:pt x="14" y="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49" name="Freeform 1712"/>
            <p:cNvSpPr>
              <a:spLocks/>
            </p:cNvSpPr>
            <p:nvPr/>
          </p:nvSpPr>
          <p:spPr bwMode="auto">
            <a:xfrm>
              <a:off x="5688" y="1789"/>
              <a:ext cx="125" cy="147"/>
            </a:xfrm>
            <a:custGeom>
              <a:avLst/>
              <a:gdLst>
                <a:gd name="T0" fmla="*/ 14 w 466"/>
                <a:gd name="T1" fmla="*/ 112 h 549"/>
                <a:gd name="T2" fmla="*/ 0 w 466"/>
                <a:gd name="T3" fmla="*/ 76 h 549"/>
                <a:gd name="T4" fmla="*/ 40 w 466"/>
                <a:gd name="T5" fmla="*/ 94 h 549"/>
                <a:gd name="T6" fmla="*/ 86 w 466"/>
                <a:gd name="T7" fmla="*/ 56 h 549"/>
                <a:gd name="T8" fmla="*/ 113 w 466"/>
                <a:gd name="T9" fmla="*/ 76 h 549"/>
                <a:gd name="T10" fmla="*/ 133 w 466"/>
                <a:gd name="T11" fmla="*/ 96 h 549"/>
                <a:gd name="T12" fmla="*/ 121 w 466"/>
                <a:gd name="T13" fmla="*/ 128 h 549"/>
                <a:gd name="T14" fmla="*/ 130 w 466"/>
                <a:gd name="T15" fmla="*/ 166 h 549"/>
                <a:gd name="T16" fmla="*/ 218 w 466"/>
                <a:gd name="T17" fmla="*/ 115 h 549"/>
                <a:gd name="T18" fmla="*/ 218 w 466"/>
                <a:gd name="T19" fmla="*/ 85 h 549"/>
                <a:gd name="T20" fmla="*/ 230 w 466"/>
                <a:gd name="T21" fmla="*/ 60 h 549"/>
                <a:gd name="T22" fmla="*/ 235 w 466"/>
                <a:gd name="T23" fmla="*/ 38 h 549"/>
                <a:gd name="T24" fmla="*/ 210 w 466"/>
                <a:gd name="T25" fmla="*/ 23 h 549"/>
                <a:gd name="T26" fmla="*/ 192 w 466"/>
                <a:gd name="T27" fmla="*/ 2 h 549"/>
                <a:gd name="T28" fmla="*/ 250 w 466"/>
                <a:gd name="T29" fmla="*/ 28 h 549"/>
                <a:gd name="T30" fmla="*/ 326 w 466"/>
                <a:gd name="T31" fmla="*/ 36 h 549"/>
                <a:gd name="T32" fmla="*/ 426 w 466"/>
                <a:gd name="T33" fmla="*/ 90 h 549"/>
                <a:gd name="T34" fmla="*/ 466 w 466"/>
                <a:gd name="T35" fmla="*/ 160 h 549"/>
                <a:gd name="T36" fmla="*/ 430 w 466"/>
                <a:gd name="T37" fmla="*/ 203 h 549"/>
                <a:gd name="T38" fmla="*/ 378 w 466"/>
                <a:gd name="T39" fmla="*/ 239 h 549"/>
                <a:gd name="T40" fmla="*/ 344 w 466"/>
                <a:gd name="T41" fmla="*/ 305 h 549"/>
                <a:gd name="T42" fmla="*/ 292 w 466"/>
                <a:gd name="T43" fmla="*/ 357 h 549"/>
                <a:gd name="T44" fmla="*/ 200 w 466"/>
                <a:gd name="T45" fmla="*/ 341 h 549"/>
                <a:gd name="T46" fmla="*/ 280 w 466"/>
                <a:gd name="T47" fmla="*/ 367 h 549"/>
                <a:gd name="T48" fmla="*/ 228 w 466"/>
                <a:gd name="T49" fmla="*/ 429 h 549"/>
                <a:gd name="T50" fmla="*/ 258 w 466"/>
                <a:gd name="T51" fmla="*/ 505 h 549"/>
                <a:gd name="T52" fmla="*/ 290 w 466"/>
                <a:gd name="T53" fmla="*/ 549 h 549"/>
                <a:gd name="T54" fmla="*/ 212 w 466"/>
                <a:gd name="T55" fmla="*/ 527 h 549"/>
                <a:gd name="T56" fmla="*/ 152 w 466"/>
                <a:gd name="T57" fmla="*/ 523 h 549"/>
                <a:gd name="T58" fmla="*/ 42 w 466"/>
                <a:gd name="T59" fmla="*/ 423 h 549"/>
                <a:gd name="T60" fmla="*/ 32 w 466"/>
                <a:gd name="T61" fmla="*/ 325 h 549"/>
                <a:gd name="T62" fmla="*/ 34 w 466"/>
                <a:gd name="T63" fmla="*/ 303 h 549"/>
                <a:gd name="T64" fmla="*/ 94 w 466"/>
                <a:gd name="T65" fmla="*/ 273 h 549"/>
                <a:gd name="T66" fmla="*/ 14 w 466"/>
                <a:gd name="T67" fmla="*/ 168 h 549"/>
                <a:gd name="T68" fmla="*/ 16 w 466"/>
                <a:gd name="T69" fmla="*/ 114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6" h="549">
                  <a:moveTo>
                    <a:pt x="16" y="114"/>
                  </a:moveTo>
                  <a:cubicBezTo>
                    <a:pt x="14" y="112"/>
                    <a:pt x="14" y="112"/>
                    <a:pt x="14" y="11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64"/>
                    <a:pt x="101" y="50"/>
                    <a:pt x="105" y="56"/>
                  </a:cubicBezTo>
                  <a:cubicBezTo>
                    <a:pt x="110" y="64"/>
                    <a:pt x="109" y="65"/>
                    <a:pt x="113" y="76"/>
                  </a:cubicBezTo>
                  <a:cubicBezTo>
                    <a:pt x="115" y="81"/>
                    <a:pt x="123" y="66"/>
                    <a:pt x="126" y="72"/>
                  </a:cubicBezTo>
                  <a:cubicBezTo>
                    <a:pt x="127" y="76"/>
                    <a:pt x="133" y="87"/>
                    <a:pt x="133" y="96"/>
                  </a:cubicBezTo>
                  <a:cubicBezTo>
                    <a:pt x="133" y="104"/>
                    <a:pt x="149" y="85"/>
                    <a:pt x="149" y="86"/>
                  </a:cubicBezTo>
                  <a:cubicBezTo>
                    <a:pt x="121" y="128"/>
                    <a:pt x="121" y="128"/>
                    <a:pt x="121" y="128"/>
                  </a:cubicBezTo>
                  <a:cubicBezTo>
                    <a:pt x="128" y="147"/>
                    <a:pt x="128" y="147"/>
                    <a:pt x="128" y="147"/>
                  </a:cubicBezTo>
                  <a:cubicBezTo>
                    <a:pt x="130" y="166"/>
                    <a:pt x="130" y="166"/>
                    <a:pt x="130" y="166"/>
                  </a:cubicBezTo>
                  <a:cubicBezTo>
                    <a:pt x="218" y="183"/>
                    <a:pt x="218" y="183"/>
                    <a:pt x="218" y="183"/>
                  </a:cubicBezTo>
                  <a:cubicBezTo>
                    <a:pt x="218" y="115"/>
                    <a:pt x="218" y="115"/>
                    <a:pt x="218" y="115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218" y="85"/>
                    <a:pt x="218" y="85"/>
                    <a:pt x="218" y="85"/>
                  </a:cubicBezTo>
                  <a:cubicBezTo>
                    <a:pt x="185" y="56"/>
                    <a:pt x="185" y="56"/>
                    <a:pt x="185" y="56"/>
                  </a:cubicBezTo>
                  <a:cubicBezTo>
                    <a:pt x="230" y="60"/>
                    <a:pt x="230" y="60"/>
                    <a:pt x="230" y="60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35" y="38"/>
                    <a:pt x="235" y="38"/>
                    <a:pt x="235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0" y="23"/>
                    <a:pt x="210" y="23"/>
                    <a:pt x="210" y="23"/>
                  </a:cubicBezTo>
                  <a:cubicBezTo>
                    <a:pt x="188" y="21"/>
                    <a:pt x="188" y="21"/>
                    <a:pt x="188" y="21"/>
                  </a:cubicBezTo>
                  <a:cubicBezTo>
                    <a:pt x="192" y="2"/>
                    <a:pt x="192" y="2"/>
                    <a:pt x="192" y="2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72" y="68"/>
                    <a:pt x="272" y="68"/>
                    <a:pt x="272" y="68"/>
                  </a:cubicBezTo>
                  <a:cubicBezTo>
                    <a:pt x="326" y="36"/>
                    <a:pt x="326" y="36"/>
                    <a:pt x="326" y="36"/>
                  </a:cubicBezTo>
                  <a:cubicBezTo>
                    <a:pt x="338" y="60"/>
                    <a:pt x="338" y="60"/>
                    <a:pt x="338" y="60"/>
                  </a:cubicBezTo>
                  <a:cubicBezTo>
                    <a:pt x="426" y="90"/>
                    <a:pt x="426" y="90"/>
                    <a:pt x="426" y="90"/>
                  </a:cubicBezTo>
                  <a:cubicBezTo>
                    <a:pt x="422" y="118"/>
                    <a:pt x="422" y="118"/>
                    <a:pt x="422" y="118"/>
                  </a:cubicBezTo>
                  <a:cubicBezTo>
                    <a:pt x="466" y="160"/>
                    <a:pt x="466" y="160"/>
                    <a:pt x="466" y="160"/>
                  </a:cubicBezTo>
                  <a:cubicBezTo>
                    <a:pt x="450" y="205"/>
                    <a:pt x="450" y="205"/>
                    <a:pt x="450" y="205"/>
                  </a:cubicBezTo>
                  <a:cubicBezTo>
                    <a:pt x="430" y="203"/>
                    <a:pt x="430" y="203"/>
                    <a:pt x="430" y="203"/>
                  </a:cubicBezTo>
                  <a:cubicBezTo>
                    <a:pt x="404" y="243"/>
                    <a:pt x="404" y="243"/>
                    <a:pt x="404" y="243"/>
                  </a:cubicBezTo>
                  <a:cubicBezTo>
                    <a:pt x="378" y="239"/>
                    <a:pt x="378" y="239"/>
                    <a:pt x="378" y="239"/>
                  </a:cubicBezTo>
                  <a:cubicBezTo>
                    <a:pt x="386" y="275"/>
                    <a:pt x="386" y="275"/>
                    <a:pt x="386" y="275"/>
                  </a:cubicBezTo>
                  <a:cubicBezTo>
                    <a:pt x="344" y="305"/>
                    <a:pt x="344" y="305"/>
                    <a:pt x="344" y="305"/>
                  </a:cubicBezTo>
                  <a:cubicBezTo>
                    <a:pt x="348" y="347"/>
                    <a:pt x="348" y="347"/>
                    <a:pt x="348" y="347"/>
                  </a:cubicBezTo>
                  <a:cubicBezTo>
                    <a:pt x="292" y="357"/>
                    <a:pt x="292" y="357"/>
                    <a:pt x="292" y="357"/>
                  </a:cubicBezTo>
                  <a:cubicBezTo>
                    <a:pt x="218" y="309"/>
                    <a:pt x="218" y="309"/>
                    <a:pt x="218" y="309"/>
                  </a:cubicBezTo>
                  <a:cubicBezTo>
                    <a:pt x="200" y="341"/>
                    <a:pt x="200" y="341"/>
                    <a:pt x="200" y="341"/>
                  </a:cubicBezTo>
                  <a:cubicBezTo>
                    <a:pt x="248" y="373"/>
                    <a:pt x="248" y="373"/>
                    <a:pt x="248" y="373"/>
                  </a:cubicBezTo>
                  <a:cubicBezTo>
                    <a:pt x="280" y="367"/>
                    <a:pt x="280" y="367"/>
                    <a:pt x="280" y="367"/>
                  </a:cubicBezTo>
                  <a:cubicBezTo>
                    <a:pt x="274" y="399"/>
                    <a:pt x="274" y="399"/>
                    <a:pt x="274" y="399"/>
                  </a:cubicBezTo>
                  <a:cubicBezTo>
                    <a:pt x="228" y="429"/>
                    <a:pt x="228" y="429"/>
                    <a:pt x="228" y="429"/>
                  </a:cubicBezTo>
                  <a:cubicBezTo>
                    <a:pt x="258" y="457"/>
                    <a:pt x="258" y="457"/>
                    <a:pt x="258" y="457"/>
                  </a:cubicBezTo>
                  <a:cubicBezTo>
                    <a:pt x="258" y="505"/>
                    <a:pt x="258" y="505"/>
                    <a:pt x="258" y="505"/>
                  </a:cubicBezTo>
                  <a:cubicBezTo>
                    <a:pt x="278" y="509"/>
                    <a:pt x="278" y="509"/>
                    <a:pt x="278" y="509"/>
                  </a:cubicBezTo>
                  <a:cubicBezTo>
                    <a:pt x="290" y="549"/>
                    <a:pt x="290" y="549"/>
                    <a:pt x="290" y="549"/>
                  </a:cubicBezTo>
                  <a:cubicBezTo>
                    <a:pt x="244" y="547"/>
                    <a:pt x="244" y="547"/>
                    <a:pt x="244" y="547"/>
                  </a:cubicBezTo>
                  <a:cubicBezTo>
                    <a:pt x="212" y="527"/>
                    <a:pt x="212" y="527"/>
                    <a:pt x="212" y="527"/>
                  </a:cubicBezTo>
                  <a:cubicBezTo>
                    <a:pt x="168" y="541"/>
                    <a:pt x="168" y="541"/>
                    <a:pt x="168" y="541"/>
                  </a:cubicBezTo>
                  <a:cubicBezTo>
                    <a:pt x="152" y="523"/>
                    <a:pt x="152" y="523"/>
                    <a:pt x="152" y="523"/>
                  </a:cubicBezTo>
                  <a:cubicBezTo>
                    <a:pt x="112" y="403"/>
                    <a:pt x="112" y="403"/>
                    <a:pt x="112" y="403"/>
                  </a:cubicBezTo>
                  <a:cubicBezTo>
                    <a:pt x="42" y="423"/>
                    <a:pt x="42" y="423"/>
                    <a:pt x="42" y="423"/>
                  </a:cubicBezTo>
                  <a:cubicBezTo>
                    <a:pt x="62" y="369"/>
                    <a:pt x="62" y="369"/>
                    <a:pt x="62" y="369"/>
                  </a:cubicBezTo>
                  <a:cubicBezTo>
                    <a:pt x="32" y="325"/>
                    <a:pt x="32" y="325"/>
                    <a:pt x="32" y="325"/>
                  </a:cubicBezTo>
                  <a:cubicBezTo>
                    <a:pt x="42" y="311"/>
                    <a:pt x="42" y="311"/>
                    <a:pt x="42" y="311"/>
                  </a:cubicBezTo>
                  <a:cubicBezTo>
                    <a:pt x="34" y="303"/>
                    <a:pt x="34" y="303"/>
                    <a:pt x="34" y="303"/>
                  </a:cubicBezTo>
                  <a:cubicBezTo>
                    <a:pt x="94" y="307"/>
                    <a:pt x="94" y="307"/>
                    <a:pt x="94" y="307"/>
                  </a:cubicBezTo>
                  <a:cubicBezTo>
                    <a:pt x="94" y="273"/>
                    <a:pt x="94" y="273"/>
                    <a:pt x="94" y="273"/>
                  </a:cubicBezTo>
                  <a:cubicBezTo>
                    <a:pt x="72" y="217"/>
                    <a:pt x="72" y="217"/>
                    <a:pt x="72" y="217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24" y="120"/>
                    <a:pt x="24" y="120"/>
                    <a:pt x="24" y="120"/>
                  </a:cubicBezTo>
                  <a:lnTo>
                    <a:pt x="16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50" name="Freeform 1713"/>
            <p:cNvSpPr>
              <a:spLocks/>
            </p:cNvSpPr>
            <p:nvPr/>
          </p:nvSpPr>
          <p:spPr bwMode="auto">
            <a:xfrm>
              <a:off x="5819" y="1631"/>
              <a:ext cx="23" cy="20"/>
            </a:xfrm>
            <a:custGeom>
              <a:avLst/>
              <a:gdLst>
                <a:gd name="T0" fmla="*/ 23 w 23"/>
                <a:gd name="T1" fmla="*/ 7 h 20"/>
                <a:gd name="T2" fmla="*/ 11 w 23"/>
                <a:gd name="T3" fmla="*/ 0 h 20"/>
                <a:gd name="T4" fmla="*/ 9 w 23"/>
                <a:gd name="T5" fmla="*/ 6 h 20"/>
                <a:gd name="T6" fmla="*/ 6 w 23"/>
                <a:gd name="T7" fmla="*/ 6 h 20"/>
                <a:gd name="T8" fmla="*/ 6 w 23"/>
                <a:gd name="T9" fmla="*/ 2 h 20"/>
                <a:gd name="T10" fmla="*/ 2 w 23"/>
                <a:gd name="T11" fmla="*/ 2 h 20"/>
                <a:gd name="T12" fmla="*/ 4 w 23"/>
                <a:gd name="T13" fmla="*/ 8 h 20"/>
                <a:gd name="T14" fmla="*/ 0 w 23"/>
                <a:gd name="T15" fmla="*/ 11 h 20"/>
                <a:gd name="T16" fmla="*/ 2 w 23"/>
                <a:gd name="T17" fmla="*/ 12 h 20"/>
                <a:gd name="T18" fmla="*/ 14 w 23"/>
                <a:gd name="T19" fmla="*/ 20 h 20"/>
                <a:gd name="T20" fmla="*/ 23 w 23"/>
                <a:gd name="T21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0">
                  <a:moveTo>
                    <a:pt x="23" y="7"/>
                  </a:moveTo>
                  <a:lnTo>
                    <a:pt x="11" y="0"/>
                  </a:lnTo>
                  <a:lnTo>
                    <a:pt x="9" y="6"/>
                  </a:lnTo>
                  <a:lnTo>
                    <a:pt x="6" y="6"/>
                  </a:lnTo>
                  <a:lnTo>
                    <a:pt x="6" y="2"/>
                  </a:lnTo>
                  <a:lnTo>
                    <a:pt x="2" y="2"/>
                  </a:lnTo>
                  <a:lnTo>
                    <a:pt x="4" y="8"/>
                  </a:lnTo>
                  <a:lnTo>
                    <a:pt x="0" y="11"/>
                  </a:lnTo>
                  <a:lnTo>
                    <a:pt x="2" y="12"/>
                  </a:lnTo>
                  <a:lnTo>
                    <a:pt x="14" y="20"/>
                  </a:lnTo>
                  <a:lnTo>
                    <a:pt x="23" y="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51" name="Freeform 1714"/>
            <p:cNvSpPr>
              <a:spLocks/>
            </p:cNvSpPr>
            <p:nvPr/>
          </p:nvSpPr>
          <p:spPr bwMode="auto">
            <a:xfrm>
              <a:off x="5321" y="1813"/>
              <a:ext cx="19" cy="20"/>
            </a:xfrm>
            <a:custGeom>
              <a:avLst/>
              <a:gdLst>
                <a:gd name="T0" fmla="*/ 19 w 19"/>
                <a:gd name="T1" fmla="*/ 12 h 20"/>
                <a:gd name="T2" fmla="*/ 5 w 19"/>
                <a:gd name="T3" fmla="*/ 20 h 20"/>
                <a:gd name="T4" fmla="*/ 1 w 19"/>
                <a:gd name="T5" fmla="*/ 19 h 20"/>
                <a:gd name="T6" fmla="*/ 0 w 19"/>
                <a:gd name="T7" fmla="*/ 0 h 20"/>
                <a:gd name="T8" fmla="*/ 19 w 19"/>
                <a:gd name="T9" fmla="*/ 0 h 20"/>
                <a:gd name="T10" fmla="*/ 19 w 19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0">
                  <a:moveTo>
                    <a:pt x="19" y="12"/>
                  </a:moveTo>
                  <a:lnTo>
                    <a:pt x="5" y="20"/>
                  </a:lnTo>
                  <a:lnTo>
                    <a:pt x="1" y="19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52" name="Freeform 1715"/>
            <p:cNvSpPr>
              <a:spLocks/>
            </p:cNvSpPr>
            <p:nvPr/>
          </p:nvSpPr>
          <p:spPr bwMode="auto">
            <a:xfrm>
              <a:off x="5782" y="1892"/>
              <a:ext cx="94" cy="85"/>
            </a:xfrm>
            <a:custGeom>
              <a:avLst/>
              <a:gdLst>
                <a:gd name="T0" fmla="*/ 94 w 94"/>
                <a:gd name="T1" fmla="*/ 77 h 85"/>
                <a:gd name="T2" fmla="*/ 87 w 94"/>
                <a:gd name="T3" fmla="*/ 85 h 85"/>
                <a:gd name="T4" fmla="*/ 62 w 94"/>
                <a:gd name="T5" fmla="*/ 59 h 85"/>
                <a:gd name="T6" fmla="*/ 48 w 94"/>
                <a:gd name="T7" fmla="*/ 64 h 85"/>
                <a:gd name="T8" fmla="*/ 43 w 94"/>
                <a:gd name="T9" fmla="*/ 68 h 85"/>
                <a:gd name="T10" fmla="*/ 30 w 94"/>
                <a:gd name="T11" fmla="*/ 53 h 85"/>
                <a:gd name="T12" fmla="*/ 17 w 94"/>
                <a:gd name="T13" fmla="*/ 39 h 85"/>
                <a:gd name="T14" fmla="*/ 9 w 94"/>
                <a:gd name="T15" fmla="*/ 44 h 85"/>
                <a:gd name="T16" fmla="*/ 5 w 94"/>
                <a:gd name="T17" fmla="*/ 41 h 85"/>
                <a:gd name="T18" fmla="*/ 5 w 94"/>
                <a:gd name="T19" fmla="*/ 31 h 85"/>
                <a:gd name="T20" fmla="*/ 0 w 94"/>
                <a:gd name="T21" fmla="*/ 24 h 85"/>
                <a:gd name="T22" fmla="*/ 1 w 94"/>
                <a:gd name="T23" fmla="*/ 16 h 85"/>
                <a:gd name="T24" fmla="*/ 19 w 94"/>
                <a:gd name="T25" fmla="*/ 13 h 85"/>
                <a:gd name="T26" fmla="*/ 22 w 94"/>
                <a:gd name="T27" fmla="*/ 1 h 85"/>
                <a:gd name="T28" fmla="*/ 42 w 94"/>
                <a:gd name="T29" fmla="*/ 0 h 85"/>
                <a:gd name="T30" fmla="*/ 60 w 94"/>
                <a:gd name="T31" fmla="*/ 13 h 85"/>
                <a:gd name="T32" fmla="*/ 60 w 94"/>
                <a:gd name="T33" fmla="*/ 25 h 85"/>
                <a:gd name="T34" fmla="*/ 77 w 94"/>
                <a:gd name="T35" fmla="*/ 38 h 85"/>
                <a:gd name="T36" fmla="*/ 71 w 94"/>
                <a:gd name="T37" fmla="*/ 58 h 85"/>
                <a:gd name="T38" fmla="*/ 94 w 94"/>
                <a:gd name="T39" fmla="*/ 7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85">
                  <a:moveTo>
                    <a:pt x="94" y="77"/>
                  </a:moveTo>
                  <a:lnTo>
                    <a:pt x="87" y="85"/>
                  </a:lnTo>
                  <a:lnTo>
                    <a:pt x="62" y="59"/>
                  </a:lnTo>
                  <a:lnTo>
                    <a:pt x="48" y="64"/>
                  </a:lnTo>
                  <a:lnTo>
                    <a:pt x="43" y="68"/>
                  </a:lnTo>
                  <a:lnTo>
                    <a:pt x="30" y="53"/>
                  </a:lnTo>
                  <a:lnTo>
                    <a:pt x="17" y="39"/>
                  </a:lnTo>
                  <a:lnTo>
                    <a:pt x="9" y="44"/>
                  </a:lnTo>
                  <a:lnTo>
                    <a:pt x="5" y="41"/>
                  </a:lnTo>
                  <a:lnTo>
                    <a:pt x="5" y="31"/>
                  </a:lnTo>
                  <a:lnTo>
                    <a:pt x="0" y="24"/>
                  </a:lnTo>
                  <a:lnTo>
                    <a:pt x="1" y="16"/>
                  </a:lnTo>
                  <a:lnTo>
                    <a:pt x="19" y="13"/>
                  </a:lnTo>
                  <a:lnTo>
                    <a:pt x="22" y="1"/>
                  </a:lnTo>
                  <a:lnTo>
                    <a:pt x="42" y="0"/>
                  </a:lnTo>
                  <a:lnTo>
                    <a:pt x="60" y="13"/>
                  </a:lnTo>
                  <a:lnTo>
                    <a:pt x="60" y="25"/>
                  </a:lnTo>
                  <a:lnTo>
                    <a:pt x="77" y="38"/>
                  </a:lnTo>
                  <a:lnTo>
                    <a:pt x="71" y="58"/>
                  </a:lnTo>
                  <a:lnTo>
                    <a:pt x="94" y="7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53" name="Freeform 1716"/>
            <p:cNvSpPr>
              <a:spLocks/>
            </p:cNvSpPr>
            <p:nvPr/>
          </p:nvSpPr>
          <p:spPr bwMode="auto">
            <a:xfrm>
              <a:off x="5770" y="1544"/>
              <a:ext cx="43" cy="40"/>
            </a:xfrm>
            <a:custGeom>
              <a:avLst/>
              <a:gdLst>
                <a:gd name="T0" fmla="*/ 31 w 43"/>
                <a:gd name="T1" fmla="*/ 13 h 40"/>
                <a:gd name="T2" fmla="*/ 29 w 43"/>
                <a:gd name="T3" fmla="*/ 16 h 40"/>
                <a:gd name="T4" fmla="*/ 34 w 43"/>
                <a:gd name="T5" fmla="*/ 20 h 40"/>
                <a:gd name="T6" fmla="*/ 35 w 43"/>
                <a:gd name="T7" fmla="*/ 34 h 40"/>
                <a:gd name="T8" fmla="*/ 23 w 43"/>
                <a:gd name="T9" fmla="*/ 40 h 40"/>
                <a:gd name="T10" fmla="*/ 21 w 43"/>
                <a:gd name="T11" fmla="*/ 39 h 40"/>
                <a:gd name="T12" fmla="*/ 24 w 43"/>
                <a:gd name="T13" fmla="*/ 35 h 40"/>
                <a:gd name="T14" fmla="*/ 6 w 43"/>
                <a:gd name="T15" fmla="*/ 20 h 40"/>
                <a:gd name="T16" fmla="*/ 0 w 43"/>
                <a:gd name="T17" fmla="*/ 7 h 40"/>
                <a:gd name="T18" fmla="*/ 2 w 43"/>
                <a:gd name="T19" fmla="*/ 6 h 40"/>
                <a:gd name="T20" fmla="*/ 11 w 43"/>
                <a:gd name="T21" fmla="*/ 11 h 40"/>
                <a:gd name="T22" fmla="*/ 17 w 43"/>
                <a:gd name="T23" fmla="*/ 6 h 40"/>
                <a:gd name="T24" fmla="*/ 20 w 43"/>
                <a:gd name="T25" fmla="*/ 0 h 40"/>
                <a:gd name="T26" fmla="*/ 43 w 43"/>
                <a:gd name="T27" fmla="*/ 10 h 40"/>
                <a:gd name="T28" fmla="*/ 41 w 43"/>
                <a:gd name="T29" fmla="*/ 15 h 40"/>
                <a:gd name="T30" fmla="*/ 31 w 43"/>
                <a:gd name="T31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" h="40">
                  <a:moveTo>
                    <a:pt x="31" y="13"/>
                  </a:moveTo>
                  <a:lnTo>
                    <a:pt x="29" y="16"/>
                  </a:lnTo>
                  <a:lnTo>
                    <a:pt x="34" y="20"/>
                  </a:lnTo>
                  <a:lnTo>
                    <a:pt x="35" y="34"/>
                  </a:lnTo>
                  <a:lnTo>
                    <a:pt x="23" y="40"/>
                  </a:lnTo>
                  <a:lnTo>
                    <a:pt x="21" y="39"/>
                  </a:lnTo>
                  <a:lnTo>
                    <a:pt x="24" y="35"/>
                  </a:lnTo>
                  <a:lnTo>
                    <a:pt x="6" y="20"/>
                  </a:lnTo>
                  <a:lnTo>
                    <a:pt x="0" y="7"/>
                  </a:lnTo>
                  <a:lnTo>
                    <a:pt x="2" y="6"/>
                  </a:lnTo>
                  <a:lnTo>
                    <a:pt x="11" y="11"/>
                  </a:lnTo>
                  <a:lnTo>
                    <a:pt x="17" y="6"/>
                  </a:lnTo>
                  <a:lnTo>
                    <a:pt x="20" y="0"/>
                  </a:lnTo>
                  <a:lnTo>
                    <a:pt x="43" y="10"/>
                  </a:lnTo>
                  <a:lnTo>
                    <a:pt x="41" y="15"/>
                  </a:lnTo>
                  <a:lnTo>
                    <a:pt x="31" y="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54" name="Freeform 1717"/>
            <p:cNvSpPr>
              <a:spLocks/>
            </p:cNvSpPr>
            <p:nvPr/>
          </p:nvSpPr>
          <p:spPr bwMode="auto">
            <a:xfrm>
              <a:off x="5684" y="1690"/>
              <a:ext cx="30" cy="20"/>
            </a:xfrm>
            <a:custGeom>
              <a:avLst/>
              <a:gdLst>
                <a:gd name="T0" fmla="*/ 9 w 30"/>
                <a:gd name="T1" fmla="*/ 17 h 20"/>
                <a:gd name="T2" fmla="*/ 10 w 30"/>
                <a:gd name="T3" fmla="*/ 20 h 20"/>
                <a:gd name="T4" fmla="*/ 13 w 30"/>
                <a:gd name="T5" fmla="*/ 20 h 20"/>
                <a:gd name="T6" fmla="*/ 21 w 30"/>
                <a:gd name="T7" fmla="*/ 9 h 20"/>
                <a:gd name="T8" fmla="*/ 26 w 30"/>
                <a:gd name="T9" fmla="*/ 13 h 20"/>
                <a:gd name="T10" fmla="*/ 30 w 30"/>
                <a:gd name="T11" fmla="*/ 10 h 20"/>
                <a:gd name="T12" fmla="*/ 29 w 30"/>
                <a:gd name="T13" fmla="*/ 6 h 20"/>
                <a:gd name="T14" fmla="*/ 14 w 30"/>
                <a:gd name="T15" fmla="*/ 5 h 20"/>
                <a:gd name="T16" fmla="*/ 17 w 30"/>
                <a:gd name="T17" fmla="*/ 0 h 20"/>
                <a:gd name="T18" fmla="*/ 12 w 30"/>
                <a:gd name="T19" fmla="*/ 1 h 20"/>
                <a:gd name="T20" fmla="*/ 12 w 30"/>
                <a:gd name="T21" fmla="*/ 5 h 20"/>
                <a:gd name="T22" fmla="*/ 0 w 30"/>
                <a:gd name="T23" fmla="*/ 12 h 20"/>
                <a:gd name="T24" fmla="*/ 6 w 30"/>
                <a:gd name="T25" fmla="*/ 19 h 20"/>
                <a:gd name="T26" fmla="*/ 9 w 30"/>
                <a:gd name="T27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20">
                  <a:moveTo>
                    <a:pt x="9" y="17"/>
                  </a:moveTo>
                  <a:lnTo>
                    <a:pt x="10" y="20"/>
                  </a:lnTo>
                  <a:lnTo>
                    <a:pt x="13" y="20"/>
                  </a:lnTo>
                  <a:lnTo>
                    <a:pt x="21" y="9"/>
                  </a:lnTo>
                  <a:lnTo>
                    <a:pt x="26" y="13"/>
                  </a:lnTo>
                  <a:lnTo>
                    <a:pt x="30" y="10"/>
                  </a:lnTo>
                  <a:lnTo>
                    <a:pt x="29" y="6"/>
                  </a:lnTo>
                  <a:lnTo>
                    <a:pt x="14" y="5"/>
                  </a:lnTo>
                  <a:lnTo>
                    <a:pt x="17" y="0"/>
                  </a:lnTo>
                  <a:lnTo>
                    <a:pt x="12" y="1"/>
                  </a:lnTo>
                  <a:lnTo>
                    <a:pt x="12" y="5"/>
                  </a:lnTo>
                  <a:lnTo>
                    <a:pt x="0" y="12"/>
                  </a:lnTo>
                  <a:lnTo>
                    <a:pt x="6" y="19"/>
                  </a:lnTo>
                  <a:lnTo>
                    <a:pt x="9" y="1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55" name="Freeform 1718"/>
            <p:cNvSpPr>
              <a:spLocks/>
            </p:cNvSpPr>
            <p:nvPr/>
          </p:nvSpPr>
          <p:spPr bwMode="auto">
            <a:xfrm>
              <a:off x="5301" y="1504"/>
              <a:ext cx="73" cy="72"/>
            </a:xfrm>
            <a:custGeom>
              <a:avLst/>
              <a:gdLst>
                <a:gd name="T0" fmla="*/ 66 w 73"/>
                <a:gd name="T1" fmla="*/ 32 h 72"/>
                <a:gd name="T2" fmla="*/ 70 w 73"/>
                <a:gd name="T3" fmla="*/ 27 h 72"/>
                <a:gd name="T4" fmla="*/ 33 w 73"/>
                <a:gd name="T5" fmla="*/ 0 h 72"/>
                <a:gd name="T6" fmla="*/ 18 w 73"/>
                <a:gd name="T7" fmla="*/ 9 h 72"/>
                <a:gd name="T8" fmla="*/ 12 w 73"/>
                <a:gd name="T9" fmla="*/ 1 h 72"/>
                <a:gd name="T10" fmla="*/ 0 w 73"/>
                <a:gd name="T11" fmla="*/ 4 h 72"/>
                <a:gd name="T12" fmla="*/ 14 w 73"/>
                <a:gd name="T13" fmla="*/ 27 h 72"/>
                <a:gd name="T14" fmla="*/ 6 w 73"/>
                <a:gd name="T15" fmla="*/ 32 h 72"/>
                <a:gd name="T16" fmla="*/ 11 w 73"/>
                <a:gd name="T17" fmla="*/ 49 h 72"/>
                <a:gd name="T18" fmla="*/ 8 w 73"/>
                <a:gd name="T19" fmla="*/ 57 h 72"/>
                <a:gd name="T20" fmla="*/ 29 w 73"/>
                <a:gd name="T21" fmla="*/ 59 h 72"/>
                <a:gd name="T22" fmla="*/ 47 w 73"/>
                <a:gd name="T23" fmla="*/ 72 h 72"/>
                <a:gd name="T24" fmla="*/ 43 w 73"/>
                <a:gd name="T25" fmla="*/ 49 h 72"/>
                <a:gd name="T26" fmla="*/ 49 w 73"/>
                <a:gd name="T27" fmla="*/ 38 h 72"/>
                <a:gd name="T28" fmla="*/ 63 w 73"/>
                <a:gd name="T29" fmla="*/ 43 h 72"/>
                <a:gd name="T30" fmla="*/ 65 w 73"/>
                <a:gd name="T31" fmla="*/ 51 h 72"/>
                <a:gd name="T32" fmla="*/ 65 w 73"/>
                <a:gd name="T33" fmla="*/ 51 h 72"/>
                <a:gd name="T34" fmla="*/ 71 w 73"/>
                <a:gd name="T35" fmla="*/ 50 h 72"/>
                <a:gd name="T36" fmla="*/ 73 w 73"/>
                <a:gd name="T37" fmla="*/ 32 h 72"/>
                <a:gd name="T38" fmla="*/ 66 w 73"/>
                <a:gd name="T39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" h="72">
                  <a:moveTo>
                    <a:pt x="66" y="32"/>
                  </a:moveTo>
                  <a:lnTo>
                    <a:pt x="70" y="27"/>
                  </a:lnTo>
                  <a:lnTo>
                    <a:pt x="33" y="0"/>
                  </a:lnTo>
                  <a:lnTo>
                    <a:pt x="18" y="9"/>
                  </a:lnTo>
                  <a:lnTo>
                    <a:pt x="12" y="1"/>
                  </a:lnTo>
                  <a:lnTo>
                    <a:pt x="0" y="4"/>
                  </a:lnTo>
                  <a:lnTo>
                    <a:pt x="14" y="27"/>
                  </a:lnTo>
                  <a:lnTo>
                    <a:pt x="6" y="32"/>
                  </a:lnTo>
                  <a:lnTo>
                    <a:pt x="11" y="49"/>
                  </a:lnTo>
                  <a:lnTo>
                    <a:pt x="8" y="57"/>
                  </a:lnTo>
                  <a:lnTo>
                    <a:pt x="29" y="59"/>
                  </a:lnTo>
                  <a:lnTo>
                    <a:pt x="47" y="72"/>
                  </a:lnTo>
                  <a:lnTo>
                    <a:pt x="43" y="49"/>
                  </a:lnTo>
                  <a:lnTo>
                    <a:pt x="49" y="38"/>
                  </a:lnTo>
                  <a:lnTo>
                    <a:pt x="63" y="43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71" y="50"/>
                  </a:lnTo>
                  <a:lnTo>
                    <a:pt x="73" y="32"/>
                  </a:lnTo>
                  <a:lnTo>
                    <a:pt x="66" y="3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56" name="Freeform 1719"/>
            <p:cNvSpPr>
              <a:spLocks/>
            </p:cNvSpPr>
            <p:nvPr/>
          </p:nvSpPr>
          <p:spPr bwMode="auto">
            <a:xfrm>
              <a:off x="5653" y="1515"/>
              <a:ext cx="6" cy="8"/>
            </a:xfrm>
            <a:custGeom>
              <a:avLst/>
              <a:gdLst>
                <a:gd name="T0" fmla="*/ 2 w 6"/>
                <a:gd name="T1" fmla="*/ 4 h 8"/>
                <a:gd name="T2" fmla="*/ 1 w 6"/>
                <a:gd name="T3" fmla="*/ 2 h 8"/>
                <a:gd name="T4" fmla="*/ 5 w 6"/>
                <a:gd name="T5" fmla="*/ 0 h 8"/>
                <a:gd name="T6" fmla="*/ 5 w 6"/>
                <a:gd name="T7" fmla="*/ 0 h 8"/>
                <a:gd name="T8" fmla="*/ 6 w 6"/>
                <a:gd name="T9" fmla="*/ 3 h 8"/>
                <a:gd name="T10" fmla="*/ 5 w 6"/>
                <a:gd name="T11" fmla="*/ 5 h 8"/>
                <a:gd name="T12" fmla="*/ 3 w 6"/>
                <a:gd name="T13" fmla="*/ 5 h 8"/>
                <a:gd name="T14" fmla="*/ 2 w 6"/>
                <a:gd name="T15" fmla="*/ 6 h 8"/>
                <a:gd name="T16" fmla="*/ 3 w 6"/>
                <a:gd name="T17" fmla="*/ 6 h 8"/>
                <a:gd name="T18" fmla="*/ 0 w 6"/>
                <a:gd name="T19" fmla="*/ 8 h 8"/>
                <a:gd name="T20" fmla="*/ 0 w 6"/>
                <a:gd name="T21" fmla="*/ 7 h 8"/>
                <a:gd name="T22" fmla="*/ 2 w 6"/>
                <a:gd name="T2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8">
                  <a:moveTo>
                    <a:pt x="2" y="4"/>
                  </a:moveTo>
                  <a:lnTo>
                    <a:pt x="1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3"/>
                  </a:lnTo>
                  <a:lnTo>
                    <a:pt x="5" y="5"/>
                  </a:lnTo>
                  <a:lnTo>
                    <a:pt x="3" y="5"/>
                  </a:lnTo>
                  <a:lnTo>
                    <a:pt x="2" y="6"/>
                  </a:lnTo>
                  <a:lnTo>
                    <a:pt x="3" y="6"/>
                  </a:lnTo>
                  <a:lnTo>
                    <a:pt x="0" y="8"/>
                  </a:lnTo>
                  <a:lnTo>
                    <a:pt x="0" y="7"/>
                  </a:lnTo>
                  <a:lnTo>
                    <a:pt x="2" y="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57" name="Freeform 1721"/>
            <p:cNvSpPr>
              <a:spLocks/>
            </p:cNvSpPr>
            <p:nvPr/>
          </p:nvSpPr>
          <p:spPr bwMode="auto">
            <a:xfrm>
              <a:off x="5188" y="1744"/>
              <a:ext cx="92" cy="55"/>
            </a:xfrm>
            <a:custGeom>
              <a:avLst/>
              <a:gdLst>
                <a:gd name="T0" fmla="*/ 66 w 92"/>
                <a:gd name="T1" fmla="*/ 17 h 55"/>
                <a:gd name="T2" fmla="*/ 71 w 92"/>
                <a:gd name="T3" fmla="*/ 21 h 55"/>
                <a:gd name="T4" fmla="*/ 68 w 92"/>
                <a:gd name="T5" fmla="*/ 27 h 55"/>
                <a:gd name="T6" fmla="*/ 76 w 92"/>
                <a:gd name="T7" fmla="*/ 29 h 55"/>
                <a:gd name="T8" fmla="*/ 80 w 92"/>
                <a:gd name="T9" fmla="*/ 33 h 55"/>
                <a:gd name="T10" fmla="*/ 89 w 92"/>
                <a:gd name="T11" fmla="*/ 35 h 55"/>
                <a:gd name="T12" fmla="*/ 92 w 92"/>
                <a:gd name="T13" fmla="*/ 41 h 55"/>
                <a:gd name="T14" fmla="*/ 85 w 92"/>
                <a:gd name="T15" fmla="*/ 52 h 55"/>
                <a:gd name="T16" fmla="*/ 78 w 92"/>
                <a:gd name="T17" fmla="*/ 51 h 55"/>
                <a:gd name="T18" fmla="*/ 75 w 92"/>
                <a:gd name="T19" fmla="*/ 54 h 55"/>
                <a:gd name="T20" fmla="*/ 70 w 92"/>
                <a:gd name="T21" fmla="*/ 55 h 55"/>
                <a:gd name="T22" fmla="*/ 70 w 92"/>
                <a:gd name="T23" fmla="*/ 52 h 55"/>
                <a:gd name="T24" fmla="*/ 64 w 92"/>
                <a:gd name="T25" fmla="*/ 52 h 55"/>
                <a:gd name="T26" fmla="*/ 64 w 92"/>
                <a:gd name="T27" fmla="*/ 54 h 55"/>
                <a:gd name="T28" fmla="*/ 59 w 92"/>
                <a:gd name="T29" fmla="*/ 55 h 55"/>
                <a:gd name="T30" fmla="*/ 53 w 92"/>
                <a:gd name="T31" fmla="*/ 48 h 55"/>
                <a:gd name="T32" fmla="*/ 58 w 92"/>
                <a:gd name="T33" fmla="*/ 44 h 55"/>
                <a:gd name="T34" fmla="*/ 65 w 92"/>
                <a:gd name="T35" fmla="*/ 43 h 55"/>
                <a:gd name="T36" fmla="*/ 64 w 92"/>
                <a:gd name="T37" fmla="*/ 38 h 55"/>
                <a:gd name="T38" fmla="*/ 63 w 92"/>
                <a:gd name="T39" fmla="*/ 37 h 55"/>
                <a:gd name="T40" fmla="*/ 59 w 92"/>
                <a:gd name="T41" fmla="*/ 37 h 55"/>
                <a:gd name="T42" fmla="*/ 58 w 92"/>
                <a:gd name="T43" fmla="*/ 39 h 55"/>
                <a:gd name="T44" fmla="*/ 55 w 92"/>
                <a:gd name="T45" fmla="*/ 41 h 55"/>
                <a:gd name="T46" fmla="*/ 41 w 92"/>
                <a:gd name="T47" fmla="*/ 34 h 55"/>
                <a:gd name="T48" fmla="*/ 41 w 92"/>
                <a:gd name="T49" fmla="*/ 30 h 55"/>
                <a:gd name="T50" fmla="*/ 39 w 92"/>
                <a:gd name="T51" fmla="*/ 30 h 55"/>
                <a:gd name="T52" fmla="*/ 37 w 92"/>
                <a:gd name="T53" fmla="*/ 28 h 55"/>
                <a:gd name="T54" fmla="*/ 36 w 92"/>
                <a:gd name="T55" fmla="*/ 29 h 55"/>
                <a:gd name="T56" fmla="*/ 17 w 92"/>
                <a:gd name="T57" fmla="*/ 32 h 55"/>
                <a:gd name="T58" fmla="*/ 17 w 92"/>
                <a:gd name="T59" fmla="*/ 28 h 55"/>
                <a:gd name="T60" fmla="*/ 8 w 92"/>
                <a:gd name="T61" fmla="*/ 28 h 55"/>
                <a:gd name="T62" fmla="*/ 7 w 92"/>
                <a:gd name="T63" fmla="*/ 27 h 55"/>
                <a:gd name="T64" fmla="*/ 4 w 92"/>
                <a:gd name="T65" fmla="*/ 26 h 55"/>
                <a:gd name="T66" fmla="*/ 2 w 92"/>
                <a:gd name="T67" fmla="*/ 28 h 55"/>
                <a:gd name="T68" fmla="*/ 0 w 92"/>
                <a:gd name="T69" fmla="*/ 19 h 55"/>
                <a:gd name="T70" fmla="*/ 4 w 92"/>
                <a:gd name="T71" fmla="*/ 16 h 55"/>
                <a:gd name="T72" fmla="*/ 9 w 92"/>
                <a:gd name="T73" fmla="*/ 16 h 55"/>
                <a:gd name="T74" fmla="*/ 16 w 92"/>
                <a:gd name="T75" fmla="*/ 15 h 55"/>
                <a:gd name="T76" fmla="*/ 13 w 92"/>
                <a:gd name="T77" fmla="*/ 11 h 55"/>
                <a:gd name="T78" fmla="*/ 27 w 92"/>
                <a:gd name="T79" fmla="*/ 8 h 55"/>
                <a:gd name="T80" fmla="*/ 27 w 92"/>
                <a:gd name="T81" fmla="*/ 2 h 55"/>
                <a:gd name="T82" fmla="*/ 30 w 92"/>
                <a:gd name="T83" fmla="*/ 0 h 55"/>
                <a:gd name="T84" fmla="*/ 38 w 92"/>
                <a:gd name="T85" fmla="*/ 5 h 55"/>
                <a:gd name="T86" fmla="*/ 41 w 92"/>
                <a:gd name="T87" fmla="*/ 5 h 55"/>
                <a:gd name="T88" fmla="*/ 48 w 92"/>
                <a:gd name="T89" fmla="*/ 4 h 55"/>
                <a:gd name="T90" fmla="*/ 52 w 92"/>
                <a:gd name="T91" fmla="*/ 10 h 55"/>
                <a:gd name="T92" fmla="*/ 50 w 92"/>
                <a:gd name="T93" fmla="*/ 14 h 55"/>
                <a:gd name="T94" fmla="*/ 66 w 92"/>
                <a:gd name="T95" fmla="*/ 17 h 55"/>
                <a:gd name="T96" fmla="*/ 66 w 92"/>
                <a:gd name="T97" fmla="*/ 17 h 55"/>
                <a:gd name="T98" fmla="*/ 66 w 92"/>
                <a:gd name="T99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55">
                  <a:moveTo>
                    <a:pt x="66" y="17"/>
                  </a:moveTo>
                  <a:lnTo>
                    <a:pt x="71" y="21"/>
                  </a:lnTo>
                  <a:lnTo>
                    <a:pt x="68" y="27"/>
                  </a:lnTo>
                  <a:lnTo>
                    <a:pt x="76" y="29"/>
                  </a:lnTo>
                  <a:lnTo>
                    <a:pt x="80" y="33"/>
                  </a:lnTo>
                  <a:lnTo>
                    <a:pt x="89" y="35"/>
                  </a:lnTo>
                  <a:lnTo>
                    <a:pt x="92" y="41"/>
                  </a:lnTo>
                  <a:lnTo>
                    <a:pt x="85" y="52"/>
                  </a:lnTo>
                  <a:lnTo>
                    <a:pt x="78" y="51"/>
                  </a:lnTo>
                  <a:lnTo>
                    <a:pt x="75" y="54"/>
                  </a:lnTo>
                  <a:lnTo>
                    <a:pt x="70" y="55"/>
                  </a:lnTo>
                  <a:lnTo>
                    <a:pt x="70" y="52"/>
                  </a:lnTo>
                  <a:lnTo>
                    <a:pt x="64" y="52"/>
                  </a:lnTo>
                  <a:lnTo>
                    <a:pt x="64" y="54"/>
                  </a:lnTo>
                  <a:lnTo>
                    <a:pt x="59" y="55"/>
                  </a:lnTo>
                  <a:lnTo>
                    <a:pt x="53" y="48"/>
                  </a:lnTo>
                  <a:lnTo>
                    <a:pt x="58" y="44"/>
                  </a:lnTo>
                  <a:lnTo>
                    <a:pt x="65" y="43"/>
                  </a:lnTo>
                  <a:lnTo>
                    <a:pt x="64" y="38"/>
                  </a:lnTo>
                  <a:lnTo>
                    <a:pt x="63" y="37"/>
                  </a:lnTo>
                  <a:lnTo>
                    <a:pt x="59" y="37"/>
                  </a:lnTo>
                  <a:lnTo>
                    <a:pt x="58" y="39"/>
                  </a:lnTo>
                  <a:lnTo>
                    <a:pt x="55" y="41"/>
                  </a:lnTo>
                  <a:lnTo>
                    <a:pt x="41" y="34"/>
                  </a:lnTo>
                  <a:lnTo>
                    <a:pt x="41" y="30"/>
                  </a:lnTo>
                  <a:lnTo>
                    <a:pt x="39" y="30"/>
                  </a:lnTo>
                  <a:lnTo>
                    <a:pt x="37" y="28"/>
                  </a:lnTo>
                  <a:lnTo>
                    <a:pt x="36" y="29"/>
                  </a:lnTo>
                  <a:lnTo>
                    <a:pt x="17" y="32"/>
                  </a:lnTo>
                  <a:lnTo>
                    <a:pt x="17" y="28"/>
                  </a:lnTo>
                  <a:lnTo>
                    <a:pt x="8" y="28"/>
                  </a:lnTo>
                  <a:lnTo>
                    <a:pt x="7" y="27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0" y="19"/>
                  </a:lnTo>
                  <a:lnTo>
                    <a:pt x="4" y="16"/>
                  </a:lnTo>
                  <a:lnTo>
                    <a:pt x="9" y="16"/>
                  </a:lnTo>
                  <a:lnTo>
                    <a:pt x="16" y="15"/>
                  </a:lnTo>
                  <a:lnTo>
                    <a:pt x="13" y="11"/>
                  </a:lnTo>
                  <a:lnTo>
                    <a:pt x="27" y="8"/>
                  </a:lnTo>
                  <a:lnTo>
                    <a:pt x="27" y="2"/>
                  </a:lnTo>
                  <a:lnTo>
                    <a:pt x="30" y="0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8" y="4"/>
                  </a:lnTo>
                  <a:lnTo>
                    <a:pt x="52" y="10"/>
                  </a:lnTo>
                  <a:lnTo>
                    <a:pt x="50" y="14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Group 1633"/>
          <p:cNvGrpSpPr>
            <a:grpSpLocks noChangeAspect="1"/>
          </p:cNvGrpSpPr>
          <p:nvPr/>
        </p:nvGrpSpPr>
        <p:grpSpPr bwMode="auto">
          <a:xfrm>
            <a:off x="6812717" y="292666"/>
            <a:ext cx="2127438" cy="2683878"/>
            <a:chOff x="4235" y="613"/>
            <a:chExt cx="2712" cy="2566"/>
          </a:xfrm>
          <a:solidFill>
            <a:schemeClr val="bg2">
              <a:lumMod val="90000"/>
            </a:schemeClr>
          </a:solidFill>
          <a:effectLst/>
        </p:grpSpPr>
        <p:sp>
          <p:nvSpPr>
            <p:cNvPr id="1959" name="Freeform 1634"/>
            <p:cNvSpPr>
              <a:spLocks/>
            </p:cNvSpPr>
            <p:nvPr/>
          </p:nvSpPr>
          <p:spPr bwMode="auto">
            <a:xfrm>
              <a:off x="5469" y="1370"/>
              <a:ext cx="222" cy="290"/>
            </a:xfrm>
            <a:custGeom>
              <a:avLst/>
              <a:gdLst>
                <a:gd name="T0" fmla="*/ 35 w 222"/>
                <a:gd name="T1" fmla="*/ 144 h 290"/>
                <a:gd name="T2" fmla="*/ 22 w 222"/>
                <a:gd name="T3" fmla="*/ 127 h 290"/>
                <a:gd name="T4" fmla="*/ 32 w 222"/>
                <a:gd name="T5" fmla="*/ 113 h 290"/>
                <a:gd name="T6" fmla="*/ 48 w 222"/>
                <a:gd name="T7" fmla="*/ 99 h 290"/>
                <a:gd name="T8" fmla="*/ 34 w 222"/>
                <a:gd name="T9" fmla="*/ 105 h 290"/>
                <a:gd name="T10" fmla="*/ 28 w 222"/>
                <a:gd name="T11" fmla="*/ 88 h 290"/>
                <a:gd name="T12" fmla="*/ 43 w 222"/>
                <a:gd name="T13" fmla="*/ 60 h 290"/>
                <a:gd name="T14" fmla="*/ 40 w 222"/>
                <a:gd name="T15" fmla="*/ 36 h 290"/>
                <a:gd name="T16" fmla="*/ 37 w 222"/>
                <a:gd name="T17" fmla="*/ 22 h 290"/>
                <a:gd name="T18" fmla="*/ 61 w 222"/>
                <a:gd name="T19" fmla="*/ 0 h 290"/>
                <a:gd name="T20" fmla="*/ 117 w 222"/>
                <a:gd name="T21" fmla="*/ 30 h 290"/>
                <a:gd name="T22" fmla="*/ 141 w 222"/>
                <a:gd name="T23" fmla="*/ 31 h 290"/>
                <a:gd name="T24" fmla="*/ 131 w 222"/>
                <a:gd name="T25" fmla="*/ 44 h 290"/>
                <a:gd name="T26" fmla="*/ 136 w 222"/>
                <a:gd name="T27" fmla="*/ 84 h 290"/>
                <a:gd name="T28" fmla="*/ 194 w 222"/>
                <a:gd name="T29" fmla="*/ 140 h 290"/>
                <a:gd name="T30" fmla="*/ 189 w 222"/>
                <a:gd name="T31" fmla="*/ 145 h 290"/>
                <a:gd name="T32" fmla="*/ 186 w 222"/>
                <a:gd name="T33" fmla="*/ 149 h 290"/>
                <a:gd name="T34" fmla="*/ 184 w 222"/>
                <a:gd name="T35" fmla="*/ 153 h 290"/>
                <a:gd name="T36" fmla="*/ 188 w 222"/>
                <a:gd name="T37" fmla="*/ 157 h 290"/>
                <a:gd name="T38" fmla="*/ 178 w 222"/>
                <a:gd name="T39" fmla="*/ 164 h 290"/>
                <a:gd name="T40" fmla="*/ 182 w 222"/>
                <a:gd name="T41" fmla="*/ 173 h 290"/>
                <a:gd name="T42" fmla="*/ 173 w 222"/>
                <a:gd name="T43" fmla="*/ 182 h 290"/>
                <a:gd name="T44" fmla="*/ 185 w 222"/>
                <a:gd name="T45" fmla="*/ 194 h 290"/>
                <a:gd name="T46" fmla="*/ 198 w 222"/>
                <a:gd name="T47" fmla="*/ 212 h 290"/>
                <a:gd name="T48" fmla="*/ 185 w 222"/>
                <a:gd name="T49" fmla="*/ 237 h 290"/>
                <a:gd name="T50" fmla="*/ 211 w 222"/>
                <a:gd name="T51" fmla="*/ 243 h 290"/>
                <a:gd name="T52" fmla="*/ 211 w 222"/>
                <a:gd name="T53" fmla="*/ 268 h 290"/>
                <a:gd name="T54" fmla="*/ 192 w 222"/>
                <a:gd name="T55" fmla="*/ 274 h 290"/>
                <a:gd name="T56" fmla="*/ 178 w 222"/>
                <a:gd name="T57" fmla="*/ 290 h 290"/>
                <a:gd name="T58" fmla="*/ 130 w 222"/>
                <a:gd name="T59" fmla="*/ 253 h 290"/>
                <a:gd name="T60" fmla="*/ 110 w 222"/>
                <a:gd name="T61" fmla="*/ 252 h 290"/>
                <a:gd name="T62" fmla="*/ 61 w 222"/>
                <a:gd name="T63" fmla="*/ 240 h 290"/>
                <a:gd name="T64" fmla="*/ 63 w 222"/>
                <a:gd name="T65" fmla="*/ 236 h 290"/>
                <a:gd name="T66" fmla="*/ 65 w 222"/>
                <a:gd name="T67" fmla="*/ 216 h 290"/>
                <a:gd name="T68" fmla="*/ 68 w 222"/>
                <a:gd name="T69" fmla="*/ 211 h 290"/>
                <a:gd name="T70" fmla="*/ 64 w 222"/>
                <a:gd name="T71" fmla="*/ 202 h 290"/>
                <a:gd name="T72" fmla="*/ 71 w 222"/>
                <a:gd name="T73" fmla="*/ 197 h 290"/>
                <a:gd name="T74" fmla="*/ 51 w 222"/>
                <a:gd name="T75" fmla="*/ 199 h 290"/>
                <a:gd name="T76" fmla="*/ 49 w 222"/>
                <a:gd name="T77" fmla="*/ 208 h 290"/>
                <a:gd name="T78" fmla="*/ 43 w 222"/>
                <a:gd name="T79" fmla="*/ 196 h 290"/>
                <a:gd name="T80" fmla="*/ 44 w 222"/>
                <a:gd name="T81" fmla="*/ 179 h 290"/>
                <a:gd name="T82" fmla="*/ 30 w 222"/>
                <a:gd name="T83" fmla="*/ 157 h 290"/>
                <a:gd name="T84" fmla="*/ 11 w 222"/>
                <a:gd name="T85" fmla="*/ 162 h 290"/>
                <a:gd name="T86" fmla="*/ 0 w 222"/>
                <a:gd name="T87" fmla="*/ 15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2" h="290">
                  <a:moveTo>
                    <a:pt x="33" y="150"/>
                  </a:moveTo>
                  <a:lnTo>
                    <a:pt x="35" y="144"/>
                  </a:lnTo>
                  <a:lnTo>
                    <a:pt x="32" y="135"/>
                  </a:lnTo>
                  <a:lnTo>
                    <a:pt x="22" y="127"/>
                  </a:lnTo>
                  <a:lnTo>
                    <a:pt x="30" y="123"/>
                  </a:lnTo>
                  <a:lnTo>
                    <a:pt x="32" y="113"/>
                  </a:lnTo>
                  <a:lnTo>
                    <a:pt x="47" y="103"/>
                  </a:lnTo>
                  <a:lnTo>
                    <a:pt x="48" y="99"/>
                  </a:lnTo>
                  <a:lnTo>
                    <a:pt x="35" y="100"/>
                  </a:lnTo>
                  <a:lnTo>
                    <a:pt x="34" y="105"/>
                  </a:lnTo>
                  <a:lnTo>
                    <a:pt x="29" y="103"/>
                  </a:lnTo>
                  <a:lnTo>
                    <a:pt x="28" y="88"/>
                  </a:lnTo>
                  <a:lnTo>
                    <a:pt x="30" y="76"/>
                  </a:lnTo>
                  <a:lnTo>
                    <a:pt x="43" y="60"/>
                  </a:lnTo>
                  <a:lnTo>
                    <a:pt x="35" y="54"/>
                  </a:lnTo>
                  <a:lnTo>
                    <a:pt x="40" y="36"/>
                  </a:lnTo>
                  <a:lnTo>
                    <a:pt x="30" y="23"/>
                  </a:lnTo>
                  <a:lnTo>
                    <a:pt x="37" y="22"/>
                  </a:lnTo>
                  <a:lnTo>
                    <a:pt x="33" y="10"/>
                  </a:lnTo>
                  <a:lnTo>
                    <a:pt x="61" y="0"/>
                  </a:lnTo>
                  <a:lnTo>
                    <a:pt x="86" y="3"/>
                  </a:lnTo>
                  <a:lnTo>
                    <a:pt x="117" y="30"/>
                  </a:lnTo>
                  <a:lnTo>
                    <a:pt x="136" y="29"/>
                  </a:lnTo>
                  <a:lnTo>
                    <a:pt x="141" y="31"/>
                  </a:lnTo>
                  <a:lnTo>
                    <a:pt x="141" y="42"/>
                  </a:lnTo>
                  <a:lnTo>
                    <a:pt x="131" y="44"/>
                  </a:lnTo>
                  <a:lnTo>
                    <a:pt x="124" y="77"/>
                  </a:lnTo>
                  <a:lnTo>
                    <a:pt x="136" y="84"/>
                  </a:lnTo>
                  <a:lnTo>
                    <a:pt x="134" y="88"/>
                  </a:lnTo>
                  <a:lnTo>
                    <a:pt x="194" y="140"/>
                  </a:lnTo>
                  <a:lnTo>
                    <a:pt x="189" y="144"/>
                  </a:lnTo>
                  <a:lnTo>
                    <a:pt x="189" y="145"/>
                  </a:lnTo>
                  <a:lnTo>
                    <a:pt x="185" y="147"/>
                  </a:lnTo>
                  <a:lnTo>
                    <a:pt x="186" y="149"/>
                  </a:lnTo>
                  <a:lnTo>
                    <a:pt x="184" y="152"/>
                  </a:lnTo>
                  <a:lnTo>
                    <a:pt x="184" y="153"/>
                  </a:lnTo>
                  <a:lnTo>
                    <a:pt x="187" y="157"/>
                  </a:lnTo>
                  <a:lnTo>
                    <a:pt x="188" y="157"/>
                  </a:lnTo>
                  <a:lnTo>
                    <a:pt x="184" y="165"/>
                  </a:lnTo>
                  <a:lnTo>
                    <a:pt x="178" y="164"/>
                  </a:lnTo>
                  <a:lnTo>
                    <a:pt x="177" y="165"/>
                  </a:lnTo>
                  <a:lnTo>
                    <a:pt x="182" y="173"/>
                  </a:lnTo>
                  <a:lnTo>
                    <a:pt x="177" y="173"/>
                  </a:lnTo>
                  <a:lnTo>
                    <a:pt x="173" y="182"/>
                  </a:lnTo>
                  <a:lnTo>
                    <a:pt x="178" y="191"/>
                  </a:lnTo>
                  <a:lnTo>
                    <a:pt x="185" y="194"/>
                  </a:lnTo>
                  <a:lnTo>
                    <a:pt x="198" y="210"/>
                  </a:lnTo>
                  <a:lnTo>
                    <a:pt x="198" y="212"/>
                  </a:lnTo>
                  <a:lnTo>
                    <a:pt x="192" y="218"/>
                  </a:lnTo>
                  <a:lnTo>
                    <a:pt x="185" y="237"/>
                  </a:lnTo>
                  <a:lnTo>
                    <a:pt x="186" y="248"/>
                  </a:lnTo>
                  <a:lnTo>
                    <a:pt x="211" y="243"/>
                  </a:lnTo>
                  <a:lnTo>
                    <a:pt x="222" y="250"/>
                  </a:lnTo>
                  <a:lnTo>
                    <a:pt x="211" y="268"/>
                  </a:lnTo>
                  <a:lnTo>
                    <a:pt x="192" y="269"/>
                  </a:lnTo>
                  <a:lnTo>
                    <a:pt x="192" y="274"/>
                  </a:lnTo>
                  <a:lnTo>
                    <a:pt x="178" y="275"/>
                  </a:lnTo>
                  <a:lnTo>
                    <a:pt x="178" y="290"/>
                  </a:lnTo>
                  <a:lnTo>
                    <a:pt x="138" y="254"/>
                  </a:lnTo>
                  <a:lnTo>
                    <a:pt x="130" y="253"/>
                  </a:lnTo>
                  <a:lnTo>
                    <a:pt x="125" y="252"/>
                  </a:lnTo>
                  <a:lnTo>
                    <a:pt x="110" y="252"/>
                  </a:lnTo>
                  <a:lnTo>
                    <a:pt x="74" y="238"/>
                  </a:lnTo>
                  <a:lnTo>
                    <a:pt x="61" y="240"/>
                  </a:lnTo>
                  <a:lnTo>
                    <a:pt x="59" y="240"/>
                  </a:lnTo>
                  <a:lnTo>
                    <a:pt x="63" y="236"/>
                  </a:lnTo>
                  <a:lnTo>
                    <a:pt x="62" y="218"/>
                  </a:lnTo>
                  <a:lnTo>
                    <a:pt x="65" y="216"/>
                  </a:lnTo>
                  <a:lnTo>
                    <a:pt x="66" y="216"/>
                  </a:lnTo>
                  <a:lnTo>
                    <a:pt x="68" y="211"/>
                  </a:lnTo>
                  <a:lnTo>
                    <a:pt x="64" y="209"/>
                  </a:lnTo>
                  <a:lnTo>
                    <a:pt x="64" y="202"/>
                  </a:lnTo>
                  <a:lnTo>
                    <a:pt x="71" y="202"/>
                  </a:lnTo>
                  <a:lnTo>
                    <a:pt x="71" y="197"/>
                  </a:lnTo>
                  <a:lnTo>
                    <a:pt x="68" y="194"/>
                  </a:lnTo>
                  <a:lnTo>
                    <a:pt x="51" y="199"/>
                  </a:lnTo>
                  <a:lnTo>
                    <a:pt x="53" y="208"/>
                  </a:lnTo>
                  <a:lnTo>
                    <a:pt x="49" y="208"/>
                  </a:lnTo>
                  <a:lnTo>
                    <a:pt x="47" y="197"/>
                  </a:lnTo>
                  <a:lnTo>
                    <a:pt x="43" y="196"/>
                  </a:lnTo>
                  <a:lnTo>
                    <a:pt x="50" y="187"/>
                  </a:lnTo>
                  <a:lnTo>
                    <a:pt x="44" y="179"/>
                  </a:lnTo>
                  <a:lnTo>
                    <a:pt x="46" y="171"/>
                  </a:lnTo>
                  <a:lnTo>
                    <a:pt x="30" y="157"/>
                  </a:lnTo>
                  <a:lnTo>
                    <a:pt x="12" y="169"/>
                  </a:lnTo>
                  <a:lnTo>
                    <a:pt x="11" y="162"/>
                  </a:lnTo>
                  <a:lnTo>
                    <a:pt x="0" y="165"/>
                  </a:lnTo>
                  <a:lnTo>
                    <a:pt x="0" y="156"/>
                  </a:lnTo>
                  <a:lnTo>
                    <a:pt x="33" y="15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60" name="Freeform 1635"/>
            <p:cNvSpPr>
              <a:spLocks/>
            </p:cNvSpPr>
            <p:nvPr/>
          </p:nvSpPr>
          <p:spPr bwMode="auto">
            <a:xfrm>
              <a:off x="5540" y="1882"/>
              <a:ext cx="205" cy="132"/>
            </a:xfrm>
            <a:custGeom>
              <a:avLst/>
              <a:gdLst>
                <a:gd name="T0" fmla="*/ 2 w 205"/>
                <a:gd name="T1" fmla="*/ 120 h 132"/>
                <a:gd name="T2" fmla="*/ 6 w 205"/>
                <a:gd name="T3" fmla="*/ 123 h 132"/>
                <a:gd name="T4" fmla="*/ 14 w 205"/>
                <a:gd name="T5" fmla="*/ 119 h 132"/>
                <a:gd name="T6" fmla="*/ 11 w 205"/>
                <a:gd name="T7" fmla="*/ 107 h 132"/>
                <a:gd name="T8" fmla="*/ 5 w 205"/>
                <a:gd name="T9" fmla="*/ 100 h 132"/>
                <a:gd name="T10" fmla="*/ 1 w 205"/>
                <a:gd name="T11" fmla="*/ 98 h 132"/>
                <a:gd name="T12" fmla="*/ 4 w 205"/>
                <a:gd name="T13" fmla="*/ 84 h 132"/>
                <a:gd name="T14" fmla="*/ 7 w 205"/>
                <a:gd name="T15" fmla="*/ 62 h 132"/>
                <a:gd name="T16" fmla="*/ 15 w 205"/>
                <a:gd name="T17" fmla="*/ 58 h 132"/>
                <a:gd name="T18" fmla="*/ 11 w 205"/>
                <a:gd name="T19" fmla="*/ 46 h 132"/>
                <a:gd name="T20" fmla="*/ 48 w 205"/>
                <a:gd name="T21" fmla="*/ 50 h 132"/>
                <a:gd name="T22" fmla="*/ 61 w 205"/>
                <a:gd name="T23" fmla="*/ 46 h 132"/>
                <a:gd name="T24" fmla="*/ 99 w 205"/>
                <a:gd name="T25" fmla="*/ 18 h 132"/>
                <a:gd name="T26" fmla="*/ 116 w 205"/>
                <a:gd name="T27" fmla="*/ 0 h 132"/>
                <a:gd name="T28" fmla="*/ 119 w 205"/>
                <a:gd name="T29" fmla="*/ 3 h 132"/>
                <a:gd name="T30" fmla="*/ 119 w 205"/>
                <a:gd name="T31" fmla="*/ 11 h 132"/>
                <a:gd name="T32" fmla="*/ 128 w 205"/>
                <a:gd name="T33" fmla="*/ 13 h 132"/>
                <a:gd name="T34" fmla="*/ 134 w 205"/>
                <a:gd name="T35" fmla="*/ 6 h 132"/>
                <a:gd name="T36" fmla="*/ 147 w 205"/>
                <a:gd name="T37" fmla="*/ 6 h 132"/>
                <a:gd name="T38" fmla="*/ 157 w 205"/>
                <a:gd name="T39" fmla="*/ 17 h 132"/>
                <a:gd name="T40" fmla="*/ 148 w 205"/>
                <a:gd name="T41" fmla="*/ 21 h 132"/>
                <a:gd name="T42" fmla="*/ 157 w 205"/>
                <a:gd name="T43" fmla="*/ 25 h 132"/>
                <a:gd name="T44" fmla="*/ 157 w 205"/>
                <a:gd name="T45" fmla="*/ 33 h 132"/>
                <a:gd name="T46" fmla="*/ 169 w 205"/>
                <a:gd name="T47" fmla="*/ 50 h 132"/>
                <a:gd name="T48" fmla="*/ 177 w 205"/>
                <a:gd name="T49" fmla="*/ 52 h 132"/>
                <a:gd name="T50" fmla="*/ 182 w 205"/>
                <a:gd name="T51" fmla="*/ 59 h 132"/>
                <a:gd name="T52" fmla="*/ 193 w 205"/>
                <a:gd name="T53" fmla="*/ 66 h 132"/>
                <a:gd name="T54" fmla="*/ 186 w 205"/>
                <a:gd name="T55" fmla="*/ 83 h 132"/>
                <a:gd name="T56" fmla="*/ 190 w 205"/>
                <a:gd name="T57" fmla="*/ 105 h 132"/>
                <a:gd name="T58" fmla="*/ 194 w 205"/>
                <a:gd name="T59" fmla="*/ 100 h 132"/>
                <a:gd name="T60" fmla="*/ 205 w 205"/>
                <a:gd name="T61" fmla="*/ 119 h 132"/>
                <a:gd name="T62" fmla="*/ 196 w 205"/>
                <a:gd name="T63" fmla="*/ 127 h 132"/>
                <a:gd name="T64" fmla="*/ 188 w 205"/>
                <a:gd name="T65" fmla="*/ 115 h 132"/>
                <a:gd name="T66" fmla="*/ 179 w 205"/>
                <a:gd name="T67" fmla="*/ 124 h 132"/>
                <a:gd name="T68" fmla="*/ 173 w 205"/>
                <a:gd name="T69" fmla="*/ 117 h 132"/>
                <a:gd name="T70" fmla="*/ 173 w 205"/>
                <a:gd name="T71" fmla="*/ 109 h 132"/>
                <a:gd name="T72" fmla="*/ 162 w 205"/>
                <a:gd name="T73" fmla="*/ 103 h 132"/>
                <a:gd name="T74" fmla="*/ 159 w 205"/>
                <a:gd name="T75" fmla="*/ 93 h 132"/>
                <a:gd name="T76" fmla="*/ 145 w 205"/>
                <a:gd name="T77" fmla="*/ 114 h 132"/>
                <a:gd name="T78" fmla="*/ 133 w 205"/>
                <a:gd name="T79" fmla="*/ 100 h 132"/>
                <a:gd name="T80" fmla="*/ 136 w 205"/>
                <a:gd name="T81" fmla="*/ 128 h 132"/>
                <a:gd name="T82" fmla="*/ 101 w 205"/>
                <a:gd name="T83" fmla="*/ 119 h 132"/>
                <a:gd name="T84" fmla="*/ 97 w 205"/>
                <a:gd name="T85" fmla="*/ 129 h 132"/>
                <a:gd name="T86" fmla="*/ 74 w 205"/>
                <a:gd name="T87" fmla="*/ 119 h 132"/>
                <a:gd name="T88" fmla="*/ 67 w 205"/>
                <a:gd name="T89" fmla="*/ 96 h 132"/>
                <a:gd name="T90" fmla="*/ 44 w 205"/>
                <a:gd name="T91" fmla="*/ 111 h 132"/>
                <a:gd name="T92" fmla="*/ 19 w 205"/>
                <a:gd name="T93" fmla="*/ 106 h 132"/>
                <a:gd name="T94" fmla="*/ 16 w 205"/>
                <a:gd name="T95" fmla="*/ 127 h 132"/>
                <a:gd name="T96" fmla="*/ 4 w 205"/>
                <a:gd name="T97" fmla="*/ 124 h 132"/>
                <a:gd name="T98" fmla="*/ 0 w 205"/>
                <a:gd name="T99" fmla="*/ 132 h 132"/>
                <a:gd name="T100" fmla="*/ 0 w 205"/>
                <a:gd name="T101" fmla="*/ 130 h 132"/>
                <a:gd name="T102" fmla="*/ 0 w 205"/>
                <a:gd name="T103" fmla="*/ 129 h 132"/>
                <a:gd name="T104" fmla="*/ 2 w 205"/>
                <a:gd name="T105" fmla="*/ 12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5" h="132">
                  <a:moveTo>
                    <a:pt x="2" y="120"/>
                  </a:moveTo>
                  <a:lnTo>
                    <a:pt x="6" y="123"/>
                  </a:lnTo>
                  <a:lnTo>
                    <a:pt x="14" y="119"/>
                  </a:lnTo>
                  <a:lnTo>
                    <a:pt x="11" y="107"/>
                  </a:lnTo>
                  <a:lnTo>
                    <a:pt x="5" y="100"/>
                  </a:lnTo>
                  <a:lnTo>
                    <a:pt x="1" y="98"/>
                  </a:lnTo>
                  <a:lnTo>
                    <a:pt x="4" y="84"/>
                  </a:lnTo>
                  <a:lnTo>
                    <a:pt x="7" y="62"/>
                  </a:lnTo>
                  <a:lnTo>
                    <a:pt x="15" y="58"/>
                  </a:lnTo>
                  <a:lnTo>
                    <a:pt x="11" y="46"/>
                  </a:lnTo>
                  <a:lnTo>
                    <a:pt x="48" y="50"/>
                  </a:lnTo>
                  <a:lnTo>
                    <a:pt x="61" y="46"/>
                  </a:lnTo>
                  <a:lnTo>
                    <a:pt x="99" y="18"/>
                  </a:lnTo>
                  <a:lnTo>
                    <a:pt x="116" y="0"/>
                  </a:lnTo>
                  <a:lnTo>
                    <a:pt x="119" y="3"/>
                  </a:lnTo>
                  <a:lnTo>
                    <a:pt x="119" y="11"/>
                  </a:lnTo>
                  <a:lnTo>
                    <a:pt x="128" y="13"/>
                  </a:lnTo>
                  <a:lnTo>
                    <a:pt x="134" y="6"/>
                  </a:lnTo>
                  <a:lnTo>
                    <a:pt x="147" y="6"/>
                  </a:lnTo>
                  <a:lnTo>
                    <a:pt x="157" y="17"/>
                  </a:lnTo>
                  <a:lnTo>
                    <a:pt x="148" y="21"/>
                  </a:lnTo>
                  <a:lnTo>
                    <a:pt x="157" y="25"/>
                  </a:lnTo>
                  <a:lnTo>
                    <a:pt x="157" y="33"/>
                  </a:lnTo>
                  <a:lnTo>
                    <a:pt x="169" y="50"/>
                  </a:lnTo>
                  <a:lnTo>
                    <a:pt x="177" y="52"/>
                  </a:lnTo>
                  <a:lnTo>
                    <a:pt x="182" y="59"/>
                  </a:lnTo>
                  <a:lnTo>
                    <a:pt x="193" y="66"/>
                  </a:lnTo>
                  <a:lnTo>
                    <a:pt x="186" y="83"/>
                  </a:lnTo>
                  <a:lnTo>
                    <a:pt x="190" y="105"/>
                  </a:lnTo>
                  <a:lnTo>
                    <a:pt x="194" y="100"/>
                  </a:lnTo>
                  <a:lnTo>
                    <a:pt x="205" y="119"/>
                  </a:lnTo>
                  <a:lnTo>
                    <a:pt x="196" y="127"/>
                  </a:lnTo>
                  <a:lnTo>
                    <a:pt x="188" y="115"/>
                  </a:lnTo>
                  <a:lnTo>
                    <a:pt x="179" y="124"/>
                  </a:lnTo>
                  <a:lnTo>
                    <a:pt x="173" y="117"/>
                  </a:lnTo>
                  <a:lnTo>
                    <a:pt x="173" y="109"/>
                  </a:lnTo>
                  <a:lnTo>
                    <a:pt x="162" y="103"/>
                  </a:lnTo>
                  <a:lnTo>
                    <a:pt x="159" y="93"/>
                  </a:lnTo>
                  <a:lnTo>
                    <a:pt x="145" y="114"/>
                  </a:lnTo>
                  <a:lnTo>
                    <a:pt x="133" y="100"/>
                  </a:lnTo>
                  <a:lnTo>
                    <a:pt x="136" y="128"/>
                  </a:lnTo>
                  <a:lnTo>
                    <a:pt x="101" y="119"/>
                  </a:lnTo>
                  <a:lnTo>
                    <a:pt x="97" y="129"/>
                  </a:lnTo>
                  <a:lnTo>
                    <a:pt x="74" y="119"/>
                  </a:lnTo>
                  <a:lnTo>
                    <a:pt x="67" y="96"/>
                  </a:lnTo>
                  <a:lnTo>
                    <a:pt x="44" y="111"/>
                  </a:lnTo>
                  <a:lnTo>
                    <a:pt x="19" y="106"/>
                  </a:lnTo>
                  <a:lnTo>
                    <a:pt x="16" y="127"/>
                  </a:lnTo>
                  <a:lnTo>
                    <a:pt x="4" y="124"/>
                  </a:lnTo>
                  <a:lnTo>
                    <a:pt x="0" y="132"/>
                  </a:lnTo>
                  <a:lnTo>
                    <a:pt x="0" y="130"/>
                  </a:lnTo>
                  <a:lnTo>
                    <a:pt x="0" y="129"/>
                  </a:lnTo>
                  <a:lnTo>
                    <a:pt x="2" y="12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61" name="Freeform 1636"/>
            <p:cNvSpPr>
              <a:spLocks/>
            </p:cNvSpPr>
            <p:nvPr/>
          </p:nvSpPr>
          <p:spPr bwMode="auto">
            <a:xfrm>
              <a:off x="4900" y="1683"/>
              <a:ext cx="554" cy="334"/>
            </a:xfrm>
            <a:custGeom>
              <a:avLst/>
              <a:gdLst>
                <a:gd name="T0" fmla="*/ 10 w 554"/>
                <a:gd name="T1" fmla="*/ 283 h 334"/>
                <a:gd name="T2" fmla="*/ 20 w 554"/>
                <a:gd name="T3" fmla="*/ 253 h 334"/>
                <a:gd name="T4" fmla="*/ 89 w 554"/>
                <a:gd name="T5" fmla="*/ 219 h 334"/>
                <a:gd name="T6" fmla="*/ 98 w 554"/>
                <a:gd name="T7" fmla="*/ 193 h 334"/>
                <a:gd name="T8" fmla="*/ 113 w 554"/>
                <a:gd name="T9" fmla="*/ 153 h 334"/>
                <a:gd name="T10" fmla="*/ 90 w 554"/>
                <a:gd name="T11" fmla="*/ 98 h 334"/>
                <a:gd name="T12" fmla="*/ 93 w 554"/>
                <a:gd name="T13" fmla="*/ 71 h 334"/>
                <a:gd name="T14" fmla="*/ 91 w 554"/>
                <a:gd name="T15" fmla="*/ 39 h 334"/>
                <a:gd name="T16" fmla="*/ 121 w 554"/>
                <a:gd name="T17" fmla="*/ 32 h 334"/>
                <a:gd name="T18" fmla="*/ 158 w 554"/>
                <a:gd name="T19" fmla="*/ 0 h 334"/>
                <a:gd name="T20" fmla="*/ 214 w 554"/>
                <a:gd name="T21" fmla="*/ 16 h 334"/>
                <a:gd name="T22" fmla="*/ 268 w 554"/>
                <a:gd name="T23" fmla="*/ 31 h 334"/>
                <a:gd name="T24" fmla="*/ 309 w 554"/>
                <a:gd name="T25" fmla="*/ 51 h 334"/>
                <a:gd name="T26" fmla="*/ 313 w 554"/>
                <a:gd name="T27" fmla="*/ 70 h 334"/>
                <a:gd name="T28" fmla="*/ 289 w 554"/>
                <a:gd name="T29" fmla="*/ 78 h 334"/>
                <a:gd name="T30" fmla="*/ 312 w 554"/>
                <a:gd name="T31" fmla="*/ 94 h 334"/>
                <a:gd name="T32" fmla="*/ 344 w 554"/>
                <a:gd name="T33" fmla="*/ 103 h 334"/>
                <a:gd name="T34" fmla="*/ 357 w 554"/>
                <a:gd name="T35" fmla="*/ 113 h 334"/>
                <a:gd name="T36" fmla="*/ 379 w 554"/>
                <a:gd name="T37" fmla="*/ 99 h 334"/>
                <a:gd name="T38" fmla="*/ 359 w 554"/>
                <a:gd name="T39" fmla="*/ 83 h 334"/>
                <a:gd name="T40" fmla="*/ 340 w 554"/>
                <a:gd name="T41" fmla="*/ 71 h 334"/>
                <a:gd name="T42" fmla="*/ 379 w 554"/>
                <a:gd name="T43" fmla="*/ 69 h 334"/>
                <a:gd name="T44" fmla="*/ 398 w 554"/>
                <a:gd name="T45" fmla="*/ 98 h 334"/>
                <a:gd name="T46" fmla="*/ 421 w 554"/>
                <a:gd name="T47" fmla="*/ 86 h 334"/>
                <a:gd name="T48" fmla="*/ 453 w 554"/>
                <a:gd name="T49" fmla="*/ 75 h 334"/>
                <a:gd name="T50" fmla="*/ 481 w 554"/>
                <a:gd name="T51" fmla="*/ 66 h 334"/>
                <a:gd name="T52" fmla="*/ 507 w 554"/>
                <a:gd name="T53" fmla="*/ 63 h 334"/>
                <a:gd name="T54" fmla="*/ 515 w 554"/>
                <a:gd name="T55" fmla="*/ 61 h 334"/>
                <a:gd name="T56" fmla="*/ 528 w 554"/>
                <a:gd name="T57" fmla="*/ 84 h 334"/>
                <a:gd name="T58" fmla="*/ 521 w 554"/>
                <a:gd name="T59" fmla="*/ 126 h 334"/>
                <a:gd name="T60" fmla="*/ 517 w 554"/>
                <a:gd name="T61" fmla="*/ 128 h 334"/>
                <a:gd name="T62" fmla="*/ 523 w 554"/>
                <a:gd name="T63" fmla="*/ 146 h 334"/>
                <a:gd name="T64" fmla="*/ 550 w 554"/>
                <a:gd name="T65" fmla="*/ 133 h 334"/>
                <a:gd name="T66" fmla="*/ 550 w 554"/>
                <a:gd name="T67" fmla="*/ 148 h 334"/>
                <a:gd name="T68" fmla="*/ 540 w 554"/>
                <a:gd name="T69" fmla="*/ 151 h 334"/>
                <a:gd name="T70" fmla="*/ 531 w 554"/>
                <a:gd name="T71" fmla="*/ 152 h 334"/>
                <a:gd name="T72" fmla="*/ 517 w 554"/>
                <a:gd name="T73" fmla="*/ 151 h 334"/>
                <a:gd name="T74" fmla="*/ 512 w 554"/>
                <a:gd name="T75" fmla="*/ 167 h 334"/>
                <a:gd name="T76" fmla="*/ 499 w 554"/>
                <a:gd name="T77" fmla="*/ 178 h 334"/>
                <a:gd name="T78" fmla="*/ 459 w 554"/>
                <a:gd name="T79" fmla="*/ 181 h 334"/>
                <a:gd name="T80" fmla="*/ 449 w 554"/>
                <a:gd name="T81" fmla="*/ 204 h 334"/>
                <a:gd name="T82" fmla="*/ 445 w 554"/>
                <a:gd name="T83" fmla="*/ 202 h 334"/>
                <a:gd name="T84" fmla="*/ 432 w 554"/>
                <a:gd name="T85" fmla="*/ 203 h 334"/>
                <a:gd name="T86" fmla="*/ 403 w 554"/>
                <a:gd name="T87" fmla="*/ 212 h 334"/>
                <a:gd name="T88" fmla="*/ 392 w 554"/>
                <a:gd name="T89" fmla="*/ 216 h 334"/>
                <a:gd name="T90" fmla="*/ 369 w 554"/>
                <a:gd name="T91" fmla="*/ 210 h 334"/>
                <a:gd name="T92" fmla="*/ 350 w 554"/>
                <a:gd name="T93" fmla="*/ 225 h 334"/>
                <a:gd name="T94" fmla="*/ 337 w 554"/>
                <a:gd name="T95" fmla="*/ 225 h 334"/>
                <a:gd name="T96" fmla="*/ 346 w 554"/>
                <a:gd name="T97" fmla="*/ 238 h 334"/>
                <a:gd name="T98" fmla="*/ 331 w 554"/>
                <a:gd name="T99" fmla="*/ 242 h 334"/>
                <a:gd name="T100" fmla="*/ 269 w 554"/>
                <a:gd name="T101" fmla="*/ 265 h 334"/>
                <a:gd name="T102" fmla="*/ 235 w 554"/>
                <a:gd name="T103" fmla="*/ 287 h 334"/>
                <a:gd name="T104" fmla="*/ 166 w 554"/>
                <a:gd name="T105" fmla="*/ 313 h 334"/>
                <a:gd name="T106" fmla="*/ 140 w 554"/>
                <a:gd name="T107" fmla="*/ 310 h 334"/>
                <a:gd name="T108" fmla="*/ 129 w 554"/>
                <a:gd name="T109" fmla="*/ 308 h 334"/>
                <a:gd name="T110" fmla="*/ 104 w 554"/>
                <a:gd name="T111" fmla="*/ 334 h 334"/>
                <a:gd name="T112" fmla="*/ 39 w 554"/>
                <a:gd name="T113" fmla="*/ 321 h 334"/>
                <a:gd name="T114" fmla="*/ 0 w 554"/>
                <a:gd name="T115" fmla="*/ 293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4" h="334">
                  <a:moveTo>
                    <a:pt x="0" y="293"/>
                  </a:moveTo>
                  <a:lnTo>
                    <a:pt x="10" y="283"/>
                  </a:lnTo>
                  <a:lnTo>
                    <a:pt x="4" y="269"/>
                  </a:lnTo>
                  <a:lnTo>
                    <a:pt x="20" y="253"/>
                  </a:lnTo>
                  <a:lnTo>
                    <a:pt x="64" y="246"/>
                  </a:lnTo>
                  <a:lnTo>
                    <a:pt x="89" y="219"/>
                  </a:lnTo>
                  <a:lnTo>
                    <a:pt x="117" y="209"/>
                  </a:lnTo>
                  <a:lnTo>
                    <a:pt x="98" y="193"/>
                  </a:lnTo>
                  <a:lnTo>
                    <a:pt x="100" y="164"/>
                  </a:lnTo>
                  <a:lnTo>
                    <a:pt x="113" y="153"/>
                  </a:lnTo>
                  <a:lnTo>
                    <a:pt x="83" y="112"/>
                  </a:lnTo>
                  <a:lnTo>
                    <a:pt x="90" y="98"/>
                  </a:lnTo>
                  <a:lnTo>
                    <a:pt x="85" y="77"/>
                  </a:lnTo>
                  <a:lnTo>
                    <a:pt x="93" y="71"/>
                  </a:lnTo>
                  <a:lnTo>
                    <a:pt x="78" y="55"/>
                  </a:lnTo>
                  <a:lnTo>
                    <a:pt x="91" y="39"/>
                  </a:lnTo>
                  <a:lnTo>
                    <a:pt x="120" y="52"/>
                  </a:lnTo>
                  <a:lnTo>
                    <a:pt x="121" y="32"/>
                  </a:lnTo>
                  <a:lnTo>
                    <a:pt x="133" y="35"/>
                  </a:lnTo>
                  <a:lnTo>
                    <a:pt x="158" y="0"/>
                  </a:lnTo>
                  <a:lnTo>
                    <a:pt x="204" y="4"/>
                  </a:lnTo>
                  <a:lnTo>
                    <a:pt x="214" y="16"/>
                  </a:lnTo>
                  <a:lnTo>
                    <a:pt x="255" y="12"/>
                  </a:lnTo>
                  <a:lnTo>
                    <a:pt x="268" y="31"/>
                  </a:lnTo>
                  <a:lnTo>
                    <a:pt x="293" y="24"/>
                  </a:lnTo>
                  <a:lnTo>
                    <a:pt x="309" y="51"/>
                  </a:lnTo>
                  <a:lnTo>
                    <a:pt x="317" y="59"/>
                  </a:lnTo>
                  <a:lnTo>
                    <a:pt x="313" y="70"/>
                  </a:lnTo>
                  <a:lnTo>
                    <a:pt x="300" y="70"/>
                  </a:lnTo>
                  <a:lnTo>
                    <a:pt x="289" y="78"/>
                  </a:lnTo>
                  <a:lnTo>
                    <a:pt x="291" y="91"/>
                  </a:lnTo>
                  <a:lnTo>
                    <a:pt x="312" y="94"/>
                  </a:lnTo>
                  <a:lnTo>
                    <a:pt x="327" y="91"/>
                  </a:lnTo>
                  <a:lnTo>
                    <a:pt x="344" y="103"/>
                  </a:lnTo>
                  <a:lnTo>
                    <a:pt x="341" y="111"/>
                  </a:lnTo>
                  <a:lnTo>
                    <a:pt x="357" y="113"/>
                  </a:lnTo>
                  <a:lnTo>
                    <a:pt x="373" y="112"/>
                  </a:lnTo>
                  <a:lnTo>
                    <a:pt x="379" y="99"/>
                  </a:lnTo>
                  <a:lnTo>
                    <a:pt x="355" y="91"/>
                  </a:lnTo>
                  <a:lnTo>
                    <a:pt x="359" y="83"/>
                  </a:lnTo>
                  <a:lnTo>
                    <a:pt x="339" y="79"/>
                  </a:lnTo>
                  <a:lnTo>
                    <a:pt x="340" y="71"/>
                  </a:lnTo>
                  <a:lnTo>
                    <a:pt x="317" y="60"/>
                  </a:lnTo>
                  <a:lnTo>
                    <a:pt x="379" y="69"/>
                  </a:lnTo>
                  <a:lnTo>
                    <a:pt x="379" y="84"/>
                  </a:lnTo>
                  <a:lnTo>
                    <a:pt x="398" y="98"/>
                  </a:lnTo>
                  <a:lnTo>
                    <a:pt x="407" y="85"/>
                  </a:lnTo>
                  <a:lnTo>
                    <a:pt x="421" y="86"/>
                  </a:lnTo>
                  <a:lnTo>
                    <a:pt x="433" y="96"/>
                  </a:lnTo>
                  <a:lnTo>
                    <a:pt x="453" y="75"/>
                  </a:lnTo>
                  <a:lnTo>
                    <a:pt x="481" y="86"/>
                  </a:lnTo>
                  <a:lnTo>
                    <a:pt x="481" y="66"/>
                  </a:lnTo>
                  <a:lnTo>
                    <a:pt x="502" y="60"/>
                  </a:lnTo>
                  <a:lnTo>
                    <a:pt x="507" y="63"/>
                  </a:lnTo>
                  <a:lnTo>
                    <a:pt x="511" y="58"/>
                  </a:lnTo>
                  <a:lnTo>
                    <a:pt x="515" y="61"/>
                  </a:lnTo>
                  <a:lnTo>
                    <a:pt x="528" y="43"/>
                  </a:lnTo>
                  <a:lnTo>
                    <a:pt x="528" y="84"/>
                  </a:lnTo>
                  <a:lnTo>
                    <a:pt x="537" y="110"/>
                  </a:lnTo>
                  <a:lnTo>
                    <a:pt x="521" y="126"/>
                  </a:lnTo>
                  <a:lnTo>
                    <a:pt x="523" y="137"/>
                  </a:lnTo>
                  <a:lnTo>
                    <a:pt x="517" y="128"/>
                  </a:lnTo>
                  <a:lnTo>
                    <a:pt x="509" y="141"/>
                  </a:lnTo>
                  <a:lnTo>
                    <a:pt x="523" y="146"/>
                  </a:lnTo>
                  <a:lnTo>
                    <a:pt x="544" y="122"/>
                  </a:lnTo>
                  <a:lnTo>
                    <a:pt x="550" y="133"/>
                  </a:lnTo>
                  <a:lnTo>
                    <a:pt x="554" y="144"/>
                  </a:lnTo>
                  <a:lnTo>
                    <a:pt x="550" y="148"/>
                  </a:lnTo>
                  <a:lnTo>
                    <a:pt x="547" y="142"/>
                  </a:lnTo>
                  <a:lnTo>
                    <a:pt x="540" y="151"/>
                  </a:lnTo>
                  <a:lnTo>
                    <a:pt x="532" y="140"/>
                  </a:lnTo>
                  <a:lnTo>
                    <a:pt x="531" y="152"/>
                  </a:lnTo>
                  <a:lnTo>
                    <a:pt x="524" y="151"/>
                  </a:lnTo>
                  <a:lnTo>
                    <a:pt x="517" y="151"/>
                  </a:lnTo>
                  <a:lnTo>
                    <a:pt x="515" y="163"/>
                  </a:lnTo>
                  <a:lnTo>
                    <a:pt x="512" y="167"/>
                  </a:lnTo>
                  <a:lnTo>
                    <a:pt x="506" y="160"/>
                  </a:lnTo>
                  <a:lnTo>
                    <a:pt x="499" y="178"/>
                  </a:lnTo>
                  <a:lnTo>
                    <a:pt x="478" y="173"/>
                  </a:lnTo>
                  <a:lnTo>
                    <a:pt x="459" y="181"/>
                  </a:lnTo>
                  <a:lnTo>
                    <a:pt x="462" y="190"/>
                  </a:lnTo>
                  <a:lnTo>
                    <a:pt x="449" y="204"/>
                  </a:lnTo>
                  <a:lnTo>
                    <a:pt x="446" y="199"/>
                  </a:lnTo>
                  <a:lnTo>
                    <a:pt x="445" y="202"/>
                  </a:lnTo>
                  <a:lnTo>
                    <a:pt x="441" y="198"/>
                  </a:lnTo>
                  <a:lnTo>
                    <a:pt x="432" y="203"/>
                  </a:lnTo>
                  <a:lnTo>
                    <a:pt x="425" y="217"/>
                  </a:lnTo>
                  <a:lnTo>
                    <a:pt x="403" y="212"/>
                  </a:lnTo>
                  <a:lnTo>
                    <a:pt x="401" y="223"/>
                  </a:lnTo>
                  <a:lnTo>
                    <a:pt x="392" y="216"/>
                  </a:lnTo>
                  <a:lnTo>
                    <a:pt x="375" y="233"/>
                  </a:lnTo>
                  <a:lnTo>
                    <a:pt x="369" y="210"/>
                  </a:lnTo>
                  <a:lnTo>
                    <a:pt x="339" y="217"/>
                  </a:lnTo>
                  <a:lnTo>
                    <a:pt x="350" y="225"/>
                  </a:lnTo>
                  <a:lnTo>
                    <a:pt x="347" y="229"/>
                  </a:lnTo>
                  <a:lnTo>
                    <a:pt x="337" y="225"/>
                  </a:lnTo>
                  <a:lnTo>
                    <a:pt x="332" y="236"/>
                  </a:lnTo>
                  <a:lnTo>
                    <a:pt x="346" y="238"/>
                  </a:lnTo>
                  <a:lnTo>
                    <a:pt x="330" y="255"/>
                  </a:lnTo>
                  <a:lnTo>
                    <a:pt x="331" y="242"/>
                  </a:lnTo>
                  <a:lnTo>
                    <a:pt x="280" y="249"/>
                  </a:lnTo>
                  <a:lnTo>
                    <a:pt x="269" y="265"/>
                  </a:lnTo>
                  <a:lnTo>
                    <a:pt x="235" y="268"/>
                  </a:lnTo>
                  <a:lnTo>
                    <a:pt x="235" y="287"/>
                  </a:lnTo>
                  <a:lnTo>
                    <a:pt x="213" y="305"/>
                  </a:lnTo>
                  <a:lnTo>
                    <a:pt x="166" y="313"/>
                  </a:lnTo>
                  <a:lnTo>
                    <a:pt x="166" y="323"/>
                  </a:lnTo>
                  <a:lnTo>
                    <a:pt x="140" y="310"/>
                  </a:lnTo>
                  <a:lnTo>
                    <a:pt x="133" y="323"/>
                  </a:lnTo>
                  <a:lnTo>
                    <a:pt x="129" y="308"/>
                  </a:lnTo>
                  <a:lnTo>
                    <a:pt x="106" y="306"/>
                  </a:lnTo>
                  <a:lnTo>
                    <a:pt x="104" y="334"/>
                  </a:lnTo>
                  <a:lnTo>
                    <a:pt x="67" y="295"/>
                  </a:lnTo>
                  <a:lnTo>
                    <a:pt x="39" y="321"/>
                  </a:lnTo>
                  <a:lnTo>
                    <a:pt x="22" y="300"/>
                  </a:lnTo>
                  <a:lnTo>
                    <a:pt x="0" y="293"/>
                  </a:lnTo>
                  <a:lnTo>
                    <a:pt x="0" y="29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62" name="Freeform 1637"/>
            <p:cNvSpPr>
              <a:spLocks/>
            </p:cNvSpPr>
            <p:nvPr/>
          </p:nvSpPr>
          <p:spPr bwMode="auto">
            <a:xfrm>
              <a:off x="5110" y="1755"/>
              <a:ext cx="104" cy="72"/>
            </a:xfrm>
            <a:custGeom>
              <a:avLst/>
              <a:gdLst>
                <a:gd name="T0" fmla="*/ 81 w 104"/>
                <a:gd name="T1" fmla="*/ 36 h 72"/>
                <a:gd name="T2" fmla="*/ 55 w 104"/>
                <a:gd name="T3" fmla="*/ 39 h 72"/>
                <a:gd name="T4" fmla="*/ 66 w 104"/>
                <a:gd name="T5" fmla="*/ 65 h 72"/>
                <a:gd name="T6" fmla="*/ 53 w 104"/>
                <a:gd name="T7" fmla="*/ 72 h 72"/>
                <a:gd name="T8" fmla="*/ 37 w 104"/>
                <a:gd name="T9" fmla="*/ 46 h 72"/>
                <a:gd name="T10" fmla="*/ 37 w 104"/>
                <a:gd name="T11" fmla="*/ 69 h 72"/>
                <a:gd name="T12" fmla="*/ 2 w 104"/>
                <a:gd name="T13" fmla="*/ 71 h 72"/>
                <a:gd name="T14" fmla="*/ 9 w 104"/>
                <a:gd name="T15" fmla="*/ 48 h 72"/>
                <a:gd name="T16" fmla="*/ 0 w 104"/>
                <a:gd name="T17" fmla="*/ 36 h 72"/>
                <a:gd name="T18" fmla="*/ 23 w 104"/>
                <a:gd name="T19" fmla="*/ 36 h 72"/>
                <a:gd name="T20" fmla="*/ 12 w 104"/>
                <a:gd name="T21" fmla="*/ 3 h 72"/>
                <a:gd name="T22" fmla="*/ 43 w 104"/>
                <a:gd name="T23" fmla="*/ 0 h 72"/>
                <a:gd name="T24" fmla="*/ 51 w 104"/>
                <a:gd name="T25" fmla="*/ 14 h 72"/>
                <a:gd name="T26" fmla="*/ 74 w 104"/>
                <a:gd name="T27" fmla="*/ 1 h 72"/>
                <a:gd name="T28" fmla="*/ 60 w 104"/>
                <a:gd name="T29" fmla="*/ 23 h 72"/>
                <a:gd name="T30" fmla="*/ 104 w 104"/>
                <a:gd name="T31" fmla="*/ 21 h 72"/>
                <a:gd name="T32" fmla="*/ 76 w 104"/>
                <a:gd name="T33" fmla="*/ 62 h 72"/>
                <a:gd name="T34" fmla="*/ 81 w 104"/>
                <a:gd name="T35" fmla="*/ 3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4" h="72">
                  <a:moveTo>
                    <a:pt x="81" y="36"/>
                  </a:moveTo>
                  <a:lnTo>
                    <a:pt x="55" y="39"/>
                  </a:lnTo>
                  <a:lnTo>
                    <a:pt x="66" y="65"/>
                  </a:lnTo>
                  <a:lnTo>
                    <a:pt x="53" y="72"/>
                  </a:lnTo>
                  <a:lnTo>
                    <a:pt x="37" y="46"/>
                  </a:lnTo>
                  <a:lnTo>
                    <a:pt x="37" y="69"/>
                  </a:lnTo>
                  <a:lnTo>
                    <a:pt x="2" y="71"/>
                  </a:lnTo>
                  <a:lnTo>
                    <a:pt x="9" y="48"/>
                  </a:lnTo>
                  <a:lnTo>
                    <a:pt x="0" y="36"/>
                  </a:lnTo>
                  <a:lnTo>
                    <a:pt x="23" y="36"/>
                  </a:lnTo>
                  <a:lnTo>
                    <a:pt x="12" y="3"/>
                  </a:lnTo>
                  <a:lnTo>
                    <a:pt x="43" y="0"/>
                  </a:lnTo>
                  <a:lnTo>
                    <a:pt x="51" y="14"/>
                  </a:lnTo>
                  <a:lnTo>
                    <a:pt x="74" y="1"/>
                  </a:lnTo>
                  <a:lnTo>
                    <a:pt x="60" y="23"/>
                  </a:lnTo>
                  <a:lnTo>
                    <a:pt x="104" y="21"/>
                  </a:lnTo>
                  <a:lnTo>
                    <a:pt x="76" y="62"/>
                  </a:lnTo>
                  <a:lnTo>
                    <a:pt x="81" y="3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63" name="Freeform 1638"/>
            <p:cNvSpPr>
              <a:spLocks/>
            </p:cNvSpPr>
            <p:nvPr/>
          </p:nvSpPr>
          <p:spPr bwMode="auto">
            <a:xfrm>
              <a:off x="5273" y="1607"/>
              <a:ext cx="178" cy="174"/>
            </a:xfrm>
            <a:custGeom>
              <a:avLst/>
              <a:gdLst>
                <a:gd name="T0" fmla="*/ 26 w 178"/>
                <a:gd name="T1" fmla="*/ 121 h 174"/>
                <a:gd name="T2" fmla="*/ 40 w 178"/>
                <a:gd name="T3" fmla="*/ 100 h 174"/>
                <a:gd name="T4" fmla="*/ 34 w 178"/>
                <a:gd name="T5" fmla="*/ 69 h 174"/>
                <a:gd name="T6" fmla="*/ 48 w 178"/>
                <a:gd name="T7" fmla="*/ 29 h 174"/>
                <a:gd name="T8" fmla="*/ 24 w 178"/>
                <a:gd name="T9" fmla="*/ 13 h 174"/>
                <a:gd name="T10" fmla="*/ 50 w 178"/>
                <a:gd name="T11" fmla="*/ 0 h 174"/>
                <a:gd name="T12" fmla="*/ 89 w 178"/>
                <a:gd name="T13" fmla="*/ 19 h 174"/>
                <a:gd name="T14" fmla="*/ 94 w 178"/>
                <a:gd name="T15" fmla="*/ 28 h 174"/>
                <a:gd name="T16" fmla="*/ 112 w 178"/>
                <a:gd name="T17" fmla="*/ 23 h 174"/>
                <a:gd name="T18" fmla="*/ 110 w 178"/>
                <a:gd name="T19" fmla="*/ 8 h 174"/>
                <a:gd name="T20" fmla="*/ 119 w 178"/>
                <a:gd name="T21" fmla="*/ 8 h 174"/>
                <a:gd name="T22" fmla="*/ 140 w 178"/>
                <a:gd name="T23" fmla="*/ 38 h 174"/>
                <a:gd name="T24" fmla="*/ 151 w 178"/>
                <a:gd name="T25" fmla="*/ 30 h 174"/>
                <a:gd name="T26" fmla="*/ 161 w 178"/>
                <a:gd name="T27" fmla="*/ 36 h 174"/>
                <a:gd name="T28" fmla="*/ 178 w 178"/>
                <a:gd name="T29" fmla="*/ 39 h 174"/>
                <a:gd name="T30" fmla="*/ 170 w 178"/>
                <a:gd name="T31" fmla="*/ 54 h 174"/>
                <a:gd name="T32" fmla="*/ 159 w 178"/>
                <a:gd name="T33" fmla="*/ 53 h 174"/>
                <a:gd name="T34" fmla="*/ 160 w 178"/>
                <a:gd name="T35" fmla="*/ 42 h 174"/>
                <a:gd name="T36" fmla="*/ 150 w 178"/>
                <a:gd name="T37" fmla="*/ 43 h 174"/>
                <a:gd name="T38" fmla="*/ 140 w 178"/>
                <a:gd name="T39" fmla="*/ 57 h 174"/>
                <a:gd name="T40" fmla="*/ 145 w 178"/>
                <a:gd name="T41" fmla="*/ 67 h 174"/>
                <a:gd name="T42" fmla="*/ 142 w 178"/>
                <a:gd name="T43" fmla="*/ 73 h 174"/>
                <a:gd name="T44" fmla="*/ 148 w 178"/>
                <a:gd name="T45" fmla="*/ 86 h 174"/>
                <a:gd name="T46" fmla="*/ 151 w 178"/>
                <a:gd name="T47" fmla="*/ 87 h 174"/>
                <a:gd name="T48" fmla="*/ 169 w 178"/>
                <a:gd name="T49" fmla="*/ 79 h 174"/>
                <a:gd name="T50" fmla="*/ 162 w 178"/>
                <a:gd name="T51" fmla="*/ 98 h 174"/>
                <a:gd name="T52" fmla="*/ 159 w 178"/>
                <a:gd name="T53" fmla="*/ 94 h 174"/>
                <a:gd name="T54" fmla="*/ 146 w 178"/>
                <a:gd name="T55" fmla="*/ 99 h 174"/>
                <a:gd name="T56" fmla="*/ 121 w 178"/>
                <a:gd name="T57" fmla="*/ 104 h 174"/>
                <a:gd name="T58" fmla="*/ 136 w 178"/>
                <a:gd name="T59" fmla="*/ 129 h 174"/>
                <a:gd name="T60" fmla="*/ 129 w 178"/>
                <a:gd name="T61" fmla="*/ 136 h 174"/>
                <a:gd name="T62" fmla="*/ 108 w 178"/>
                <a:gd name="T63" fmla="*/ 162 h 174"/>
                <a:gd name="T64" fmla="*/ 60 w 178"/>
                <a:gd name="T65" fmla="*/ 172 h 174"/>
                <a:gd name="T66" fmla="*/ 34 w 178"/>
                <a:gd name="T67" fmla="*/ 161 h 174"/>
                <a:gd name="T68" fmla="*/ 6 w 178"/>
                <a:gd name="T69" fmla="*/ 160 h 174"/>
                <a:gd name="T70" fmla="*/ 8 w 178"/>
                <a:gd name="T71" fmla="*/ 142 h 174"/>
                <a:gd name="T72" fmla="*/ 0 w 178"/>
                <a:gd name="T73" fmla="*/ 13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8" h="174">
                  <a:moveTo>
                    <a:pt x="0" y="134"/>
                  </a:moveTo>
                  <a:lnTo>
                    <a:pt x="26" y="121"/>
                  </a:lnTo>
                  <a:lnTo>
                    <a:pt x="28" y="101"/>
                  </a:lnTo>
                  <a:lnTo>
                    <a:pt x="40" y="100"/>
                  </a:lnTo>
                  <a:lnTo>
                    <a:pt x="44" y="81"/>
                  </a:lnTo>
                  <a:lnTo>
                    <a:pt x="34" y="69"/>
                  </a:lnTo>
                  <a:lnTo>
                    <a:pt x="52" y="46"/>
                  </a:lnTo>
                  <a:lnTo>
                    <a:pt x="48" y="29"/>
                  </a:lnTo>
                  <a:lnTo>
                    <a:pt x="33" y="24"/>
                  </a:lnTo>
                  <a:lnTo>
                    <a:pt x="24" y="13"/>
                  </a:lnTo>
                  <a:lnTo>
                    <a:pt x="33" y="8"/>
                  </a:lnTo>
                  <a:lnTo>
                    <a:pt x="50" y="0"/>
                  </a:lnTo>
                  <a:lnTo>
                    <a:pt x="75" y="17"/>
                  </a:lnTo>
                  <a:lnTo>
                    <a:pt x="89" y="19"/>
                  </a:lnTo>
                  <a:lnTo>
                    <a:pt x="81" y="25"/>
                  </a:lnTo>
                  <a:lnTo>
                    <a:pt x="94" y="28"/>
                  </a:lnTo>
                  <a:lnTo>
                    <a:pt x="94" y="20"/>
                  </a:lnTo>
                  <a:lnTo>
                    <a:pt x="112" y="23"/>
                  </a:lnTo>
                  <a:lnTo>
                    <a:pt x="105" y="17"/>
                  </a:lnTo>
                  <a:lnTo>
                    <a:pt x="110" y="8"/>
                  </a:lnTo>
                  <a:lnTo>
                    <a:pt x="116" y="15"/>
                  </a:lnTo>
                  <a:lnTo>
                    <a:pt x="119" y="8"/>
                  </a:lnTo>
                  <a:lnTo>
                    <a:pt x="126" y="27"/>
                  </a:lnTo>
                  <a:lnTo>
                    <a:pt x="140" y="38"/>
                  </a:lnTo>
                  <a:lnTo>
                    <a:pt x="145" y="25"/>
                  </a:lnTo>
                  <a:lnTo>
                    <a:pt x="151" y="30"/>
                  </a:lnTo>
                  <a:lnTo>
                    <a:pt x="158" y="28"/>
                  </a:lnTo>
                  <a:lnTo>
                    <a:pt x="161" y="36"/>
                  </a:lnTo>
                  <a:lnTo>
                    <a:pt x="174" y="36"/>
                  </a:lnTo>
                  <a:lnTo>
                    <a:pt x="178" y="39"/>
                  </a:lnTo>
                  <a:lnTo>
                    <a:pt x="173" y="44"/>
                  </a:lnTo>
                  <a:lnTo>
                    <a:pt x="170" y="54"/>
                  </a:lnTo>
                  <a:lnTo>
                    <a:pt x="161" y="56"/>
                  </a:lnTo>
                  <a:lnTo>
                    <a:pt x="159" y="53"/>
                  </a:lnTo>
                  <a:lnTo>
                    <a:pt x="161" y="50"/>
                  </a:lnTo>
                  <a:lnTo>
                    <a:pt x="160" y="42"/>
                  </a:lnTo>
                  <a:lnTo>
                    <a:pt x="153" y="44"/>
                  </a:lnTo>
                  <a:lnTo>
                    <a:pt x="150" y="43"/>
                  </a:lnTo>
                  <a:lnTo>
                    <a:pt x="139" y="53"/>
                  </a:lnTo>
                  <a:lnTo>
                    <a:pt x="140" y="57"/>
                  </a:lnTo>
                  <a:lnTo>
                    <a:pt x="136" y="66"/>
                  </a:lnTo>
                  <a:lnTo>
                    <a:pt x="145" y="67"/>
                  </a:lnTo>
                  <a:lnTo>
                    <a:pt x="140" y="69"/>
                  </a:lnTo>
                  <a:lnTo>
                    <a:pt x="142" y="73"/>
                  </a:lnTo>
                  <a:lnTo>
                    <a:pt x="143" y="81"/>
                  </a:lnTo>
                  <a:lnTo>
                    <a:pt x="148" y="86"/>
                  </a:lnTo>
                  <a:lnTo>
                    <a:pt x="148" y="80"/>
                  </a:lnTo>
                  <a:lnTo>
                    <a:pt x="151" y="87"/>
                  </a:lnTo>
                  <a:lnTo>
                    <a:pt x="160" y="78"/>
                  </a:lnTo>
                  <a:lnTo>
                    <a:pt x="169" y="79"/>
                  </a:lnTo>
                  <a:lnTo>
                    <a:pt x="163" y="95"/>
                  </a:lnTo>
                  <a:lnTo>
                    <a:pt x="162" y="98"/>
                  </a:lnTo>
                  <a:lnTo>
                    <a:pt x="162" y="96"/>
                  </a:lnTo>
                  <a:lnTo>
                    <a:pt x="159" y="94"/>
                  </a:lnTo>
                  <a:lnTo>
                    <a:pt x="157" y="99"/>
                  </a:lnTo>
                  <a:lnTo>
                    <a:pt x="146" y="99"/>
                  </a:lnTo>
                  <a:lnTo>
                    <a:pt x="138" y="104"/>
                  </a:lnTo>
                  <a:lnTo>
                    <a:pt x="121" y="104"/>
                  </a:lnTo>
                  <a:lnTo>
                    <a:pt x="125" y="120"/>
                  </a:lnTo>
                  <a:lnTo>
                    <a:pt x="136" y="129"/>
                  </a:lnTo>
                  <a:lnTo>
                    <a:pt x="134" y="133"/>
                  </a:lnTo>
                  <a:lnTo>
                    <a:pt x="129" y="136"/>
                  </a:lnTo>
                  <a:lnTo>
                    <a:pt x="108" y="142"/>
                  </a:lnTo>
                  <a:lnTo>
                    <a:pt x="108" y="162"/>
                  </a:lnTo>
                  <a:lnTo>
                    <a:pt x="80" y="151"/>
                  </a:lnTo>
                  <a:lnTo>
                    <a:pt x="60" y="172"/>
                  </a:lnTo>
                  <a:lnTo>
                    <a:pt x="48" y="162"/>
                  </a:lnTo>
                  <a:lnTo>
                    <a:pt x="34" y="161"/>
                  </a:lnTo>
                  <a:lnTo>
                    <a:pt x="25" y="174"/>
                  </a:lnTo>
                  <a:lnTo>
                    <a:pt x="6" y="160"/>
                  </a:lnTo>
                  <a:lnTo>
                    <a:pt x="6" y="145"/>
                  </a:lnTo>
                  <a:lnTo>
                    <a:pt x="8" y="142"/>
                  </a:lnTo>
                  <a:lnTo>
                    <a:pt x="0" y="134"/>
                  </a:lnTo>
                  <a:lnTo>
                    <a:pt x="0" y="1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64" name="Freeform 1639"/>
            <p:cNvSpPr>
              <a:spLocks/>
            </p:cNvSpPr>
            <p:nvPr/>
          </p:nvSpPr>
          <p:spPr bwMode="auto">
            <a:xfrm>
              <a:off x="5410" y="1705"/>
              <a:ext cx="29" cy="20"/>
            </a:xfrm>
            <a:custGeom>
              <a:avLst/>
              <a:gdLst>
                <a:gd name="T0" fmla="*/ 0 w 29"/>
                <a:gd name="T1" fmla="*/ 12 h 20"/>
                <a:gd name="T2" fmla="*/ 1 w 29"/>
                <a:gd name="T3" fmla="*/ 6 h 20"/>
                <a:gd name="T4" fmla="*/ 9 w 29"/>
                <a:gd name="T5" fmla="*/ 1 h 20"/>
                <a:gd name="T6" fmla="*/ 20 w 29"/>
                <a:gd name="T7" fmla="*/ 1 h 20"/>
                <a:gd name="T8" fmla="*/ 21 w 29"/>
                <a:gd name="T9" fmla="*/ 6 h 20"/>
                <a:gd name="T10" fmla="*/ 22 w 29"/>
                <a:gd name="T11" fmla="*/ 6 h 20"/>
                <a:gd name="T12" fmla="*/ 25 w 29"/>
                <a:gd name="T13" fmla="*/ 0 h 20"/>
                <a:gd name="T14" fmla="*/ 29 w 29"/>
                <a:gd name="T15" fmla="*/ 1 h 20"/>
                <a:gd name="T16" fmla="*/ 28 w 29"/>
                <a:gd name="T17" fmla="*/ 6 h 20"/>
                <a:gd name="T18" fmla="*/ 20 w 29"/>
                <a:gd name="T19" fmla="*/ 20 h 20"/>
                <a:gd name="T20" fmla="*/ 7 w 29"/>
                <a:gd name="T21" fmla="*/ 12 h 20"/>
                <a:gd name="T22" fmla="*/ 6 w 29"/>
                <a:gd name="T23" fmla="*/ 13 h 20"/>
                <a:gd name="T24" fmla="*/ 4 w 29"/>
                <a:gd name="T25" fmla="*/ 12 h 20"/>
                <a:gd name="T26" fmla="*/ 0 w 29"/>
                <a:gd name="T2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0">
                  <a:moveTo>
                    <a:pt x="0" y="12"/>
                  </a:moveTo>
                  <a:lnTo>
                    <a:pt x="1" y="6"/>
                  </a:lnTo>
                  <a:lnTo>
                    <a:pt x="9" y="1"/>
                  </a:lnTo>
                  <a:lnTo>
                    <a:pt x="20" y="1"/>
                  </a:lnTo>
                  <a:lnTo>
                    <a:pt x="21" y="6"/>
                  </a:lnTo>
                  <a:lnTo>
                    <a:pt x="22" y="6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28" y="6"/>
                  </a:lnTo>
                  <a:lnTo>
                    <a:pt x="20" y="20"/>
                  </a:lnTo>
                  <a:lnTo>
                    <a:pt x="7" y="12"/>
                  </a:lnTo>
                  <a:lnTo>
                    <a:pt x="6" y="13"/>
                  </a:lnTo>
                  <a:lnTo>
                    <a:pt x="4" y="12"/>
                  </a:lnTo>
                  <a:lnTo>
                    <a:pt x="0" y="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65" name="Freeform 1640"/>
            <p:cNvSpPr>
              <a:spLocks/>
            </p:cNvSpPr>
            <p:nvPr/>
          </p:nvSpPr>
          <p:spPr bwMode="auto">
            <a:xfrm>
              <a:off x="5354" y="1531"/>
              <a:ext cx="147" cy="114"/>
            </a:xfrm>
            <a:custGeom>
              <a:avLst/>
              <a:gdLst>
                <a:gd name="T0" fmla="*/ 31 w 147"/>
                <a:gd name="T1" fmla="*/ 30 h 114"/>
                <a:gd name="T2" fmla="*/ 64 w 147"/>
                <a:gd name="T3" fmla="*/ 29 h 114"/>
                <a:gd name="T4" fmla="*/ 75 w 147"/>
                <a:gd name="T5" fmla="*/ 21 h 114"/>
                <a:gd name="T6" fmla="*/ 88 w 147"/>
                <a:gd name="T7" fmla="*/ 8 h 114"/>
                <a:gd name="T8" fmla="*/ 101 w 147"/>
                <a:gd name="T9" fmla="*/ 0 h 114"/>
                <a:gd name="T10" fmla="*/ 105 w 147"/>
                <a:gd name="T11" fmla="*/ 7 h 114"/>
                <a:gd name="T12" fmla="*/ 121 w 147"/>
                <a:gd name="T13" fmla="*/ 13 h 114"/>
                <a:gd name="T14" fmla="*/ 127 w 147"/>
                <a:gd name="T15" fmla="*/ 26 h 114"/>
                <a:gd name="T16" fmla="*/ 134 w 147"/>
                <a:gd name="T17" fmla="*/ 28 h 114"/>
                <a:gd name="T18" fmla="*/ 132 w 147"/>
                <a:gd name="T19" fmla="*/ 46 h 114"/>
                <a:gd name="T20" fmla="*/ 135 w 147"/>
                <a:gd name="T21" fmla="*/ 83 h 114"/>
                <a:gd name="T22" fmla="*/ 147 w 147"/>
                <a:gd name="T23" fmla="*/ 91 h 114"/>
                <a:gd name="T24" fmla="*/ 115 w 147"/>
                <a:gd name="T25" fmla="*/ 105 h 114"/>
                <a:gd name="T26" fmla="*/ 96 w 147"/>
                <a:gd name="T27" fmla="*/ 108 h 114"/>
                <a:gd name="T28" fmla="*/ 86 w 147"/>
                <a:gd name="T29" fmla="*/ 87 h 114"/>
                <a:gd name="T30" fmla="*/ 92 w 147"/>
                <a:gd name="T31" fmla="*/ 74 h 114"/>
                <a:gd name="T32" fmla="*/ 96 w 147"/>
                <a:gd name="T33" fmla="*/ 65 h 114"/>
                <a:gd name="T34" fmla="*/ 106 w 147"/>
                <a:gd name="T35" fmla="*/ 41 h 114"/>
                <a:gd name="T36" fmla="*/ 91 w 147"/>
                <a:gd name="T37" fmla="*/ 42 h 114"/>
                <a:gd name="T38" fmla="*/ 69 w 147"/>
                <a:gd name="T39" fmla="*/ 37 h 114"/>
                <a:gd name="T40" fmla="*/ 67 w 147"/>
                <a:gd name="T41" fmla="*/ 41 h 114"/>
                <a:gd name="T42" fmla="*/ 60 w 147"/>
                <a:gd name="T43" fmla="*/ 41 h 114"/>
                <a:gd name="T44" fmla="*/ 63 w 147"/>
                <a:gd name="T45" fmla="*/ 55 h 114"/>
                <a:gd name="T46" fmla="*/ 56 w 147"/>
                <a:gd name="T47" fmla="*/ 56 h 114"/>
                <a:gd name="T48" fmla="*/ 66 w 147"/>
                <a:gd name="T49" fmla="*/ 59 h 114"/>
                <a:gd name="T50" fmla="*/ 73 w 147"/>
                <a:gd name="T51" fmla="*/ 75 h 114"/>
                <a:gd name="T52" fmla="*/ 72 w 147"/>
                <a:gd name="T53" fmla="*/ 91 h 114"/>
                <a:gd name="T54" fmla="*/ 77 w 147"/>
                <a:gd name="T55" fmla="*/ 104 h 114"/>
                <a:gd name="T56" fmla="*/ 64 w 147"/>
                <a:gd name="T57" fmla="*/ 101 h 114"/>
                <a:gd name="T58" fmla="*/ 45 w 147"/>
                <a:gd name="T59" fmla="*/ 103 h 114"/>
                <a:gd name="T60" fmla="*/ 35 w 147"/>
                <a:gd name="T61" fmla="*/ 91 h 114"/>
                <a:gd name="T62" fmla="*/ 24 w 147"/>
                <a:gd name="T63" fmla="*/ 82 h 114"/>
                <a:gd name="T64" fmla="*/ 29 w 147"/>
                <a:gd name="T65" fmla="*/ 60 h 114"/>
                <a:gd name="T66" fmla="*/ 52 w 147"/>
                <a:gd name="T67" fmla="*/ 52 h 114"/>
                <a:gd name="T68" fmla="*/ 45 w 147"/>
                <a:gd name="T69" fmla="*/ 62 h 114"/>
                <a:gd name="T70" fmla="*/ 41 w 147"/>
                <a:gd name="T71" fmla="*/ 52 h 114"/>
                <a:gd name="T72" fmla="*/ 19 w 147"/>
                <a:gd name="T73" fmla="*/ 44 h 114"/>
                <a:gd name="T74" fmla="*/ 15 w 147"/>
                <a:gd name="T75" fmla="*/ 33 h 114"/>
                <a:gd name="T76" fmla="*/ 0 w 147"/>
                <a:gd name="T77" fmla="*/ 27 h 114"/>
                <a:gd name="T78" fmla="*/ 18 w 147"/>
                <a:gd name="T79" fmla="*/ 23 h 114"/>
                <a:gd name="T80" fmla="*/ 31 w 147"/>
                <a:gd name="T81" fmla="*/ 2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7" h="114">
                  <a:moveTo>
                    <a:pt x="31" y="23"/>
                  </a:moveTo>
                  <a:lnTo>
                    <a:pt x="31" y="30"/>
                  </a:lnTo>
                  <a:lnTo>
                    <a:pt x="51" y="21"/>
                  </a:lnTo>
                  <a:lnTo>
                    <a:pt x="64" y="29"/>
                  </a:lnTo>
                  <a:lnTo>
                    <a:pt x="71" y="25"/>
                  </a:lnTo>
                  <a:lnTo>
                    <a:pt x="75" y="21"/>
                  </a:lnTo>
                  <a:lnTo>
                    <a:pt x="82" y="16"/>
                  </a:lnTo>
                  <a:lnTo>
                    <a:pt x="88" y="8"/>
                  </a:lnTo>
                  <a:lnTo>
                    <a:pt x="96" y="8"/>
                  </a:lnTo>
                  <a:lnTo>
                    <a:pt x="101" y="0"/>
                  </a:lnTo>
                  <a:lnTo>
                    <a:pt x="107" y="0"/>
                  </a:lnTo>
                  <a:lnTo>
                    <a:pt x="105" y="7"/>
                  </a:lnTo>
                  <a:lnTo>
                    <a:pt x="119" y="10"/>
                  </a:lnTo>
                  <a:lnTo>
                    <a:pt x="121" y="13"/>
                  </a:lnTo>
                  <a:lnTo>
                    <a:pt x="127" y="13"/>
                  </a:lnTo>
                  <a:lnTo>
                    <a:pt x="127" y="26"/>
                  </a:lnTo>
                  <a:lnTo>
                    <a:pt x="126" y="36"/>
                  </a:lnTo>
                  <a:lnTo>
                    <a:pt x="134" y="28"/>
                  </a:lnTo>
                  <a:lnTo>
                    <a:pt x="138" y="31"/>
                  </a:lnTo>
                  <a:lnTo>
                    <a:pt x="132" y="46"/>
                  </a:lnTo>
                  <a:lnTo>
                    <a:pt x="139" y="57"/>
                  </a:lnTo>
                  <a:lnTo>
                    <a:pt x="135" y="83"/>
                  </a:lnTo>
                  <a:lnTo>
                    <a:pt x="145" y="85"/>
                  </a:lnTo>
                  <a:lnTo>
                    <a:pt x="147" y="91"/>
                  </a:lnTo>
                  <a:lnTo>
                    <a:pt x="128" y="105"/>
                  </a:lnTo>
                  <a:lnTo>
                    <a:pt x="115" y="105"/>
                  </a:lnTo>
                  <a:lnTo>
                    <a:pt x="105" y="111"/>
                  </a:lnTo>
                  <a:lnTo>
                    <a:pt x="96" y="108"/>
                  </a:lnTo>
                  <a:lnTo>
                    <a:pt x="91" y="87"/>
                  </a:lnTo>
                  <a:lnTo>
                    <a:pt x="86" y="87"/>
                  </a:lnTo>
                  <a:lnTo>
                    <a:pt x="85" y="75"/>
                  </a:lnTo>
                  <a:lnTo>
                    <a:pt x="92" y="74"/>
                  </a:lnTo>
                  <a:lnTo>
                    <a:pt x="89" y="66"/>
                  </a:lnTo>
                  <a:lnTo>
                    <a:pt x="96" y="65"/>
                  </a:lnTo>
                  <a:lnTo>
                    <a:pt x="93" y="53"/>
                  </a:lnTo>
                  <a:lnTo>
                    <a:pt x="106" y="41"/>
                  </a:lnTo>
                  <a:lnTo>
                    <a:pt x="97" y="37"/>
                  </a:lnTo>
                  <a:lnTo>
                    <a:pt x="91" y="42"/>
                  </a:lnTo>
                  <a:lnTo>
                    <a:pt x="71" y="34"/>
                  </a:lnTo>
                  <a:lnTo>
                    <a:pt x="69" y="37"/>
                  </a:lnTo>
                  <a:lnTo>
                    <a:pt x="70" y="39"/>
                  </a:lnTo>
                  <a:lnTo>
                    <a:pt x="67" y="41"/>
                  </a:lnTo>
                  <a:lnTo>
                    <a:pt x="64" y="38"/>
                  </a:lnTo>
                  <a:lnTo>
                    <a:pt x="60" y="41"/>
                  </a:lnTo>
                  <a:lnTo>
                    <a:pt x="67" y="52"/>
                  </a:lnTo>
                  <a:lnTo>
                    <a:pt x="63" y="55"/>
                  </a:lnTo>
                  <a:lnTo>
                    <a:pt x="61" y="52"/>
                  </a:lnTo>
                  <a:lnTo>
                    <a:pt x="56" y="56"/>
                  </a:lnTo>
                  <a:lnTo>
                    <a:pt x="63" y="64"/>
                  </a:lnTo>
                  <a:lnTo>
                    <a:pt x="66" y="59"/>
                  </a:lnTo>
                  <a:lnTo>
                    <a:pt x="79" y="67"/>
                  </a:lnTo>
                  <a:lnTo>
                    <a:pt x="73" y="75"/>
                  </a:lnTo>
                  <a:lnTo>
                    <a:pt x="76" y="78"/>
                  </a:lnTo>
                  <a:lnTo>
                    <a:pt x="72" y="91"/>
                  </a:lnTo>
                  <a:lnTo>
                    <a:pt x="78" y="95"/>
                  </a:lnTo>
                  <a:lnTo>
                    <a:pt x="77" y="104"/>
                  </a:lnTo>
                  <a:lnTo>
                    <a:pt x="70" y="106"/>
                  </a:lnTo>
                  <a:lnTo>
                    <a:pt x="64" y="101"/>
                  </a:lnTo>
                  <a:lnTo>
                    <a:pt x="59" y="114"/>
                  </a:lnTo>
                  <a:lnTo>
                    <a:pt x="45" y="103"/>
                  </a:lnTo>
                  <a:lnTo>
                    <a:pt x="38" y="84"/>
                  </a:lnTo>
                  <a:lnTo>
                    <a:pt x="35" y="91"/>
                  </a:lnTo>
                  <a:lnTo>
                    <a:pt x="29" y="84"/>
                  </a:lnTo>
                  <a:lnTo>
                    <a:pt x="24" y="82"/>
                  </a:lnTo>
                  <a:lnTo>
                    <a:pt x="22" y="73"/>
                  </a:lnTo>
                  <a:lnTo>
                    <a:pt x="29" y="60"/>
                  </a:lnTo>
                  <a:lnTo>
                    <a:pt x="46" y="70"/>
                  </a:lnTo>
                  <a:lnTo>
                    <a:pt x="52" y="52"/>
                  </a:lnTo>
                  <a:lnTo>
                    <a:pt x="44" y="47"/>
                  </a:lnTo>
                  <a:lnTo>
                    <a:pt x="45" y="62"/>
                  </a:lnTo>
                  <a:lnTo>
                    <a:pt x="40" y="62"/>
                  </a:lnTo>
                  <a:lnTo>
                    <a:pt x="41" y="52"/>
                  </a:lnTo>
                  <a:lnTo>
                    <a:pt x="23" y="54"/>
                  </a:lnTo>
                  <a:lnTo>
                    <a:pt x="19" y="44"/>
                  </a:lnTo>
                  <a:lnTo>
                    <a:pt x="27" y="42"/>
                  </a:lnTo>
                  <a:lnTo>
                    <a:pt x="15" y="33"/>
                  </a:lnTo>
                  <a:lnTo>
                    <a:pt x="9" y="51"/>
                  </a:lnTo>
                  <a:lnTo>
                    <a:pt x="0" y="27"/>
                  </a:lnTo>
                  <a:lnTo>
                    <a:pt x="12" y="24"/>
                  </a:lnTo>
                  <a:lnTo>
                    <a:pt x="18" y="23"/>
                  </a:lnTo>
                  <a:lnTo>
                    <a:pt x="31" y="23"/>
                  </a:lnTo>
                  <a:lnTo>
                    <a:pt x="31" y="2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66" name="Freeform 1641"/>
            <p:cNvSpPr>
              <a:spLocks/>
            </p:cNvSpPr>
            <p:nvPr/>
          </p:nvSpPr>
          <p:spPr bwMode="auto">
            <a:xfrm>
              <a:off x="5459" y="1532"/>
              <a:ext cx="22" cy="12"/>
            </a:xfrm>
            <a:custGeom>
              <a:avLst/>
              <a:gdLst>
                <a:gd name="T0" fmla="*/ 21 w 22"/>
                <a:gd name="T1" fmla="*/ 0 h 12"/>
                <a:gd name="T2" fmla="*/ 22 w 22"/>
                <a:gd name="T3" fmla="*/ 7 h 12"/>
                <a:gd name="T4" fmla="*/ 22 w 22"/>
                <a:gd name="T5" fmla="*/ 12 h 12"/>
                <a:gd name="T6" fmla="*/ 16 w 22"/>
                <a:gd name="T7" fmla="*/ 12 h 12"/>
                <a:gd name="T8" fmla="*/ 14 w 22"/>
                <a:gd name="T9" fmla="*/ 9 h 12"/>
                <a:gd name="T10" fmla="*/ 0 w 22"/>
                <a:gd name="T11" fmla="*/ 7 h 12"/>
                <a:gd name="T12" fmla="*/ 2 w 22"/>
                <a:gd name="T13" fmla="*/ 3 h 12"/>
                <a:gd name="T14" fmla="*/ 10 w 22"/>
                <a:gd name="T15" fmla="*/ 3 h 12"/>
                <a:gd name="T16" fmla="*/ 21 w 22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2">
                  <a:moveTo>
                    <a:pt x="21" y="0"/>
                  </a:moveTo>
                  <a:lnTo>
                    <a:pt x="22" y="7"/>
                  </a:lnTo>
                  <a:lnTo>
                    <a:pt x="22" y="12"/>
                  </a:lnTo>
                  <a:lnTo>
                    <a:pt x="16" y="12"/>
                  </a:lnTo>
                  <a:lnTo>
                    <a:pt x="14" y="9"/>
                  </a:lnTo>
                  <a:lnTo>
                    <a:pt x="0" y="7"/>
                  </a:lnTo>
                  <a:lnTo>
                    <a:pt x="2" y="3"/>
                  </a:lnTo>
                  <a:lnTo>
                    <a:pt x="10" y="3"/>
                  </a:lnTo>
                  <a:lnTo>
                    <a:pt x="2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67" name="Freeform 1642"/>
            <p:cNvSpPr>
              <a:spLocks/>
            </p:cNvSpPr>
            <p:nvPr/>
          </p:nvSpPr>
          <p:spPr bwMode="auto">
            <a:xfrm>
              <a:off x="5474" y="1527"/>
              <a:ext cx="45" cy="95"/>
            </a:xfrm>
            <a:custGeom>
              <a:avLst/>
              <a:gdLst>
                <a:gd name="T0" fmla="*/ 7 w 45"/>
                <a:gd name="T1" fmla="*/ 22 h 95"/>
                <a:gd name="T2" fmla="*/ 7 w 45"/>
                <a:gd name="T3" fmla="*/ 17 h 95"/>
                <a:gd name="T4" fmla="*/ 7 w 45"/>
                <a:gd name="T5" fmla="*/ 12 h 95"/>
                <a:gd name="T6" fmla="*/ 25 w 45"/>
                <a:gd name="T7" fmla="*/ 0 h 95"/>
                <a:gd name="T8" fmla="*/ 41 w 45"/>
                <a:gd name="T9" fmla="*/ 14 h 95"/>
                <a:gd name="T10" fmla="*/ 39 w 45"/>
                <a:gd name="T11" fmla="*/ 22 h 95"/>
                <a:gd name="T12" fmla="*/ 45 w 45"/>
                <a:gd name="T13" fmla="*/ 30 h 95"/>
                <a:gd name="T14" fmla="*/ 38 w 45"/>
                <a:gd name="T15" fmla="*/ 39 h 95"/>
                <a:gd name="T16" fmla="*/ 42 w 45"/>
                <a:gd name="T17" fmla="*/ 40 h 95"/>
                <a:gd name="T18" fmla="*/ 44 w 45"/>
                <a:gd name="T19" fmla="*/ 51 h 95"/>
                <a:gd name="T20" fmla="*/ 37 w 45"/>
                <a:gd name="T21" fmla="*/ 53 h 95"/>
                <a:gd name="T22" fmla="*/ 45 w 45"/>
                <a:gd name="T23" fmla="*/ 85 h 95"/>
                <a:gd name="T24" fmla="*/ 40 w 45"/>
                <a:gd name="T25" fmla="*/ 85 h 95"/>
                <a:gd name="T26" fmla="*/ 27 w 45"/>
                <a:gd name="T27" fmla="*/ 95 h 95"/>
                <a:gd name="T28" fmla="*/ 25 w 45"/>
                <a:gd name="T29" fmla="*/ 89 h 95"/>
                <a:gd name="T30" fmla="*/ 15 w 45"/>
                <a:gd name="T31" fmla="*/ 87 h 95"/>
                <a:gd name="T32" fmla="*/ 19 w 45"/>
                <a:gd name="T33" fmla="*/ 61 h 95"/>
                <a:gd name="T34" fmla="*/ 12 w 45"/>
                <a:gd name="T35" fmla="*/ 50 h 95"/>
                <a:gd name="T36" fmla="*/ 18 w 45"/>
                <a:gd name="T37" fmla="*/ 35 h 95"/>
                <a:gd name="T38" fmla="*/ 14 w 45"/>
                <a:gd name="T39" fmla="*/ 32 h 95"/>
                <a:gd name="T40" fmla="*/ 6 w 45"/>
                <a:gd name="T41" fmla="*/ 40 h 95"/>
                <a:gd name="T42" fmla="*/ 7 w 45"/>
                <a:gd name="T43" fmla="*/ 30 h 95"/>
                <a:gd name="T44" fmla="*/ 0 w 45"/>
                <a:gd name="T45" fmla="*/ 27 h 95"/>
                <a:gd name="T46" fmla="*/ 0 w 45"/>
                <a:gd name="T47" fmla="*/ 25 h 95"/>
                <a:gd name="T48" fmla="*/ 2 w 45"/>
                <a:gd name="T49" fmla="*/ 21 h 95"/>
                <a:gd name="T50" fmla="*/ 7 w 45"/>
                <a:gd name="T51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" h="95">
                  <a:moveTo>
                    <a:pt x="7" y="22"/>
                  </a:moveTo>
                  <a:lnTo>
                    <a:pt x="7" y="17"/>
                  </a:lnTo>
                  <a:lnTo>
                    <a:pt x="7" y="12"/>
                  </a:lnTo>
                  <a:lnTo>
                    <a:pt x="25" y="0"/>
                  </a:lnTo>
                  <a:lnTo>
                    <a:pt x="41" y="14"/>
                  </a:lnTo>
                  <a:lnTo>
                    <a:pt x="39" y="22"/>
                  </a:lnTo>
                  <a:lnTo>
                    <a:pt x="45" y="30"/>
                  </a:lnTo>
                  <a:lnTo>
                    <a:pt x="38" y="39"/>
                  </a:lnTo>
                  <a:lnTo>
                    <a:pt x="42" y="40"/>
                  </a:lnTo>
                  <a:lnTo>
                    <a:pt x="44" y="51"/>
                  </a:lnTo>
                  <a:lnTo>
                    <a:pt x="37" y="53"/>
                  </a:lnTo>
                  <a:lnTo>
                    <a:pt x="45" y="85"/>
                  </a:lnTo>
                  <a:lnTo>
                    <a:pt x="40" y="85"/>
                  </a:lnTo>
                  <a:lnTo>
                    <a:pt x="27" y="95"/>
                  </a:lnTo>
                  <a:lnTo>
                    <a:pt x="25" y="89"/>
                  </a:lnTo>
                  <a:lnTo>
                    <a:pt x="15" y="87"/>
                  </a:lnTo>
                  <a:lnTo>
                    <a:pt x="19" y="61"/>
                  </a:lnTo>
                  <a:lnTo>
                    <a:pt x="12" y="50"/>
                  </a:lnTo>
                  <a:lnTo>
                    <a:pt x="18" y="35"/>
                  </a:lnTo>
                  <a:lnTo>
                    <a:pt x="14" y="32"/>
                  </a:lnTo>
                  <a:lnTo>
                    <a:pt x="6" y="40"/>
                  </a:lnTo>
                  <a:lnTo>
                    <a:pt x="7" y="30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7" y="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68" name="Freeform 1643"/>
            <p:cNvSpPr>
              <a:spLocks/>
            </p:cNvSpPr>
            <p:nvPr/>
          </p:nvSpPr>
          <p:spPr bwMode="auto">
            <a:xfrm>
              <a:off x="5450" y="1457"/>
              <a:ext cx="67" cy="69"/>
            </a:xfrm>
            <a:custGeom>
              <a:avLst/>
              <a:gdLst>
                <a:gd name="T0" fmla="*/ 42 w 67"/>
                <a:gd name="T1" fmla="*/ 0 h 69"/>
                <a:gd name="T2" fmla="*/ 47 w 67"/>
                <a:gd name="T3" fmla="*/ 1 h 69"/>
                <a:gd name="T4" fmla="*/ 48 w 67"/>
                <a:gd name="T5" fmla="*/ 16 h 69"/>
                <a:gd name="T6" fmla="*/ 53 w 67"/>
                <a:gd name="T7" fmla="*/ 18 h 69"/>
                <a:gd name="T8" fmla="*/ 54 w 67"/>
                <a:gd name="T9" fmla="*/ 13 h 69"/>
                <a:gd name="T10" fmla="*/ 67 w 67"/>
                <a:gd name="T11" fmla="*/ 12 h 69"/>
                <a:gd name="T12" fmla="*/ 66 w 67"/>
                <a:gd name="T13" fmla="*/ 16 h 69"/>
                <a:gd name="T14" fmla="*/ 51 w 67"/>
                <a:gd name="T15" fmla="*/ 26 h 69"/>
                <a:gd name="T16" fmla="*/ 49 w 67"/>
                <a:gd name="T17" fmla="*/ 36 h 69"/>
                <a:gd name="T18" fmla="*/ 41 w 67"/>
                <a:gd name="T19" fmla="*/ 40 h 69"/>
                <a:gd name="T20" fmla="*/ 51 w 67"/>
                <a:gd name="T21" fmla="*/ 48 h 69"/>
                <a:gd name="T22" fmla="*/ 54 w 67"/>
                <a:gd name="T23" fmla="*/ 57 h 69"/>
                <a:gd name="T24" fmla="*/ 52 w 67"/>
                <a:gd name="T25" fmla="*/ 63 h 69"/>
                <a:gd name="T26" fmla="*/ 19 w 67"/>
                <a:gd name="T27" fmla="*/ 69 h 69"/>
                <a:gd name="T28" fmla="*/ 2 w 67"/>
                <a:gd name="T29" fmla="*/ 64 h 69"/>
                <a:gd name="T30" fmla="*/ 8 w 67"/>
                <a:gd name="T31" fmla="*/ 56 h 69"/>
                <a:gd name="T32" fmla="*/ 1 w 67"/>
                <a:gd name="T33" fmla="*/ 53 h 69"/>
                <a:gd name="T34" fmla="*/ 0 w 67"/>
                <a:gd name="T35" fmla="*/ 40 h 69"/>
                <a:gd name="T36" fmla="*/ 10 w 67"/>
                <a:gd name="T37" fmla="*/ 34 h 69"/>
                <a:gd name="T38" fmla="*/ 9 w 67"/>
                <a:gd name="T39" fmla="*/ 27 h 69"/>
                <a:gd name="T40" fmla="*/ 17 w 67"/>
                <a:gd name="T41" fmla="*/ 32 h 69"/>
                <a:gd name="T42" fmla="*/ 42 w 67"/>
                <a:gd name="T4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7" h="69">
                  <a:moveTo>
                    <a:pt x="42" y="0"/>
                  </a:moveTo>
                  <a:lnTo>
                    <a:pt x="47" y="1"/>
                  </a:lnTo>
                  <a:lnTo>
                    <a:pt x="48" y="16"/>
                  </a:lnTo>
                  <a:lnTo>
                    <a:pt x="53" y="18"/>
                  </a:lnTo>
                  <a:lnTo>
                    <a:pt x="54" y="13"/>
                  </a:lnTo>
                  <a:lnTo>
                    <a:pt x="67" y="12"/>
                  </a:lnTo>
                  <a:lnTo>
                    <a:pt x="66" y="16"/>
                  </a:lnTo>
                  <a:lnTo>
                    <a:pt x="51" y="26"/>
                  </a:lnTo>
                  <a:lnTo>
                    <a:pt x="49" y="36"/>
                  </a:lnTo>
                  <a:lnTo>
                    <a:pt x="41" y="40"/>
                  </a:lnTo>
                  <a:lnTo>
                    <a:pt x="51" y="48"/>
                  </a:lnTo>
                  <a:lnTo>
                    <a:pt x="54" y="57"/>
                  </a:lnTo>
                  <a:lnTo>
                    <a:pt x="52" y="63"/>
                  </a:lnTo>
                  <a:lnTo>
                    <a:pt x="19" y="69"/>
                  </a:lnTo>
                  <a:lnTo>
                    <a:pt x="2" y="64"/>
                  </a:lnTo>
                  <a:lnTo>
                    <a:pt x="8" y="56"/>
                  </a:lnTo>
                  <a:lnTo>
                    <a:pt x="1" y="53"/>
                  </a:lnTo>
                  <a:lnTo>
                    <a:pt x="0" y="40"/>
                  </a:lnTo>
                  <a:lnTo>
                    <a:pt x="10" y="34"/>
                  </a:lnTo>
                  <a:lnTo>
                    <a:pt x="9" y="27"/>
                  </a:lnTo>
                  <a:lnTo>
                    <a:pt x="17" y="32"/>
                  </a:lnTo>
                  <a:lnTo>
                    <a:pt x="4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69" name="Freeform 1644"/>
            <p:cNvSpPr>
              <a:spLocks/>
            </p:cNvSpPr>
            <p:nvPr/>
          </p:nvSpPr>
          <p:spPr bwMode="auto">
            <a:xfrm>
              <a:off x="5683" y="1731"/>
              <a:ext cx="24" cy="37"/>
            </a:xfrm>
            <a:custGeom>
              <a:avLst/>
              <a:gdLst>
                <a:gd name="T0" fmla="*/ 13 w 24"/>
                <a:gd name="T1" fmla="*/ 0 h 37"/>
                <a:gd name="T2" fmla="*/ 13 w 24"/>
                <a:gd name="T3" fmla="*/ 8 h 37"/>
                <a:gd name="T4" fmla="*/ 22 w 24"/>
                <a:gd name="T5" fmla="*/ 12 h 37"/>
                <a:gd name="T6" fmla="*/ 23 w 24"/>
                <a:gd name="T7" fmla="*/ 16 h 37"/>
                <a:gd name="T8" fmla="*/ 19 w 24"/>
                <a:gd name="T9" fmla="*/ 17 h 37"/>
                <a:gd name="T10" fmla="*/ 21 w 24"/>
                <a:gd name="T11" fmla="*/ 23 h 37"/>
                <a:gd name="T12" fmla="*/ 24 w 24"/>
                <a:gd name="T13" fmla="*/ 24 h 37"/>
                <a:gd name="T14" fmla="*/ 23 w 24"/>
                <a:gd name="T15" fmla="*/ 31 h 37"/>
                <a:gd name="T16" fmla="*/ 0 w 24"/>
                <a:gd name="T17" fmla="*/ 37 h 37"/>
                <a:gd name="T18" fmla="*/ 0 w 24"/>
                <a:gd name="T19" fmla="*/ 34 h 37"/>
                <a:gd name="T20" fmla="*/ 0 w 24"/>
                <a:gd name="T21" fmla="*/ 5 h 37"/>
                <a:gd name="T22" fmla="*/ 13 w 24"/>
                <a:gd name="T2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37">
                  <a:moveTo>
                    <a:pt x="13" y="0"/>
                  </a:moveTo>
                  <a:lnTo>
                    <a:pt x="13" y="8"/>
                  </a:lnTo>
                  <a:lnTo>
                    <a:pt x="22" y="12"/>
                  </a:lnTo>
                  <a:lnTo>
                    <a:pt x="23" y="16"/>
                  </a:lnTo>
                  <a:lnTo>
                    <a:pt x="19" y="17"/>
                  </a:lnTo>
                  <a:lnTo>
                    <a:pt x="21" y="23"/>
                  </a:lnTo>
                  <a:lnTo>
                    <a:pt x="24" y="24"/>
                  </a:lnTo>
                  <a:lnTo>
                    <a:pt x="23" y="31"/>
                  </a:lnTo>
                  <a:lnTo>
                    <a:pt x="0" y="37"/>
                  </a:lnTo>
                  <a:lnTo>
                    <a:pt x="0" y="34"/>
                  </a:lnTo>
                  <a:lnTo>
                    <a:pt x="0" y="5"/>
                  </a:lnTo>
                  <a:lnTo>
                    <a:pt x="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70" name="Freeform 1645"/>
            <p:cNvSpPr>
              <a:spLocks/>
            </p:cNvSpPr>
            <p:nvPr/>
          </p:nvSpPr>
          <p:spPr bwMode="auto">
            <a:xfrm>
              <a:off x="5076" y="1178"/>
              <a:ext cx="393" cy="457"/>
            </a:xfrm>
            <a:custGeom>
              <a:avLst/>
              <a:gdLst>
                <a:gd name="T0" fmla="*/ 26 w 393"/>
                <a:gd name="T1" fmla="*/ 207 h 457"/>
                <a:gd name="T2" fmla="*/ 20 w 393"/>
                <a:gd name="T3" fmla="*/ 179 h 457"/>
                <a:gd name="T4" fmla="*/ 21 w 393"/>
                <a:gd name="T5" fmla="*/ 166 h 457"/>
                <a:gd name="T6" fmla="*/ 48 w 393"/>
                <a:gd name="T7" fmla="*/ 139 h 457"/>
                <a:gd name="T8" fmla="*/ 80 w 393"/>
                <a:gd name="T9" fmla="*/ 129 h 457"/>
                <a:gd name="T10" fmla="*/ 94 w 393"/>
                <a:gd name="T11" fmla="*/ 86 h 457"/>
                <a:gd name="T12" fmla="*/ 110 w 393"/>
                <a:gd name="T13" fmla="*/ 71 h 457"/>
                <a:gd name="T14" fmla="*/ 135 w 393"/>
                <a:gd name="T15" fmla="*/ 49 h 457"/>
                <a:gd name="T16" fmla="*/ 162 w 393"/>
                <a:gd name="T17" fmla="*/ 48 h 457"/>
                <a:gd name="T18" fmla="*/ 166 w 393"/>
                <a:gd name="T19" fmla="*/ 29 h 457"/>
                <a:gd name="T20" fmla="*/ 169 w 393"/>
                <a:gd name="T21" fmla="*/ 0 h 457"/>
                <a:gd name="T22" fmla="*/ 208 w 393"/>
                <a:gd name="T23" fmla="*/ 55 h 457"/>
                <a:gd name="T24" fmla="*/ 234 w 393"/>
                <a:gd name="T25" fmla="*/ 75 h 457"/>
                <a:gd name="T26" fmla="*/ 227 w 393"/>
                <a:gd name="T27" fmla="*/ 106 h 457"/>
                <a:gd name="T28" fmla="*/ 277 w 393"/>
                <a:gd name="T29" fmla="*/ 117 h 457"/>
                <a:gd name="T30" fmla="*/ 300 w 393"/>
                <a:gd name="T31" fmla="*/ 149 h 457"/>
                <a:gd name="T32" fmla="*/ 286 w 393"/>
                <a:gd name="T33" fmla="*/ 195 h 457"/>
                <a:gd name="T34" fmla="*/ 304 w 393"/>
                <a:gd name="T35" fmla="*/ 231 h 457"/>
                <a:gd name="T36" fmla="*/ 301 w 393"/>
                <a:gd name="T37" fmla="*/ 259 h 457"/>
                <a:gd name="T38" fmla="*/ 320 w 393"/>
                <a:gd name="T39" fmla="*/ 303 h 457"/>
                <a:gd name="T40" fmla="*/ 359 w 393"/>
                <a:gd name="T41" fmla="*/ 306 h 457"/>
                <a:gd name="T42" fmla="*/ 369 w 393"/>
                <a:gd name="T43" fmla="*/ 302 h 457"/>
                <a:gd name="T44" fmla="*/ 383 w 393"/>
                <a:gd name="T45" fmla="*/ 306 h 457"/>
                <a:gd name="T46" fmla="*/ 374 w 393"/>
                <a:gd name="T47" fmla="*/ 319 h 457"/>
                <a:gd name="T48" fmla="*/ 382 w 393"/>
                <a:gd name="T49" fmla="*/ 335 h 457"/>
                <a:gd name="T50" fmla="*/ 393 w 393"/>
                <a:gd name="T51" fmla="*/ 348 h 457"/>
                <a:gd name="T52" fmla="*/ 385 w 393"/>
                <a:gd name="T53" fmla="*/ 357 h 457"/>
                <a:gd name="T54" fmla="*/ 379 w 393"/>
                <a:gd name="T55" fmla="*/ 352 h 457"/>
                <a:gd name="T56" fmla="*/ 366 w 393"/>
                <a:gd name="T57" fmla="*/ 361 h 457"/>
                <a:gd name="T58" fmla="*/ 348 w 393"/>
                <a:gd name="T59" fmla="*/ 379 h 457"/>
                <a:gd name="T60" fmla="*/ 329 w 393"/>
                <a:gd name="T61" fmla="*/ 374 h 457"/>
                <a:gd name="T62" fmla="*/ 309 w 393"/>
                <a:gd name="T63" fmla="*/ 376 h 457"/>
                <a:gd name="T64" fmla="*/ 298 w 393"/>
                <a:gd name="T65" fmla="*/ 358 h 457"/>
                <a:gd name="T66" fmla="*/ 295 w 393"/>
                <a:gd name="T67" fmla="*/ 353 h 457"/>
                <a:gd name="T68" fmla="*/ 243 w 393"/>
                <a:gd name="T69" fmla="*/ 335 h 457"/>
                <a:gd name="T70" fmla="*/ 225 w 393"/>
                <a:gd name="T71" fmla="*/ 330 h 457"/>
                <a:gd name="T72" fmla="*/ 231 w 393"/>
                <a:gd name="T73" fmla="*/ 358 h 457"/>
                <a:gd name="T74" fmla="*/ 233 w 393"/>
                <a:gd name="T75" fmla="*/ 383 h 457"/>
                <a:gd name="T76" fmla="*/ 272 w 393"/>
                <a:gd name="T77" fmla="*/ 398 h 457"/>
                <a:gd name="T78" fmla="*/ 274 w 393"/>
                <a:gd name="T79" fmla="*/ 364 h 457"/>
                <a:gd name="T80" fmla="*/ 290 w 393"/>
                <a:gd name="T81" fmla="*/ 377 h 457"/>
                <a:gd name="T82" fmla="*/ 287 w 393"/>
                <a:gd name="T83" fmla="*/ 404 h 457"/>
                <a:gd name="T84" fmla="*/ 305 w 393"/>
                <a:gd name="T85" fmla="*/ 395 h 457"/>
                <a:gd name="T86" fmla="*/ 301 w 393"/>
                <a:gd name="T87" fmla="*/ 407 h 457"/>
                <a:gd name="T88" fmla="*/ 318 w 393"/>
                <a:gd name="T89" fmla="*/ 415 h 457"/>
                <a:gd name="T90" fmla="*/ 322 w 393"/>
                <a:gd name="T91" fmla="*/ 400 h 457"/>
                <a:gd name="T92" fmla="*/ 324 w 393"/>
                <a:gd name="T93" fmla="*/ 423 h 457"/>
                <a:gd name="T94" fmla="*/ 300 w 393"/>
                <a:gd name="T95" fmla="*/ 426 h 457"/>
                <a:gd name="T96" fmla="*/ 307 w 393"/>
                <a:gd name="T97" fmla="*/ 437 h 457"/>
                <a:gd name="T98" fmla="*/ 309 w 393"/>
                <a:gd name="T99" fmla="*/ 452 h 457"/>
                <a:gd name="T100" fmla="*/ 291 w 393"/>
                <a:gd name="T101" fmla="*/ 457 h 457"/>
                <a:gd name="T102" fmla="*/ 286 w 393"/>
                <a:gd name="T103" fmla="*/ 448 h 457"/>
                <a:gd name="T104" fmla="*/ 247 w 393"/>
                <a:gd name="T105" fmla="*/ 429 h 457"/>
                <a:gd name="T106" fmla="*/ 221 w 393"/>
                <a:gd name="T107" fmla="*/ 423 h 457"/>
                <a:gd name="T108" fmla="*/ 216 w 393"/>
                <a:gd name="T109" fmla="*/ 417 h 457"/>
                <a:gd name="T110" fmla="*/ 201 w 393"/>
                <a:gd name="T111" fmla="*/ 398 h 457"/>
                <a:gd name="T112" fmla="*/ 190 w 393"/>
                <a:gd name="T113" fmla="*/ 355 h 457"/>
                <a:gd name="T114" fmla="*/ 149 w 393"/>
                <a:gd name="T115" fmla="*/ 331 h 457"/>
                <a:gd name="T116" fmla="*/ 68 w 393"/>
                <a:gd name="T117" fmla="*/ 302 h 457"/>
                <a:gd name="T118" fmla="*/ 24 w 393"/>
                <a:gd name="T119" fmla="*/ 262 h 457"/>
                <a:gd name="T120" fmla="*/ 0 w 393"/>
                <a:gd name="T121" fmla="*/ 238 h 457"/>
                <a:gd name="T122" fmla="*/ 12 w 393"/>
                <a:gd name="T123" fmla="*/ 244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3" h="457">
                  <a:moveTo>
                    <a:pt x="12" y="244"/>
                  </a:moveTo>
                  <a:lnTo>
                    <a:pt x="26" y="207"/>
                  </a:lnTo>
                  <a:lnTo>
                    <a:pt x="6" y="191"/>
                  </a:lnTo>
                  <a:lnTo>
                    <a:pt x="20" y="179"/>
                  </a:lnTo>
                  <a:lnTo>
                    <a:pt x="14" y="175"/>
                  </a:lnTo>
                  <a:lnTo>
                    <a:pt x="21" y="166"/>
                  </a:lnTo>
                  <a:lnTo>
                    <a:pt x="18" y="151"/>
                  </a:lnTo>
                  <a:lnTo>
                    <a:pt x="48" y="139"/>
                  </a:lnTo>
                  <a:lnTo>
                    <a:pt x="52" y="132"/>
                  </a:lnTo>
                  <a:lnTo>
                    <a:pt x="80" y="129"/>
                  </a:lnTo>
                  <a:lnTo>
                    <a:pt x="82" y="102"/>
                  </a:lnTo>
                  <a:lnTo>
                    <a:pt x="94" y="86"/>
                  </a:lnTo>
                  <a:lnTo>
                    <a:pt x="91" y="70"/>
                  </a:lnTo>
                  <a:lnTo>
                    <a:pt x="110" y="71"/>
                  </a:lnTo>
                  <a:lnTo>
                    <a:pt x="110" y="55"/>
                  </a:lnTo>
                  <a:lnTo>
                    <a:pt x="135" y="49"/>
                  </a:lnTo>
                  <a:lnTo>
                    <a:pt x="160" y="60"/>
                  </a:lnTo>
                  <a:lnTo>
                    <a:pt x="162" y="48"/>
                  </a:lnTo>
                  <a:lnTo>
                    <a:pt x="137" y="29"/>
                  </a:lnTo>
                  <a:lnTo>
                    <a:pt x="166" y="29"/>
                  </a:lnTo>
                  <a:lnTo>
                    <a:pt x="155" y="2"/>
                  </a:lnTo>
                  <a:lnTo>
                    <a:pt x="169" y="0"/>
                  </a:lnTo>
                  <a:lnTo>
                    <a:pt x="169" y="9"/>
                  </a:lnTo>
                  <a:lnTo>
                    <a:pt x="208" y="55"/>
                  </a:lnTo>
                  <a:lnTo>
                    <a:pt x="209" y="66"/>
                  </a:lnTo>
                  <a:lnTo>
                    <a:pt x="234" y="75"/>
                  </a:lnTo>
                  <a:lnTo>
                    <a:pt x="241" y="91"/>
                  </a:lnTo>
                  <a:lnTo>
                    <a:pt x="227" y="106"/>
                  </a:lnTo>
                  <a:lnTo>
                    <a:pt x="228" y="120"/>
                  </a:lnTo>
                  <a:lnTo>
                    <a:pt x="277" y="117"/>
                  </a:lnTo>
                  <a:lnTo>
                    <a:pt x="290" y="144"/>
                  </a:lnTo>
                  <a:lnTo>
                    <a:pt x="300" y="149"/>
                  </a:lnTo>
                  <a:lnTo>
                    <a:pt x="308" y="160"/>
                  </a:lnTo>
                  <a:lnTo>
                    <a:pt x="286" y="195"/>
                  </a:lnTo>
                  <a:lnTo>
                    <a:pt x="293" y="232"/>
                  </a:lnTo>
                  <a:lnTo>
                    <a:pt x="304" y="231"/>
                  </a:lnTo>
                  <a:lnTo>
                    <a:pt x="319" y="249"/>
                  </a:lnTo>
                  <a:lnTo>
                    <a:pt x="301" y="259"/>
                  </a:lnTo>
                  <a:lnTo>
                    <a:pt x="300" y="276"/>
                  </a:lnTo>
                  <a:lnTo>
                    <a:pt x="320" y="303"/>
                  </a:lnTo>
                  <a:lnTo>
                    <a:pt x="325" y="298"/>
                  </a:lnTo>
                  <a:lnTo>
                    <a:pt x="359" y="306"/>
                  </a:lnTo>
                  <a:lnTo>
                    <a:pt x="357" y="296"/>
                  </a:lnTo>
                  <a:lnTo>
                    <a:pt x="369" y="302"/>
                  </a:lnTo>
                  <a:lnTo>
                    <a:pt x="373" y="297"/>
                  </a:lnTo>
                  <a:lnTo>
                    <a:pt x="383" y="306"/>
                  </a:lnTo>
                  <a:lnTo>
                    <a:pt x="384" y="313"/>
                  </a:lnTo>
                  <a:lnTo>
                    <a:pt x="374" y="319"/>
                  </a:lnTo>
                  <a:lnTo>
                    <a:pt x="375" y="332"/>
                  </a:lnTo>
                  <a:lnTo>
                    <a:pt x="382" y="335"/>
                  </a:lnTo>
                  <a:lnTo>
                    <a:pt x="376" y="343"/>
                  </a:lnTo>
                  <a:lnTo>
                    <a:pt x="393" y="348"/>
                  </a:lnTo>
                  <a:lnTo>
                    <a:pt x="393" y="357"/>
                  </a:lnTo>
                  <a:lnTo>
                    <a:pt x="385" y="357"/>
                  </a:lnTo>
                  <a:lnTo>
                    <a:pt x="385" y="354"/>
                  </a:lnTo>
                  <a:lnTo>
                    <a:pt x="379" y="352"/>
                  </a:lnTo>
                  <a:lnTo>
                    <a:pt x="375" y="362"/>
                  </a:lnTo>
                  <a:lnTo>
                    <a:pt x="366" y="361"/>
                  </a:lnTo>
                  <a:lnTo>
                    <a:pt x="362" y="368"/>
                  </a:lnTo>
                  <a:lnTo>
                    <a:pt x="348" y="379"/>
                  </a:lnTo>
                  <a:lnTo>
                    <a:pt x="342" y="382"/>
                  </a:lnTo>
                  <a:lnTo>
                    <a:pt x="329" y="374"/>
                  </a:lnTo>
                  <a:lnTo>
                    <a:pt x="309" y="383"/>
                  </a:lnTo>
                  <a:lnTo>
                    <a:pt x="309" y="376"/>
                  </a:lnTo>
                  <a:lnTo>
                    <a:pt x="296" y="376"/>
                  </a:lnTo>
                  <a:lnTo>
                    <a:pt x="298" y="358"/>
                  </a:lnTo>
                  <a:lnTo>
                    <a:pt x="291" y="358"/>
                  </a:lnTo>
                  <a:lnTo>
                    <a:pt x="295" y="353"/>
                  </a:lnTo>
                  <a:lnTo>
                    <a:pt x="258" y="326"/>
                  </a:lnTo>
                  <a:lnTo>
                    <a:pt x="243" y="335"/>
                  </a:lnTo>
                  <a:lnTo>
                    <a:pt x="237" y="327"/>
                  </a:lnTo>
                  <a:lnTo>
                    <a:pt x="225" y="330"/>
                  </a:lnTo>
                  <a:lnTo>
                    <a:pt x="239" y="353"/>
                  </a:lnTo>
                  <a:lnTo>
                    <a:pt x="231" y="358"/>
                  </a:lnTo>
                  <a:lnTo>
                    <a:pt x="236" y="375"/>
                  </a:lnTo>
                  <a:lnTo>
                    <a:pt x="233" y="383"/>
                  </a:lnTo>
                  <a:lnTo>
                    <a:pt x="254" y="385"/>
                  </a:lnTo>
                  <a:lnTo>
                    <a:pt x="272" y="398"/>
                  </a:lnTo>
                  <a:lnTo>
                    <a:pt x="268" y="375"/>
                  </a:lnTo>
                  <a:lnTo>
                    <a:pt x="274" y="364"/>
                  </a:lnTo>
                  <a:lnTo>
                    <a:pt x="288" y="369"/>
                  </a:lnTo>
                  <a:lnTo>
                    <a:pt x="290" y="377"/>
                  </a:lnTo>
                  <a:lnTo>
                    <a:pt x="278" y="380"/>
                  </a:lnTo>
                  <a:lnTo>
                    <a:pt x="287" y="404"/>
                  </a:lnTo>
                  <a:lnTo>
                    <a:pt x="293" y="386"/>
                  </a:lnTo>
                  <a:lnTo>
                    <a:pt x="305" y="395"/>
                  </a:lnTo>
                  <a:lnTo>
                    <a:pt x="297" y="397"/>
                  </a:lnTo>
                  <a:lnTo>
                    <a:pt x="301" y="407"/>
                  </a:lnTo>
                  <a:lnTo>
                    <a:pt x="319" y="405"/>
                  </a:lnTo>
                  <a:lnTo>
                    <a:pt x="318" y="415"/>
                  </a:lnTo>
                  <a:lnTo>
                    <a:pt x="323" y="415"/>
                  </a:lnTo>
                  <a:lnTo>
                    <a:pt x="322" y="400"/>
                  </a:lnTo>
                  <a:lnTo>
                    <a:pt x="330" y="405"/>
                  </a:lnTo>
                  <a:lnTo>
                    <a:pt x="324" y="423"/>
                  </a:lnTo>
                  <a:lnTo>
                    <a:pt x="307" y="413"/>
                  </a:lnTo>
                  <a:lnTo>
                    <a:pt x="300" y="426"/>
                  </a:lnTo>
                  <a:lnTo>
                    <a:pt x="302" y="435"/>
                  </a:lnTo>
                  <a:lnTo>
                    <a:pt x="307" y="437"/>
                  </a:lnTo>
                  <a:lnTo>
                    <a:pt x="302" y="446"/>
                  </a:lnTo>
                  <a:lnTo>
                    <a:pt x="309" y="452"/>
                  </a:lnTo>
                  <a:lnTo>
                    <a:pt x="291" y="449"/>
                  </a:lnTo>
                  <a:lnTo>
                    <a:pt x="291" y="457"/>
                  </a:lnTo>
                  <a:lnTo>
                    <a:pt x="278" y="454"/>
                  </a:lnTo>
                  <a:lnTo>
                    <a:pt x="286" y="448"/>
                  </a:lnTo>
                  <a:lnTo>
                    <a:pt x="272" y="446"/>
                  </a:lnTo>
                  <a:lnTo>
                    <a:pt x="247" y="429"/>
                  </a:lnTo>
                  <a:lnTo>
                    <a:pt x="230" y="437"/>
                  </a:lnTo>
                  <a:lnTo>
                    <a:pt x="221" y="423"/>
                  </a:lnTo>
                  <a:lnTo>
                    <a:pt x="210" y="429"/>
                  </a:lnTo>
                  <a:lnTo>
                    <a:pt x="216" y="417"/>
                  </a:lnTo>
                  <a:lnTo>
                    <a:pt x="208" y="419"/>
                  </a:lnTo>
                  <a:lnTo>
                    <a:pt x="201" y="398"/>
                  </a:lnTo>
                  <a:lnTo>
                    <a:pt x="187" y="394"/>
                  </a:lnTo>
                  <a:lnTo>
                    <a:pt x="190" y="355"/>
                  </a:lnTo>
                  <a:lnTo>
                    <a:pt x="158" y="363"/>
                  </a:lnTo>
                  <a:lnTo>
                    <a:pt x="149" y="331"/>
                  </a:lnTo>
                  <a:lnTo>
                    <a:pt x="68" y="316"/>
                  </a:lnTo>
                  <a:lnTo>
                    <a:pt x="68" y="302"/>
                  </a:lnTo>
                  <a:lnTo>
                    <a:pt x="41" y="260"/>
                  </a:lnTo>
                  <a:lnTo>
                    <a:pt x="24" y="262"/>
                  </a:lnTo>
                  <a:lnTo>
                    <a:pt x="4" y="247"/>
                  </a:lnTo>
                  <a:lnTo>
                    <a:pt x="0" y="238"/>
                  </a:lnTo>
                  <a:lnTo>
                    <a:pt x="9" y="235"/>
                  </a:lnTo>
                  <a:lnTo>
                    <a:pt x="12" y="24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71" name="Freeform 1646"/>
            <p:cNvSpPr>
              <a:spLocks/>
            </p:cNvSpPr>
            <p:nvPr/>
          </p:nvSpPr>
          <p:spPr bwMode="auto">
            <a:xfrm>
              <a:off x="5734" y="1746"/>
              <a:ext cx="112" cy="53"/>
            </a:xfrm>
            <a:custGeom>
              <a:avLst/>
              <a:gdLst>
                <a:gd name="T0" fmla="*/ 81 w 112"/>
                <a:gd name="T1" fmla="*/ 15 h 53"/>
                <a:gd name="T2" fmla="*/ 59 w 112"/>
                <a:gd name="T3" fmla="*/ 16 h 53"/>
                <a:gd name="T4" fmla="*/ 55 w 112"/>
                <a:gd name="T5" fmla="*/ 22 h 53"/>
                <a:gd name="T6" fmla="*/ 60 w 112"/>
                <a:gd name="T7" fmla="*/ 28 h 53"/>
                <a:gd name="T8" fmla="*/ 49 w 112"/>
                <a:gd name="T9" fmla="*/ 43 h 53"/>
                <a:gd name="T10" fmla="*/ 48 w 112"/>
                <a:gd name="T11" fmla="*/ 53 h 53"/>
                <a:gd name="T12" fmla="*/ 41 w 112"/>
                <a:gd name="T13" fmla="*/ 46 h 53"/>
                <a:gd name="T14" fmla="*/ 20 w 112"/>
                <a:gd name="T15" fmla="*/ 39 h 53"/>
                <a:gd name="T16" fmla="*/ 14 w 112"/>
                <a:gd name="T17" fmla="*/ 42 h 53"/>
                <a:gd name="T18" fmla="*/ 10 w 112"/>
                <a:gd name="T19" fmla="*/ 37 h 53"/>
                <a:gd name="T20" fmla="*/ 10 w 112"/>
                <a:gd name="T21" fmla="*/ 30 h 53"/>
                <a:gd name="T22" fmla="*/ 0 w 112"/>
                <a:gd name="T23" fmla="*/ 16 h 53"/>
                <a:gd name="T24" fmla="*/ 7 w 112"/>
                <a:gd name="T25" fmla="*/ 11 h 53"/>
                <a:gd name="T26" fmla="*/ 6 w 112"/>
                <a:gd name="T27" fmla="*/ 4 h 53"/>
                <a:gd name="T28" fmla="*/ 12 w 112"/>
                <a:gd name="T29" fmla="*/ 0 h 53"/>
                <a:gd name="T30" fmla="*/ 23 w 112"/>
                <a:gd name="T31" fmla="*/ 3 h 53"/>
                <a:gd name="T32" fmla="*/ 24 w 112"/>
                <a:gd name="T33" fmla="*/ 8 h 53"/>
                <a:gd name="T34" fmla="*/ 18 w 112"/>
                <a:gd name="T35" fmla="*/ 14 h 53"/>
                <a:gd name="T36" fmla="*/ 54 w 112"/>
                <a:gd name="T37" fmla="*/ 11 h 53"/>
                <a:gd name="T38" fmla="*/ 56 w 112"/>
                <a:gd name="T39" fmla="*/ 14 h 53"/>
                <a:gd name="T40" fmla="*/ 92 w 112"/>
                <a:gd name="T41" fmla="*/ 11 h 53"/>
                <a:gd name="T42" fmla="*/ 93 w 112"/>
                <a:gd name="T43" fmla="*/ 9 h 53"/>
                <a:gd name="T44" fmla="*/ 112 w 112"/>
                <a:gd name="T45" fmla="*/ 19 h 53"/>
                <a:gd name="T46" fmla="*/ 107 w 112"/>
                <a:gd name="T47" fmla="*/ 27 h 53"/>
                <a:gd name="T48" fmla="*/ 90 w 112"/>
                <a:gd name="T49" fmla="*/ 19 h 53"/>
                <a:gd name="T50" fmla="*/ 81 w 112"/>
                <a:gd name="T51" fmla="*/ 24 h 53"/>
                <a:gd name="T52" fmla="*/ 78 w 112"/>
                <a:gd name="T53" fmla="*/ 19 h 53"/>
                <a:gd name="T54" fmla="*/ 81 w 112"/>
                <a:gd name="T55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" h="53">
                  <a:moveTo>
                    <a:pt x="81" y="15"/>
                  </a:moveTo>
                  <a:lnTo>
                    <a:pt x="59" y="16"/>
                  </a:lnTo>
                  <a:lnTo>
                    <a:pt x="55" y="22"/>
                  </a:lnTo>
                  <a:lnTo>
                    <a:pt x="60" y="28"/>
                  </a:lnTo>
                  <a:lnTo>
                    <a:pt x="49" y="43"/>
                  </a:lnTo>
                  <a:lnTo>
                    <a:pt x="48" y="53"/>
                  </a:lnTo>
                  <a:lnTo>
                    <a:pt x="41" y="46"/>
                  </a:lnTo>
                  <a:lnTo>
                    <a:pt x="20" y="39"/>
                  </a:lnTo>
                  <a:lnTo>
                    <a:pt x="14" y="42"/>
                  </a:lnTo>
                  <a:lnTo>
                    <a:pt x="10" y="37"/>
                  </a:lnTo>
                  <a:lnTo>
                    <a:pt x="10" y="30"/>
                  </a:lnTo>
                  <a:lnTo>
                    <a:pt x="0" y="16"/>
                  </a:lnTo>
                  <a:lnTo>
                    <a:pt x="7" y="11"/>
                  </a:lnTo>
                  <a:lnTo>
                    <a:pt x="6" y="4"/>
                  </a:lnTo>
                  <a:lnTo>
                    <a:pt x="12" y="0"/>
                  </a:lnTo>
                  <a:lnTo>
                    <a:pt x="23" y="3"/>
                  </a:lnTo>
                  <a:lnTo>
                    <a:pt x="24" y="8"/>
                  </a:lnTo>
                  <a:lnTo>
                    <a:pt x="18" y="14"/>
                  </a:lnTo>
                  <a:lnTo>
                    <a:pt x="54" y="11"/>
                  </a:lnTo>
                  <a:lnTo>
                    <a:pt x="56" y="14"/>
                  </a:lnTo>
                  <a:lnTo>
                    <a:pt x="92" y="11"/>
                  </a:lnTo>
                  <a:lnTo>
                    <a:pt x="93" y="9"/>
                  </a:lnTo>
                  <a:lnTo>
                    <a:pt x="112" y="19"/>
                  </a:lnTo>
                  <a:lnTo>
                    <a:pt x="107" y="27"/>
                  </a:lnTo>
                  <a:lnTo>
                    <a:pt x="90" y="19"/>
                  </a:lnTo>
                  <a:lnTo>
                    <a:pt x="81" y="24"/>
                  </a:lnTo>
                  <a:lnTo>
                    <a:pt x="78" y="19"/>
                  </a:lnTo>
                  <a:lnTo>
                    <a:pt x="81" y="1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72" name="Freeform 1647"/>
            <p:cNvSpPr>
              <a:spLocks/>
            </p:cNvSpPr>
            <p:nvPr/>
          </p:nvSpPr>
          <p:spPr bwMode="auto">
            <a:xfrm>
              <a:off x="5654" y="1563"/>
              <a:ext cx="90" cy="89"/>
            </a:xfrm>
            <a:custGeom>
              <a:avLst/>
              <a:gdLst>
                <a:gd name="T0" fmla="*/ 26 w 90"/>
                <a:gd name="T1" fmla="*/ 75 h 89"/>
                <a:gd name="T2" fmla="*/ 37 w 90"/>
                <a:gd name="T3" fmla="*/ 57 h 89"/>
                <a:gd name="T4" fmla="*/ 26 w 90"/>
                <a:gd name="T5" fmla="*/ 50 h 89"/>
                <a:gd name="T6" fmla="*/ 1 w 90"/>
                <a:gd name="T7" fmla="*/ 55 h 89"/>
                <a:gd name="T8" fmla="*/ 0 w 90"/>
                <a:gd name="T9" fmla="*/ 44 h 89"/>
                <a:gd name="T10" fmla="*/ 7 w 90"/>
                <a:gd name="T11" fmla="*/ 25 h 89"/>
                <a:gd name="T12" fmla="*/ 13 w 90"/>
                <a:gd name="T13" fmla="*/ 19 h 89"/>
                <a:gd name="T14" fmla="*/ 19 w 90"/>
                <a:gd name="T15" fmla="*/ 30 h 89"/>
                <a:gd name="T16" fmla="*/ 24 w 90"/>
                <a:gd name="T17" fmla="*/ 26 h 89"/>
                <a:gd name="T18" fmla="*/ 28 w 90"/>
                <a:gd name="T19" fmla="*/ 27 h 89"/>
                <a:gd name="T20" fmla="*/ 28 w 90"/>
                <a:gd name="T21" fmla="*/ 32 h 89"/>
                <a:gd name="T22" fmla="*/ 37 w 90"/>
                <a:gd name="T23" fmla="*/ 30 h 89"/>
                <a:gd name="T24" fmla="*/ 42 w 90"/>
                <a:gd name="T25" fmla="*/ 22 h 89"/>
                <a:gd name="T26" fmla="*/ 30 w 90"/>
                <a:gd name="T27" fmla="*/ 12 h 89"/>
                <a:gd name="T28" fmla="*/ 19 w 90"/>
                <a:gd name="T29" fmla="*/ 24 h 89"/>
                <a:gd name="T30" fmla="*/ 14 w 90"/>
                <a:gd name="T31" fmla="*/ 16 h 89"/>
                <a:gd name="T32" fmla="*/ 14 w 90"/>
                <a:gd name="T33" fmla="*/ 15 h 89"/>
                <a:gd name="T34" fmla="*/ 22 w 90"/>
                <a:gd name="T35" fmla="*/ 15 h 89"/>
                <a:gd name="T36" fmla="*/ 20 w 90"/>
                <a:gd name="T37" fmla="*/ 8 h 89"/>
                <a:gd name="T38" fmla="*/ 23 w 90"/>
                <a:gd name="T39" fmla="*/ 5 h 89"/>
                <a:gd name="T40" fmla="*/ 31 w 90"/>
                <a:gd name="T41" fmla="*/ 8 h 89"/>
                <a:gd name="T42" fmla="*/ 37 w 90"/>
                <a:gd name="T43" fmla="*/ 5 h 89"/>
                <a:gd name="T44" fmla="*/ 65 w 90"/>
                <a:gd name="T45" fmla="*/ 7 h 89"/>
                <a:gd name="T46" fmla="*/ 70 w 90"/>
                <a:gd name="T47" fmla="*/ 3 h 89"/>
                <a:gd name="T48" fmla="*/ 77 w 90"/>
                <a:gd name="T49" fmla="*/ 0 h 89"/>
                <a:gd name="T50" fmla="*/ 84 w 90"/>
                <a:gd name="T51" fmla="*/ 1 h 89"/>
                <a:gd name="T52" fmla="*/ 90 w 90"/>
                <a:gd name="T53" fmla="*/ 9 h 89"/>
                <a:gd name="T54" fmla="*/ 88 w 90"/>
                <a:gd name="T55" fmla="*/ 16 h 89"/>
                <a:gd name="T56" fmla="*/ 83 w 90"/>
                <a:gd name="T57" fmla="*/ 15 h 89"/>
                <a:gd name="T58" fmla="*/ 83 w 90"/>
                <a:gd name="T59" fmla="*/ 10 h 89"/>
                <a:gd name="T60" fmla="*/ 70 w 90"/>
                <a:gd name="T61" fmla="*/ 10 h 89"/>
                <a:gd name="T62" fmla="*/ 69 w 90"/>
                <a:gd name="T63" fmla="*/ 17 h 89"/>
                <a:gd name="T64" fmla="*/ 57 w 90"/>
                <a:gd name="T65" fmla="*/ 26 h 89"/>
                <a:gd name="T66" fmla="*/ 67 w 90"/>
                <a:gd name="T67" fmla="*/ 39 h 89"/>
                <a:gd name="T68" fmla="*/ 59 w 90"/>
                <a:gd name="T69" fmla="*/ 47 h 89"/>
                <a:gd name="T70" fmla="*/ 67 w 90"/>
                <a:gd name="T71" fmla="*/ 50 h 89"/>
                <a:gd name="T72" fmla="*/ 72 w 90"/>
                <a:gd name="T73" fmla="*/ 47 h 89"/>
                <a:gd name="T74" fmla="*/ 77 w 90"/>
                <a:gd name="T75" fmla="*/ 52 h 89"/>
                <a:gd name="T76" fmla="*/ 73 w 90"/>
                <a:gd name="T77" fmla="*/ 75 h 89"/>
                <a:gd name="T78" fmla="*/ 65 w 90"/>
                <a:gd name="T79" fmla="*/ 79 h 89"/>
                <a:gd name="T80" fmla="*/ 62 w 90"/>
                <a:gd name="T81" fmla="*/ 76 h 89"/>
                <a:gd name="T82" fmla="*/ 26 w 90"/>
                <a:gd name="T83" fmla="*/ 89 h 89"/>
                <a:gd name="T84" fmla="*/ 17 w 90"/>
                <a:gd name="T85" fmla="*/ 89 h 89"/>
                <a:gd name="T86" fmla="*/ 7 w 90"/>
                <a:gd name="T87" fmla="*/ 81 h 89"/>
                <a:gd name="T88" fmla="*/ 7 w 90"/>
                <a:gd name="T89" fmla="*/ 76 h 89"/>
                <a:gd name="T90" fmla="*/ 26 w 90"/>
                <a:gd name="T91" fmla="*/ 7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" h="89">
                  <a:moveTo>
                    <a:pt x="26" y="75"/>
                  </a:moveTo>
                  <a:lnTo>
                    <a:pt x="37" y="57"/>
                  </a:lnTo>
                  <a:lnTo>
                    <a:pt x="26" y="50"/>
                  </a:lnTo>
                  <a:lnTo>
                    <a:pt x="1" y="55"/>
                  </a:lnTo>
                  <a:lnTo>
                    <a:pt x="0" y="44"/>
                  </a:lnTo>
                  <a:lnTo>
                    <a:pt x="7" y="25"/>
                  </a:lnTo>
                  <a:lnTo>
                    <a:pt x="13" y="19"/>
                  </a:lnTo>
                  <a:lnTo>
                    <a:pt x="19" y="30"/>
                  </a:lnTo>
                  <a:lnTo>
                    <a:pt x="24" y="26"/>
                  </a:lnTo>
                  <a:lnTo>
                    <a:pt x="28" y="27"/>
                  </a:lnTo>
                  <a:lnTo>
                    <a:pt x="28" y="32"/>
                  </a:lnTo>
                  <a:lnTo>
                    <a:pt x="37" y="30"/>
                  </a:lnTo>
                  <a:lnTo>
                    <a:pt x="42" y="22"/>
                  </a:lnTo>
                  <a:lnTo>
                    <a:pt x="30" y="12"/>
                  </a:lnTo>
                  <a:lnTo>
                    <a:pt x="19" y="24"/>
                  </a:lnTo>
                  <a:lnTo>
                    <a:pt x="14" y="16"/>
                  </a:lnTo>
                  <a:lnTo>
                    <a:pt x="14" y="15"/>
                  </a:lnTo>
                  <a:lnTo>
                    <a:pt x="22" y="15"/>
                  </a:lnTo>
                  <a:lnTo>
                    <a:pt x="20" y="8"/>
                  </a:lnTo>
                  <a:lnTo>
                    <a:pt x="23" y="5"/>
                  </a:lnTo>
                  <a:lnTo>
                    <a:pt x="31" y="8"/>
                  </a:lnTo>
                  <a:lnTo>
                    <a:pt x="37" y="5"/>
                  </a:lnTo>
                  <a:lnTo>
                    <a:pt x="65" y="7"/>
                  </a:lnTo>
                  <a:lnTo>
                    <a:pt x="70" y="3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0" y="9"/>
                  </a:lnTo>
                  <a:lnTo>
                    <a:pt x="88" y="16"/>
                  </a:lnTo>
                  <a:lnTo>
                    <a:pt x="83" y="15"/>
                  </a:lnTo>
                  <a:lnTo>
                    <a:pt x="83" y="10"/>
                  </a:lnTo>
                  <a:lnTo>
                    <a:pt x="70" y="10"/>
                  </a:lnTo>
                  <a:lnTo>
                    <a:pt x="69" y="17"/>
                  </a:lnTo>
                  <a:lnTo>
                    <a:pt x="57" y="26"/>
                  </a:lnTo>
                  <a:lnTo>
                    <a:pt x="67" y="39"/>
                  </a:lnTo>
                  <a:lnTo>
                    <a:pt x="59" y="47"/>
                  </a:lnTo>
                  <a:lnTo>
                    <a:pt x="67" y="50"/>
                  </a:lnTo>
                  <a:lnTo>
                    <a:pt x="72" y="47"/>
                  </a:lnTo>
                  <a:lnTo>
                    <a:pt x="77" y="52"/>
                  </a:lnTo>
                  <a:lnTo>
                    <a:pt x="73" y="75"/>
                  </a:lnTo>
                  <a:lnTo>
                    <a:pt x="65" y="79"/>
                  </a:lnTo>
                  <a:lnTo>
                    <a:pt x="62" y="76"/>
                  </a:lnTo>
                  <a:lnTo>
                    <a:pt x="26" y="89"/>
                  </a:lnTo>
                  <a:lnTo>
                    <a:pt x="17" y="89"/>
                  </a:lnTo>
                  <a:lnTo>
                    <a:pt x="7" y="81"/>
                  </a:lnTo>
                  <a:lnTo>
                    <a:pt x="7" y="76"/>
                  </a:lnTo>
                  <a:lnTo>
                    <a:pt x="26" y="7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73" name="Freeform 1648"/>
            <p:cNvSpPr>
              <a:spLocks/>
            </p:cNvSpPr>
            <p:nvPr/>
          </p:nvSpPr>
          <p:spPr bwMode="auto">
            <a:xfrm>
              <a:off x="5667" y="1575"/>
              <a:ext cx="29" cy="20"/>
            </a:xfrm>
            <a:custGeom>
              <a:avLst/>
              <a:gdLst>
                <a:gd name="T0" fmla="*/ 1 w 29"/>
                <a:gd name="T1" fmla="*/ 4 h 20"/>
                <a:gd name="T2" fmla="*/ 6 w 29"/>
                <a:gd name="T3" fmla="*/ 12 h 20"/>
                <a:gd name="T4" fmla="*/ 17 w 29"/>
                <a:gd name="T5" fmla="*/ 0 h 20"/>
                <a:gd name="T6" fmla="*/ 29 w 29"/>
                <a:gd name="T7" fmla="*/ 10 h 20"/>
                <a:gd name="T8" fmla="*/ 24 w 29"/>
                <a:gd name="T9" fmla="*/ 18 h 20"/>
                <a:gd name="T10" fmla="*/ 15 w 29"/>
                <a:gd name="T11" fmla="*/ 20 h 20"/>
                <a:gd name="T12" fmla="*/ 15 w 29"/>
                <a:gd name="T13" fmla="*/ 15 h 20"/>
                <a:gd name="T14" fmla="*/ 11 w 29"/>
                <a:gd name="T15" fmla="*/ 14 h 20"/>
                <a:gd name="T16" fmla="*/ 6 w 29"/>
                <a:gd name="T17" fmla="*/ 18 h 20"/>
                <a:gd name="T18" fmla="*/ 0 w 29"/>
                <a:gd name="T19" fmla="*/ 7 h 20"/>
                <a:gd name="T20" fmla="*/ 0 w 29"/>
                <a:gd name="T21" fmla="*/ 5 h 20"/>
                <a:gd name="T22" fmla="*/ 1 w 29"/>
                <a:gd name="T23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20">
                  <a:moveTo>
                    <a:pt x="1" y="4"/>
                  </a:moveTo>
                  <a:lnTo>
                    <a:pt x="6" y="12"/>
                  </a:lnTo>
                  <a:lnTo>
                    <a:pt x="17" y="0"/>
                  </a:lnTo>
                  <a:lnTo>
                    <a:pt x="29" y="10"/>
                  </a:lnTo>
                  <a:lnTo>
                    <a:pt x="24" y="18"/>
                  </a:lnTo>
                  <a:lnTo>
                    <a:pt x="15" y="20"/>
                  </a:lnTo>
                  <a:lnTo>
                    <a:pt x="15" y="15"/>
                  </a:lnTo>
                  <a:lnTo>
                    <a:pt x="11" y="14"/>
                  </a:lnTo>
                  <a:lnTo>
                    <a:pt x="6" y="18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74" name="Freeform 1649"/>
            <p:cNvSpPr>
              <a:spLocks/>
            </p:cNvSpPr>
            <p:nvPr/>
          </p:nvSpPr>
          <p:spPr bwMode="auto">
            <a:xfrm>
              <a:off x="5699" y="1532"/>
              <a:ext cx="52" cy="34"/>
            </a:xfrm>
            <a:custGeom>
              <a:avLst/>
              <a:gdLst>
                <a:gd name="T0" fmla="*/ 12 w 52"/>
                <a:gd name="T1" fmla="*/ 29 h 34"/>
                <a:gd name="T2" fmla="*/ 6 w 52"/>
                <a:gd name="T3" fmla="*/ 27 h 34"/>
                <a:gd name="T4" fmla="*/ 0 w 52"/>
                <a:gd name="T5" fmla="*/ 22 h 34"/>
                <a:gd name="T6" fmla="*/ 0 w 52"/>
                <a:gd name="T7" fmla="*/ 17 h 34"/>
                <a:gd name="T8" fmla="*/ 9 w 52"/>
                <a:gd name="T9" fmla="*/ 0 h 34"/>
                <a:gd name="T10" fmla="*/ 23 w 52"/>
                <a:gd name="T11" fmla="*/ 0 h 34"/>
                <a:gd name="T12" fmla="*/ 39 w 52"/>
                <a:gd name="T13" fmla="*/ 14 h 34"/>
                <a:gd name="T14" fmla="*/ 48 w 52"/>
                <a:gd name="T15" fmla="*/ 11 h 34"/>
                <a:gd name="T16" fmla="*/ 52 w 52"/>
                <a:gd name="T17" fmla="*/ 12 h 34"/>
                <a:gd name="T18" fmla="*/ 50 w 52"/>
                <a:gd name="T19" fmla="*/ 29 h 34"/>
                <a:gd name="T20" fmla="*/ 46 w 52"/>
                <a:gd name="T21" fmla="*/ 31 h 34"/>
                <a:gd name="T22" fmla="*/ 43 w 52"/>
                <a:gd name="T23" fmla="*/ 26 h 34"/>
                <a:gd name="T24" fmla="*/ 35 w 52"/>
                <a:gd name="T25" fmla="*/ 26 h 34"/>
                <a:gd name="T26" fmla="*/ 32 w 52"/>
                <a:gd name="T27" fmla="*/ 31 h 34"/>
                <a:gd name="T28" fmla="*/ 25 w 52"/>
                <a:gd name="T29" fmla="*/ 34 h 34"/>
                <a:gd name="T30" fmla="*/ 13 w 52"/>
                <a:gd name="T31" fmla="*/ 23 h 34"/>
                <a:gd name="T32" fmla="*/ 12 w 52"/>
                <a:gd name="T33" fmla="*/ 2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34">
                  <a:moveTo>
                    <a:pt x="12" y="29"/>
                  </a:moveTo>
                  <a:lnTo>
                    <a:pt x="6" y="27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9" y="0"/>
                  </a:lnTo>
                  <a:lnTo>
                    <a:pt x="23" y="0"/>
                  </a:lnTo>
                  <a:lnTo>
                    <a:pt x="39" y="14"/>
                  </a:lnTo>
                  <a:lnTo>
                    <a:pt x="48" y="11"/>
                  </a:lnTo>
                  <a:lnTo>
                    <a:pt x="52" y="12"/>
                  </a:lnTo>
                  <a:lnTo>
                    <a:pt x="50" y="29"/>
                  </a:lnTo>
                  <a:lnTo>
                    <a:pt x="46" y="31"/>
                  </a:lnTo>
                  <a:lnTo>
                    <a:pt x="43" y="26"/>
                  </a:lnTo>
                  <a:lnTo>
                    <a:pt x="35" y="26"/>
                  </a:lnTo>
                  <a:lnTo>
                    <a:pt x="32" y="31"/>
                  </a:lnTo>
                  <a:lnTo>
                    <a:pt x="25" y="34"/>
                  </a:lnTo>
                  <a:lnTo>
                    <a:pt x="13" y="23"/>
                  </a:lnTo>
                  <a:lnTo>
                    <a:pt x="12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75" name="Freeform 1650"/>
            <p:cNvSpPr>
              <a:spLocks/>
            </p:cNvSpPr>
            <p:nvPr/>
          </p:nvSpPr>
          <p:spPr bwMode="auto">
            <a:xfrm>
              <a:off x="5593" y="1309"/>
              <a:ext cx="274" cy="271"/>
            </a:xfrm>
            <a:custGeom>
              <a:avLst/>
              <a:gdLst>
                <a:gd name="T0" fmla="*/ 35 w 274"/>
                <a:gd name="T1" fmla="*/ 24 h 271"/>
                <a:gd name="T2" fmla="*/ 64 w 274"/>
                <a:gd name="T3" fmla="*/ 3 h 271"/>
                <a:gd name="T4" fmla="*/ 74 w 274"/>
                <a:gd name="T5" fmla="*/ 13 h 271"/>
                <a:gd name="T6" fmla="*/ 169 w 274"/>
                <a:gd name="T7" fmla="*/ 36 h 271"/>
                <a:gd name="T8" fmla="*/ 187 w 274"/>
                <a:gd name="T9" fmla="*/ 47 h 271"/>
                <a:gd name="T10" fmla="*/ 247 w 274"/>
                <a:gd name="T11" fmla="*/ 49 h 271"/>
                <a:gd name="T12" fmla="*/ 274 w 274"/>
                <a:gd name="T13" fmla="*/ 54 h 271"/>
                <a:gd name="T14" fmla="*/ 251 w 274"/>
                <a:gd name="T15" fmla="*/ 74 h 271"/>
                <a:gd name="T16" fmla="*/ 240 w 274"/>
                <a:gd name="T17" fmla="*/ 76 h 271"/>
                <a:gd name="T18" fmla="*/ 226 w 274"/>
                <a:gd name="T19" fmla="*/ 90 h 271"/>
                <a:gd name="T20" fmla="*/ 237 w 274"/>
                <a:gd name="T21" fmla="*/ 116 h 271"/>
                <a:gd name="T22" fmla="*/ 213 w 274"/>
                <a:gd name="T23" fmla="*/ 117 h 271"/>
                <a:gd name="T24" fmla="*/ 237 w 274"/>
                <a:gd name="T25" fmla="*/ 127 h 271"/>
                <a:gd name="T26" fmla="*/ 237 w 274"/>
                <a:gd name="T27" fmla="*/ 146 h 271"/>
                <a:gd name="T28" fmla="*/ 258 w 274"/>
                <a:gd name="T29" fmla="*/ 166 h 271"/>
                <a:gd name="T30" fmla="*/ 243 w 274"/>
                <a:gd name="T31" fmla="*/ 178 h 271"/>
                <a:gd name="T32" fmla="*/ 222 w 274"/>
                <a:gd name="T33" fmla="*/ 185 h 271"/>
                <a:gd name="T34" fmla="*/ 195 w 274"/>
                <a:gd name="T35" fmla="*/ 184 h 271"/>
                <a:gd name="T36" fmla="*/ 179 w 274"/>
                <a:gd name="T37" fmla="*/ 193 h 271"/>
                <a:gd name="T38" fmla="*/ 171 w 274"/>
                <a:gd name="T39" fmla="*/ 227 h 271"/>
                <a:gd name="T40" fmla="*/ 150 w 274"/>
                <a:gd name="T41" fmla="*/ 221 h 271"/>
                <a:gd name="T42" fmla="*/ 154 w 274"/>
                <a:gd name="T43" fmla="*/ 234 h 271"/>
                <a:gd name="T44" fmla="*/ 129 w 274"/>
                <a:gd name="T45" fmla="*/ 223 h 271"/>
                <a:gd name="T46" fmla="*/ 106 w 274"/>
                <a:gd name="T47" fmla="*/ 240 h 271"/>
                <a:gd name="T48" fmla="*/ 112 w 274"/>
                <a:gd name="T49" fmla="*/ 250 h 271"/>
                <a:gd name="T50" fmla="*/ 119 w 274"/>
                <a:gd name="T51" fmla="*/ 246 h 271"/>
                <a:gd name="T52" fmla="*/ 126 w 274"/>
                <a:gd name="T53" fmla="*/ 261 h 271"/>
                <a:gd name="T54" fmla="*/ 92 w 274"/>
                <a:gd name="T55" fmla="*/ 262 h 271"/>
                <a:gd name="T56" fmla="*/ 81 w 274"/>
                <a:gd name="T57" fmla="*/ 262 h 271"/>
                <a:gd name="T58" fmla="*/ 75 w 274"/>
                <a:gd name="T59" fmla="*/ 269 h 271"/>
                <a:gd name="T60" fmla="*/ 74 w 274"/>
                <a:gd name="T61" fmla="*/ 271 h 271"/>
                <a:gd name="T62" fmla="*/ 54 w 274"/>
                <a:gd name="T63" fmla="*/ 252 h 271"/>
                <a:gd name="T64" fmla="*/ 53 w 274"/>
                <a:gd name="T65" fmla="*/ 234 h 271"/>
                <a:gd name="T66" fmla="*/ 53 w 274"/>
                <a:gd name="T67" fmla="*/ 226 h 271"/>
                <a:gd name="T68" fmla="*/ 60 w 274"/>
                <a:gd name="T69" fmla="*/ 226 h 271"/>
                <a:gd name="T70" fmla="*/ 63 w 274"/>
                <a:gd name="T71" fmla="*/ 218 h 271"/>
                <a:gd name="T72" fmla="*/ 63 w 274"/>
                <a:gd name="T73" fmla="*/ 212 h 271"/>
                <a:gd name="T74" fmla="*/ 63 w 274"/>
                <a:gd name="T75" fmla="*/ 211 h 271"/>
                <a:gd name="T76" fmla="*/ 66 w 274"/>
                <a:gd name="T77" fmla="*/ 209 h 271"/>
                <a:gd name="T78" fmla="*/ 65 w 274"/>
                <a:gd name="T79" fmla="*/ 205 h 271"/>
                <a:gd name="T80" fmla="*/ 10 w 274"/>
                <a:gd name="T81" fmla="*/ 149 h 271"/>
                <a:gd name="T82" fmla="*/ 0 w 274"/>
                <a:gd name="T83" fmla="*/ 138 h 271"/>
                <a:gd name="T84" fmla="*/ 17 w 274"/>
                <a:gd name="T85" fmla="*/ 103 h 271"/>
                <a:gd name="T86" fmla="*/ 12 w 274"/>
                <a:gd name="T87" fmla="*/ 90 h 271"/>
                <a:gd name="T88" fmla="*/ 10 w 274"/>
                <a:gd name="T89" fmla="*/ 4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4" h="271">
                  <a:moveTo>
                    <a:pt x="10" y="47"/>
                  </a:moveTo>
                  <a:lnTo>
                    <a:pt x="35" y="24"/>
                  </a:lnTo>
                  <a:lnTo>
                    <a:pt x="54" y="0"/>
                  </a:lnTo>
                  <a:lnTo>
                    <a:pt x="64" y="3"/>
                  </a:lnTo>
                  <a:lnTo>
                    <a:pt x="65" y="17"/>
                  </a:lnTo>
                  <a:lnTo>
                    <a:pt x="74" y="13"/>
                  </a:lnTo>
                  <a:lnTo>
                    <a:pt x="115" y="6"/>
                  </a:lnTo>
                  <a:lnTo>
                    <a:pt x="169" y="36"/>
                  </a:lnTo>
                  <a:lnTo>
                    <a:pt x="182" y="29"/>
                  </a:lnTo>
                  <a:lnTo>
                    <a:pt x="187" y="47"/>
                  </a:lnTo>
                  <a:lnTo>
                    <a:pt x="195" y="55"/>
                  </a:lnTo>
                  <a:lnTo>
                    <a:pt x="247" y="49"/>
                  </a:lnTo>
                  <a:lnTo>
                    <a:pt x="251" y="54"/>
                  </a:lnTo>
                  <a:lnTo>
                    <a:pt x="274" y="54"/>
                  </a:lnTo>
                  <a:lnTo>
                    <a:pt x="274" y="55"/>
                  </a:lnTo>
                  <a:lnTo>
                    <a:pt x="251" y="74"/>
                  </a:lnTo>
                  <a:lnTo>
                    <a:pt x="247" y="71"/>
                  </a:lnTo>
                  <a:lnTo>
                    <a:pt x="240" y="76"/>
                  </a:lnTo>
                  <a:lnTo>
                    <a:pt x="241" y="81"/>
                  </a:lnTo>
                  <a:lnTo>
                    <a:pt x="226" y="90"/>
                  </a:lnTo>
                  <a:lnTo>
                    <a:pt x="245" y="105"/>
                  </a:lnTo>
                  <a:lnTo>
                    <a:pt x="237" y="116"/>
                  </a:lnTo>
                  <a:lnTo>
                    <a:pt x="222" y="106"/>
                  </a:lnTo>
                  <a:lnTo>
                    <a:pt x="213" y="117"/>
                  </a:lnTo>
                  <a:lnTo>
                    <a:pt x="225" y="133"/>
                  </a:lnTo>
                  <a:lnTo>
                    <a:pt x="237" y="127"/>
                  </a:lnTo>
                  <a:lnTo>
                    <a:pt x="241" y="130"/>
                  </a:lnTo>
                  <a:lnTo>
                    <a:pt x="237" y="146"/>
                  </a:lnTo>
                  <a:lnTo>
                    <a:pt x="243" y="146"/>
                  </a:lnTo>
                  <a:lnTo>
                    <a:pt x="258" y="166"/>
                  </a:lnTo>
                  <a:lnTo>
                    <a:pt x="250" y="191"/>
                  </a:lnTo>
                  <a:lnTo>
                    <a:pt x="243" y="178"/>
                  </a:lnTo>
                  <a:lnTo>
                    <a:pt x="230" y="177"/>
                  </a:lnTo>
                  <a:lnTo>
                    <a:pt x="222" y="185"/>
                  </a:lnTo>
                  <a:lnTo>
                    <a:pt x="210" y="169"/>
                  </a:lnTo>
                  <a:lnTo>
                    <a:pt x="195" y="184"/>
                  </a:lnTo>
                  <a:lnTo>
                    <a:pt x="171" y="183"/>
                  </a:lnTo>
                  <a:lnTo>
                    <a:pt x="179" y="193"/>
                  </a:lnTo>
                  <a:lnTo>
                    <a:pt x="163" y="205"/>
                  </a:lnTo>
                  <a:lnTo>
                    <a:pt x="171" y="227"/>
                  </a:lnTo>
                  <a:lnTo>
                    <a:pt x="160" y="228"/>
                  </a:lnTo>
                  <a:lnTo>
                    <a:pt x="150" y="221"/>
                  </a:lnTo>
                  <a:lnTo>
                    <a:pt x="145" y="222"/>
                  </a:lnTo>
                  <a:lnTo>
                    <a:pt x="154" y="234"/>
                  </a:lnTo>
                  <a:lnTo>
                    <a:pt x="145" y="237"/>
                  </a:lnTo>
                  <a:lnTo>
                    <a:pt x="129" y="223"/>
                  </a:lnTo>
                  <a:lnTo>
                    <a:pt x="115" y="223"/>
                  </a:lnTo>
                  <a:lnTo>
                    <a:pt x="106" y="240"/>
                  </a:lnTo>
                  <a:lnTo>
                    <a:pt x="106" y="245"/>
                  </a:lnTo>
                  <a:lnTo>
                    <a:pt x="112" y="250"/>
                  </a:lnTo>
                  <a:lnTo>
                    <a:pt x="118" y="252"/>
                  </a:lnTo>
                  <a:lnTo>
                    <a:pt x="119" y="246"/>
                  </a:lnTo>
                  <a:lnTo>
                    <a:pt x="131" y="257"/>
                  </a:lnTo>
                  <a:lnTo>
                    <a:pt x="126" y="261"/>
                  </a:lnTo>
                  <a:lnTo>
                    <a:pt x="98" y="259"/>
                  </a:lnTo>
                  <a:lnTo>
                    <a:pt x="92" y="262"/>
                  </a:lnTo>
                  <a:lnTo>
                    <a:pt x="84" y="259"/>
                  </a:lnTo>
                  <a:lnTo>
                    <a:pt x="81" y="262"/>
                  </a:lnTo>
                  <a:lnTo>
                    <a:pt x="83" y="269"/>
                  </a:lnTo>
                  <a:lnTo>
                    <a:pt x="75" y="269"/>
                  </a:lnTo>
                  <a:lnTo>
                    <a:pt x="75" y="270"/>
                  </a:lnTo>
                  <a:lnTo>
                    <a:pt x="74" y="271"/>
                  </a:lnTo>
                  <a:lnTo>
                    <a:pt x="61" y="255"/>
                  </a:lnTo>
                  <a:lnTo>
                    <a:pt x="54" y="252"/>
                  </a:lnTo>
                  <a:lnTo>
                    <a:pt x="49" y="243"/>
                  </a:lnTo>
                  <a:lnTo>
                    <a:pt x="53" y="234"/>
                  </a:lnTo>
                  <a:lnTo>
                    <a:pt x="58" y="234"/>
                  </a:lnTo>
                  <a:lnTo>
                    <a:pt x="53" y="226"/>
                  </a:lnTo>
                  <a:lnTo>
                    <a:pt x="54" y="225"/>
                  </a:lnTo>
                  <a:lnTo>
                    <a:pt x="60" y="226"/>
                  </a:lnTo>
                  <a:lnTo>
                    <a:pt x="64" y="218"/>
                  </a:lnTo>
                  <a:lnTo>
                    <a:pt x="63" y="218"/>
                  </a:lnTo>
                  <a:lnTo>
                    <a:pt x="60" y="214"/>
                  </a:lnTo>
                  <a:lnTo>
                    <a:pt x="63" y="212"/>
                  </a:lnTo>
                  <a:lnTo>
                    <a:pt x="62" y="212"/>
                  </a:lnTo>
                  <a:lnTo>
                    <a:pt x="63" y="211"/>
                  </a:lnTo>
                  <a:lnTo>
                    <a:pt x="65" y="211"/>
                  </a:lnTo>
                  <a:lnTo>
                    <a:pt x="66" y="209"/>
                  </a:lnTo>
                  <a:lnTo>
                    <a:pt x="65" y="206"/>
                  </a:lnTo>
                  <a:lnTo>
                    <a:pt x="65" y="205"/>
                  </a:lnTo>
                  <a:lnTo>
                    <a:pt x="70" y="201"/>
                  </a:lnTo>
                  <a:lnTo>
                    <a:pt x="10" y="149"/>
                  </a:lnTo>
                  <a:lnTo>
                    <a:pt x="12" y="145"/>
                  </a:lnTo>
                  <a:lnTo>
                    <a:pt x="0" y="138"/>
                  </a:lnTo>
                  <a:lnTo>
                    <a:pt x="7" y="105"/>
                  </a:lnTo>
                  <a:lnTo>
                    <a:pt x="17" y="103"/>
                  </a:lnTo>
                  <a:lnTo>
                    <a:pt x="17" y="92"/>
                  </a:lnTo>
                  <a:lnTo>
                    <a:pt x="12" y="90"/>
                  </a:lnTo>
                  <a:lnTo>
                    <a:pt x="19" y="64"/>
                  </a:lnTo>
                  <a:lnTo>
                    <a:pt x="10" y="4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76" name="Freeform 1651"/>
            <p:cNvSpPr>
              <a:spLocks/>
            </p:cNvSpPr>
            <p:nvPr/>
          </p:nvSpPr>
          <p:spPr bwMode="auto">
            <a:xfrm>
              <a:off x="5218" y="863"/>
              <a:ext cx="482" cy="626"/>
            </a:xfrm>
            <a:custGeom>
              <a:avLst/>
              <a:gdLst>
                <a:gd name="T0" fmla="*/ 22 w 482"/>
                <a:gd name="T1" fmla="*/ 292 h 626"/>
                <a:gd name="T2" fmla="*/ 38 w 482"/>
                <a:gd name="T3" fmla="*/ 281 h 626"/>
                <a:gd name="T4" fmla="*/ 30 w 482"/>
                <a:gd name="T5" fmla="*/ 254 h 626"/>
                <a:gd name="T6" fmla="*/ 22 w 482"/>
                <a:gd name="T7" fmla="*/ 203 h 626"/>
                <a:gd name="T8" fmla="*/ 59 w 482"/>
                <a:gd name="T9" fmla="*/ 181 h 626"/>
                <a:gd name="T10" fmla="*/ 68 w 482"/>
                <a:gd name="T11" fmla="*/ 159 h 626"/>
                <a:gd name="T12" fmla="*/ 52 w 482"/>
                <a:gd name="T13" fmla="*/ 141 h 626"/>
                <a:gd name="T14" fmla="*/ 65 w 482"/>
                <a:gd name="T15" fmla="*/ 150 h 626"/>
                <a:gd name="T16" fmla="*/ 80 w 482"/>
                <a:gd name="T17" fmla="*/ 91 h 626"/>
                <a:gd name="T18" fmla="*/ 75 w 482"/>
                <a:gd name="T19" fmla="*/ 55 h 626"/>
                <a:gd name="T20" fmla="*/ 100 w 482"/>
                <a:gd name="T21" fmla="*/ 36 h 626"/>
                <a:gd name="T22" fmla="*/ 96 w 482"/>
                <a:gd name="T23" fmla="*/ 17 h 626"/>
                <a:gd name="T24" fmla="*/ 106 w 482"/>
                <a:gd name="T25" fmla="*/ 0 h 626"/>
                <a:gd name="T26" fmla="*/ 219 w 482"/>
                <a:gd name="T27" fmla="*/ 126 h 626"/>
                <a:gd name="T28" fmla="*/ 310 w 482"/>
                <a:gd name="T29" fmla="*/ 144 h 626"/>
                <a:gd name="T30" fmla="*/ 334 w 482"/>
                <a:gd name="T31" fmla="*/ 173 h 626"/>
                <a:gd name="T32" fmla="*/ 391 w 482"/>
                <a:gd name="T33" fmla="*/ 140 h 626"/>
                <a:gd name="T34" fmla="*/ 434 w 482"/>
                <a:gd name="T35" fmla="*/ 134 h 626"/>
                <a:gd name="T36" fmla="*/ 438 w 482"/>
                <a:gd name="T37" fmla="*/ 149 h 626"/>
                <a:gd name="T38" fmla="*/ 444 w 482"/>
                <a:gd name="T39" fmla="*/ 186 h 626"/>
                <a:gd name="T40" fmla="*/ 450 w 482"/>
                <a:gd name="T41" fmla="*/ 207 h 626"/>
                <a:gd name="T42" fmla="*/ 482 w 482"/>
                <a:gd name="T43" fmla="*/ 238 h 626"/>
                <a:gd name="T44" fmla="*/ 453 w 482"/>
                <a:gd name="T45" fmla="*/ 275 h 626"/>
                <a:gd name="T46" fmla="*/ 441 w 482"/>
                <a:gd name="T47" fmla="*/ 330 h 626"/>
                <a:gd name="T48" fmla="*/ 428 w 482"/>
                <a:gd name="T49" fmla="*/ 362 h 626"/>
                <a:gd name="T50" fmla="*/ 417 w 482"/>
                <a:gd name="T51" fmla="*/ 408 h 626"/>
                <a:gd name="T52" fmla="*/ 448 w 482"/>
                <a:gd name="T53" fmla="*/ 444 h 626"/>
                <a:gd name="T54" fmla="*/ 429 w 482"/>
                <a:gd name="T55" fmla="*/ 446 h 626"/>
                <a:gd name="T56" fmla="*/ 385 w 482"/>
                <a:gd name="T57" fmla="*/ 493 h 626"/>
                <a:gd name="T58" fmla="*/ 387 w 482"/>
                <a:gd name="T59" fmla="*/ 536 h 626"/>
                <a:gd name="T60" fmla="*/ 337 w 482"/>
                <a:gd name="T61" fmla="*/ 510 h 626"/>
                <a:gd name="T62" fmla="*/ 284 w 482"/>
                <a:gd name="T63" fmla="*/ 517 h 626"/>
                <a:gd name="T64" fmla="*/ 281 w 482"/>
                <a:gd name="T65" fmla="*/ 530 h 626"/>
                <a:gd name="T66" fmla="*/ 286 w 482"/>
                <a:gd name="T67" fmla="*/ 561 h 626"/>
                <a:gd name="T68" fmla="*/ 281 w 482"/>
                <a:gd name="T69" fmla="*/ 583 h 626"/>
                <a:gd name="T70" fmla="*/ 274 w 482"/>
                <a:gd name="T71" fmla="*/ 594 h 626"/>
                <a:gd name="T72" fmla="*/ 241 w 482"/>
                <a:gd name="T73" fmla="*/ 621 h 626"/>
                <a:gd name="T74" fmla="*/ 227 w 482"/>
                <a:gd name="T75" fmla="*/ 617 h 626"/>
                <a:gd name="T76" fmla="*/ 217 w 482"/>
                <a:gd name="T77" fmla="*/ 621 h 626"/>
                <a:gd name="T78" fmla="*/ 178 w 482"/>
                <a:gd name="T79" fmla="*/ 618 h 626"/>
                <a:gd name="T80" fmla="*/ 159 w 482"/>
                <a:gd name="T81" fmla="*/ 574 h 626"/>
                <a:gd name="T82" fmla="*/ 162 w 482"/>
                <a:gd name="T83" fmla="*/ 546 h 626"/>
                <a:gd name="T84" fmla="*/ 144 w 482"/>
                <a:gd name="T85" fmla="*/ 510 h 626"/>
                <a:gd name="T86" fmla="*/ 158 w 482"/>
                <a:gd name="T87" fmla="*/ 464 h 626"/>
                <a:gd name="T88" fmla="*/ 135 w 482"/>
                <a:gd name="T89" fmla="*/ 432 h 626"/>
                <a:gd name="T90" fmla="*/ 85 w 482"/>
                <a:gd name="T91" fmla="*/ 421 h 626"/>
                <a:gd name="T92" fmla="*/ 92 w 482"/>
                <a:gd name="T93" fmla="*/ 390 h 626"/>
                <a:gd name="T94" fmla="*/ 66 w 482"/>
                <a:gd name="T95" fmla="*/ 370 h 626"/>
                <a:gd name="T96" fmla="*/ 27 w 482"/>
                <a:gd name="T97" fmla="*/ 315 h 626"/>
                <a:gd name="T98" fmla="*/ 31 w 482"/>
                <a:gd name="T99" fmla="*/ 293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82" h="626">
                  <a:moveTo>
                    <a:pt x="31" y="293"/>
                  </a:moveTo>
                  <a:lnTo>
                    <a:pt x="22" y="292"/>
                  </a:lnTo>
                  <a:lnTo>
                    <a:pt x="22" y="284"/>
                  </a:lnTo>
                  <a:lnTo>
                    <a:pt x="38" y="281"/>
                  </a:lnTo>
                  <a:lnTo>
                    <a:pt x="27" y="272"/>
                  </a:lnTo>
                  <a:lnTo>
                    <a:pt x="30" y="254"/>
                  </a:lnTo>
                  <a:lnTo>
                    <a:pt x="0" y="225"/>
                  </a:lnTo>
                  <a:lnTo>
                    <a:pt x="22" y="203"/>
                  </a:lnTo>
                  <a:lnTo>
                    <a:pt x="32" y="182"/>
                  </a:lnTo>
                  <a:lnTo>
                    <a:pt x="59" y="181"/>
                  </a:lnTo>
                  <a:lnTo>
                    <a:pt x="74" y="169"/>
                  </a:lnTo>
                  <a:lnTo>
                    <a:pt x="68" y="159"/>
                  </a:lnTo>
                  <a:lnTo>
                    <a:pt x="49" y="153"/>
                  </a:lnTo>
                  <a:lnTo>
                    <a:pt x="52" y="141"/>
                  </a:lnTo>
                  <a:lnTo>
                    <a:pt x="60" y="147"/>
                  </a:lnTo>
                  <a:lnTo>
                    <a:pt x="65" y="150"/>
                  </a:lnTo>
                  <a:lnTo>
                    <a:pt x="94" y="104"/>
                  </a:lnTo>
                  <a:lnTo>
                    <a:pt x="80" y="91"/>
                  </a:lnTo>
                  <a:lnTo>
                    <a:pt x="87" y="78"/>
                  </a:lnTo>
                  <a:lnTo>
                    <a:pt x="75" y="55"/>
                  </a:lnTo>
                  <a:lnTo>
                    <a:pt x="97" y="45"/>
                  </a:lnTo>
                  <a:lnTo>
                    <a:pt x="100" y="36"/>
                  </a:lnTo>
                  <a:lnTo>
                    <a:pt x="81" y="21"/>
                  </a:lnTo>
                  <a:lnTo>
                    <a:pt x="96" y="17"/>
                  </a:lnTo>
                  <a:lnTo>
                    <a:pt x="95" y="6"/>
                  </a:lnTo>
                  <a:lnTo>
                    <a:pt x="106" y="0"/>
                  </a:lnTo>
                  <a:lnTo>
                    <a:pt x="139" y="24"/>
                  </a:lnTo>
                  <a:lnTo>
                    <a:pt x="219" y="126"/>
                  </a:lnTo>
                  <a:lnTo>
                    <a:pt x="234" y="172"/>
                  </a:lnTo>
                  <a:lnTo>
                    <a:pt x="310" y="144"/>
                  </a:lnTo>
                  <a:lnTo>
                    <a:pt x="314" y="157"/>
                  </a:lnTo>
                  <a:lnTo>
                    <a:pt x="334" y="173"/>
                  </a:lnTo>
                  <a:lnTo>
                    <a:pt x="363" y="181"/>
                  </a:lnTo>
                  <a:lnTo>
                    <a:pt x="391" y="140"/>
                  </a:lnTo>
                  <a:lnTo>
                    <a:pt x="420" y="122"/>
                  </a:lnTo>
                  <a:lnTo>
                    <a:pt x="434" y="134"/>
                  </a:lnTo>
                  <a:lnTo>
                    <a:pt x="432" y="147"/>
                  </a:lnTo>
                  <a:lnTo>
                    <a:pt x="438" y="149"/>
                  </a:lnTo>
                  <a:lnTo>
                    <a:pt x="446" y="170"/>
                  </a:lnTo>
                  <a:lnTo>
                    <a:pt x="444" y="186"/>
                  </a:lnTo>
                  <a:lnTo>
                    <a:pt x="453" y="199"/>
                  </a:lnTo>
                  <a:lnTo>
                    <a:pt x="450" y="207"/>
                  </a:lnTo>
                  <a:lnTo>
                    <a:pt x="466" y="211"/>
                  </a:lnTo>
                  <a:lnTo>
                    <a:pt x="482" y="238"/>
                  </a:lnTo>
                  <a:lnTo>
                    <a:pt x="464" y="253"/>
                  </a:lnTo>
                  <a:lnTo>
                    <a:pt x="453" y="275"/>
                  </a:lnTo>
                  <a:lnTo>
                    <a:pt x="464" y="296"/>
                  </a:lnTo>
                  <a:lnTo>
                    <a:pt x="441" y="330"/>
                  </a:lnTo>
                  <a:lnTo>
                    <a:pt x="443" y="348"/>
                  </a:lnTo>
                  <a:lnTo>
                    <a:pt x="428" y="362"/>
                  </a:lnTo>
                  <a:lnTo>
                    <a:pt x="441" y="395"/>
                  </a:lnTo>
                  <a:lnTo>
                    <a:pt x="417" y="408"/>
                  </a:lnTo>
                  <a:lnTo>
                    <a:pt x="443" y="411"/>
                  </a:lnTo>
                  <a:lnTo>
                    <a:pt x="448" y="444"/>
                  </a:lnTo>
                  <a:lnTo>
                    <a:pt x="439" y="449"/>
                  </a:lnTo>
                  <a:lnTo>
                    <a:pt x="429" y="446"/>
                  </a:lnTo>
                  <a:lnTo>
                    <a:pt x="410" y="470"/>
                  </a:lnTo>
                  <a:lnTo>
                    <a:pt x="385" y="493"/>
                  </a:lnTo>
                  <a:lnTo>
                    <a:pt x="394" y="510"/>
                  </a:lnTo>
                  <a:lnTo>
                    <a:pt x="387" y="536"/>
                  </a:lnTo>
                  <a:lnTo>
                    <a:pt x="368" y="537"/>
                  </a:lnTo>
                  <a:lnTo>
                    <a:pt x="337" y="510"/>
                  </a:lnTo>
                  <a:lnTo>
                    <a:pt x="312" y="507"/>
                  </a:lnTo>
                  <a:lnTo>
                    <a:pt x="284" y="517"/>
                  </a:lnTo>
                  <a:lnTo>
                    <a:pt x="288" y="529"/>
                  </a:lnTo>
                  <a:lnTo>
                    <a:pt x="281" y="530"/>
                  </a:lnTo>
                  <a:lnTo>
                    <a:pt x="291" y="543"/>
                  </a:lnTo>
                  <a:lnTo>
                    <a:pt x="286" y="561"/>
                  </a:lnTo>
                  <a:lnTo>
                    <a:pt x="294" y="567"/>
                  </a:lnTo>
                  <a:lnTo>
                    <a:pt x="281" y="583"/>
                  </a:lnTo>
                  <a:lnTo>
                    <a:pt x="279" y="595"/>
                  </a:lnTo>
                  <a:lnTo>
                    <a:pt x="274" y="594"/>
                  </a:lnTo>
                  <a:lnTo>
                    <a:pt x="249" y="626"/>
                  </a:lnTo>
                  <a:lnTo>
                    <a:pt x="241" y="621"/>
                  </a:lnTo>
                  <a:lnTo>
                    <a:pt x="231" y="612"/>
                  </a:lnTo>
                  <a:lnTo>
                    <a:pt x="227" y="617"/>
                  </a:lnTo>
                  <a:lnTo>
                    <a:pt x="215" y="611"/>
                  </a:lnTo>
                  <a:lnTo>
                    <a:pt x="217" y="621"/>
                  </a:lnTo>
                  <a:lnTo>
                    <a:pt x="183" y="613"/>
                  </a:lnTo>
                  <a:lnTo>
                    <a:pt x="178" y="618"/>
                  </a:lnTo>
                  <a:lnTo>
                    <a:pt x="158" y="591"/>
                  </a:lnTo>
                  <a:lnTo>
                    <a:pt x="159" y="574"/>
                  </a:lnTo>
                  <a:lnTo>
                    <a:pt x="177" y="564"/>
                  </a:lnTo>
                  <a:lnTo>
                    <a:pt x="162" y="546"/>
                  </a:lnTo>
                  <a:lnTo>
                    <a:pt x="151" y="547"/>
                  </a:lnTo>
                  <a:lnTo>
                    <a:pt x="144" y="510"/>
                  </a:lnTo>
                  <a:lnTo>
                    <a:pt x="166" y="475"/>
                  </a:lnTo>
                  <a:lnTo>
                    <a:pt x="158" y="464"/>
                  </a:lnTo>
                  <a:lnTo>
                    <a:pt x="148" y="459"/>
                  </a:lnTo>
                  <a:lnTo>
                    <a:pt x="135" y="432"/>
                  </a:lnTo>
                  <a:lnTo>
                    <a:pt x="86" y="435"/>
                  </a:lnTo>
                  <a:lnTo>
                    <a:pt x="85" y="421"/>
                  </a:lnTo>
                  <a:lnTo>
                    <a:pt x="99" y="406"/>
                  </a:lnTo>
                  <a:lnTo>
                    <a:pt x="92" y="390"/>
                  </a:lnTo>
                  <a:lnTo>
                    <a:pt x="67" y="381"/>
                  </a:lnTo>
                  <a:lnTo>
                    <a:pt x="66" y="370"/>
                  </a:lnTo>
                  <a:lnTo>
                    <a:pt x="27" y="324"/>
                  </a:lnTo>
                  <a:lnTo>
                    <a:pt x="27" y="315"/>
                  </a:lnTo>
                  <a:lnTo>
                    <a:pt x="24" y="300"/>
                  </a:lnTo>
                  <a:lnTo>
                    <a:pt x="31" y="29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77" name="Freeform 1652"/>
            <p:cNvSpPr>
              <a:spLocks/>
            </p:cNvSpPr>
            <p:nvPr/>
          </p:nvSpPr>
          <p:spPr bwMode="auto">
            <a:xfrm>
              <a:off x="5711" y="1311"/>
              <a:ext cx="347" cy="384"/>
            </a:xfrm>
            <a:custGeom>
              <a:avLst/>
              <a:gdLst>
                <a:gd name="T0" fmla="*/ 15 w 347"/>
                <a:gd name="T1" fmla="*/ 299 h 384"/>
                <a:gd name="T2" fmla="*/ 2 w 347"/>
                <a:gd name="T3" fmla="*/ 299 h 384"/>
                <a:gd name="T4" fmla="*/ 0 w 347"/>
                <a:gd name="T5" fmla="*/ 278 h 384"/>
                <a:gd name="T6" fmla="*/ 13 w 347"/>
                <a:gd name="T7" fmla="*/ 262 h 384"/>
                <a:gd name="T8" fmla="*/ 26 w 347"/>
                <a:gd name="T9" fmla="*/ 267 h 384"/>
                <a:gd name="T10" fmla="*/ 33 w 347"/>
                <a:gd name="T11" fmla="*/ 261 h 384"/>
                <a:gd name="T12" fmla="*/ 20 w 347"/>
                <a:gd name="T13" fmla="*/ 252 h 384"/>
                <a:gd name="T14" fmla="*/ 31 w 347"/>
                <a:gd name="T15" fmla="*/ 247 h 384"/>
                <a:gd name="T16" fmla="*/ 38 w 347"/>
                <a:gd name="T17" fmla="*/ 250 h 384"/>
                <a:gd name="T18" fmla="*/ 36 w 347"/>
                <a:gd name="T19" fmla="*/ 232 h 384"/>
                <a:gd name="T20" fmla="*/ 32 w 347"/>
                <a:gd name="T21" fmla="*/ 219 h 384"/>
                <a:gd name="T22" fmla="*/ 53 w 347"/>
                <a:gd name="T23" fmla="*/ 225 h 384"/>
                <a:gd name="T24" fmla="*/ 61 w 347"/>
                <a:gd name="T25" fmla="*/ 191 h 384"/>
                <a:gd name="T26" fmla="*/ 77 w 347"/>
                <a:gd name="T27" fmla="*/ 182 h 384"/>
                <a:gd name="T28" fmla="*/ 104 w 347"/>
                <a:gd name="T29" fmla="*/ 183 h 384"/>
                <a:gd name="T30" fmla="*/ 125 w 347"/>
                <a:gd name="T31" fmla="*/ 176 h 384"/>
                <a:gd name="T32" fmla="*/ 140 w 347"/>
                <a:gd name="T33" fmla="*/ 164 h 384"/>
                <a:gd name="T34" fmla="*/ 146 w 347"/>
                <a:gd name="T35" fmla="*/ 139 h 384"/>
                <a:gd name="T36" fmla="*/ 184 w 347"/>
                <a:gd name="T37" fmla="*/ 95 h 384"/>
                <a:gd name="T38" fmla="*/ 208 w 347"/>
                <a:gd name="T39" fmla="*/ 80 h 384"/>
                <a:gd name="T40" fmla="*/ 292 w 347"/>
                <a:gd name="T41" fmla="*/ 0 h 384"/>
                <a:gd name="T42" fmla="*/ 337 w 347"/>
                <a:gd name="T43" fmla="*/ 11 h 384"/>
                <a:gd name="T44" fmla="*/ 335 w 347"/>
                <a:gd name="T45" fmla="*/ 68 h 384"/>
                <a:gd name="T46" fmla="*/ 341 w 347"/>
                <a:gd name="T47" fmla="*/ 102 h 384"/>
                <a:gd name="T48" fmla="*/ 345 w 347"/>
                <a:gd name="T49" fmla="*/ 138 h 384"/>
                <a:gd name="T50" fmla="*/ 340 w 347"/>
                <a:gd name="T51" fmla="*/ 149 h 384"/>
                <a:gd name="T52" fmla="*/ 335 w 347"/>
                <a:gd name="T53" fmla="*/ 166 h 384"/>
                <a:gd name="T54" fmla="*/ 311 w 347"/>
                <a:gd name="T55" fmla="*/ 161 h 384"/>
                <a:gd name="T56" fmla="*/ 305 w 347"/>
                <a:gd name="T57" fmla="*/ 138 h 384"/>
                <a:gd name="T58" fmla="*/ 294 w 347"/>
                <a:gd name="T59" fmla="*/ 143 h 384"/>
                <a:gd name="T60" fmla="*/ 273 w 347"/>
                <a:gd name="T61" fmla="*/ 122 h 384"/>
                <a:gd name="T62" fmla="*/ 279 w 347"/>
                <a:gd name="T63" fmla="*/ 136 h 384"/>
                <a:gd name="T64" fmla="*/ 293 w 347"/>
                <a:gd name="T65" fmla="*/ 154 h 384"/>
                <a:gd name="T66" fmla="*/ 279 w 347"/>
                <a:gd name="T67" fmla="*/ 157 h 384"/>
                <a:gd name="T68" fmla="*/ 257 w 347"/>
                <a:gd name="T69" fmla="*/ 158 h 384"/>
                <a:gd name="T70" fmla="*/ 263 w 347"/>
                <a:gd name="T71" fmla="*/ 170 h 384"/>
                <a:gd name="T72" fmla="*/ 196 w 347"/>
                <a:gd name="T73" fmla="*/ 173 h 384"/>
                <a:gd name="T74" fmla="*/ 216 w 347"/>
                <a:gd name="T75" fmla="*/ 197 h 384"/>
                <a:gd name="T76" fmla="*/ 202 w 347"/>
                <a:gd name="T77" fmla="*/ 230 h 384"/>
                <a:gd name="T78" fmla="*/ 184 w 347"/>
                <a:gd name="T79" fmla="*/ 228 h 384"/>
                <a:gd name="T80" fmla="*/ 180 w 347"/>
                <a:gd name="T81" fmla="*/ 243 h 384"/>
                <a:gd name="T82" fmla="*/ 166 w 347"/>
                <a:gd name="T83" fmla="*/ 265 h 384"/>
                <a:gd name="T84" fmla="*/ 179 w 347"/>
                <a:gd name="T85" fmla="*/ 281 h 384"/>
                <a:gd name="T86" fmla="*/ 188 w 347"/>
                <a:gd name="T87" fmla="*/ 317 h 384"/>
                <a:gd name="T88" fmla="*/ 171 w 347"/>
                <a:gd name="T89" fmla="*/ 333 h 384"/>
                <a:gd name="T90" fmla="*/ 165 w 347"/>
                <a:gd name="T91" fmla="*/ 315 h 384"/>
                <a:gd name="T92" fmla="*/ 156 w 347"/>
                <a:gd name="T93" fmla="*/ 339 h 384"/>
                <a:gd name="T94" fmla="*/ 140 w 347"/>
                <a:gd name="T95" fmla="*/ 332 h 384"/>
                <a:gd name="T96" fmla="*/ 149 w 347"/>
                <a:gd name="T97" fmla="*/ 349 h 384"/>
                <a:gd name="T98" fmla="*/ 172 w 347"/>
                <a:gd name="T99" fmla="*/ 350 h 384"/>
                <a:gd name="T100" fmla="*/ 168 w 347"/>
                <a:gd name="T101" fmla="*/ 364 h 384"/>
                <a:gd name="T102" fmla="*/ 137 w 347"/>
                <a:gd name="T103" fmla="*/ 384 h 384"/>
                <a:gd name="T104" fmla="*/ 125 w 347"/>
                <a:gd name="T105" fmla="*/ 381 h 384"/>
                <a:gd name="T106" fmla="*/ 89 w 347"/>
                <a:gd name="T107" fmla="*/ 384 h 384"/>
                <a:gd name="T108" fmla="*/ 61 w 347"/>
                <a:gd name="T109" fmla="*/ 354 h 384"/>
                <a:gd name="T110" fmla="*/ 38 w 347"/>
                <a:gd name="T111" fmla="*/ 355 h 384"/>
                <a:gd name="T112" fmla="*/ 40 w 347"/>
                <a:gd name="T113" fmla="*/ 344 h 384"/>
                <a:gd name="T114" fmla="*/ 8 w 347"/>
                <a:gd name="T115" fmla="*/ 331 h 384"/>
                <a:gd name="T116" fmla="*/ 20 w 347"/>
                <a:gd name="T117" fmla="*/ 30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7" h="384">
                  <a:moveTo>
                    <a:pt x="20" y="304"/>
                  </a:moveTo>
                  <a:lnTo>
                    <a:pt x="15" y="299"/>
                  </a:lnTo>
                  <a:lnTo>
                    <a:pt x="10" y="302"/>
                  </a:lnTo>
                  <a:lnTo>
                    <a:pt x="2" y="299"/>
                  </a:lnTo>
                  <a:lnTo>
                    <a:pt x="10" y="291"/>
                  </a:lnTo>
                  <a:lnTo>
                    <a:pt x="0" y="278"/>
                  </a:lnTo>
                  <a:lnTo>
                    <a:pt x="12" y="269"/>
                  </a:lnTo>
                  <a:lnTo>
                    <a:pt x="13" y="262"/>
                  </a:lnTo>
                  <a:lnTo>
                    <a:pt x="26" y="262"/>
                  </a:lnTo>
                  <a:lnTo>
                    <a:pt x="26" y="267"/>
                  </a:lnTo>
                  <a:lnTo>
                    <a:pt x="31" y="268"/>
                  </a:lnTo>
                  <a:lnTo>
                    <a:pt x="33" y="261"/>
                  </a:lnTo>
                  <a:lnTo>
                    <a:pt x="27" y="253"/>
                  </a:lnTo>
                  <a:lnTo>
                    <a:pt x="20" y="252"/>
                  </a:lnTo>
                  <a:lnTo>
                    <a:pt x="23" y="247"/>
                  </a:lnTo>
                  <a:lnTo>
                    <a:pt x="31" y="247"/>
                  </a:lnTo>
                  <a:lnTo>
                    <a:pt x="34" y="252"/>
                  </a:lnTo>
                  <a:lnTo>
                    <a:pt x="38" y="250"/>
                  </a:lnTo>
                  <a:lnTo>
                    <a:pt x="40" y="233"/>
                  </a:lnTo>
                  <a:lnTo>
                    <a:pt x="36" y="232"/>
                  </a:lnTo>
                  <a:lnTo>
                    <a:pt x="27" y="220"/>
                  </a:lnTo>
                  <a:lnTo>
                    <a:pt x="32" y="219"/>
                  </a:lnTo>
                  <a:lnTo>
                    <a:pt x="42" y="226"/>
                  </a:lnTo>
                  <a:lnTo>
                    <a:pt x="53" y="225"/>
                  </a:lnTo>
                  <a:lnTo>
                    <a:pt x="45" y="203"/>
                  </a:lnTo>
                  <a:lnTo>
                    <a:pt x="61" y="191"/>
                  </a:lnTo>
                  <a:lnTo>
                    <a:pt x="53" y="181"/>
                  </a:lnTo>
                  <a:lnTo>
                    <a:pt x="77" y="182"/>
                  </a:lnTo>
                  <a:lnTo>
                    <a:pt x="92" y="167"/>
                  </a:lnTo>
                  <a:lnTo>
                    <a:pt x="104" y="183"/>
                  </a:lnTo>
                  <a:lnTo>
                    <a:pt x="112" y="175"/>
                  </a:lnTo>
                  <a:lnTo>
                    <a:pt x="125" y="176"/>
                  </a:lnTo>
                  <a:lnTo>
                    <a:pt x="132" y="189"/>
                  </a:lnTo>
                  <a:lnTo>
                    <a:pt x="140" y="164"/>
                  </a:lnTo>
                  <a:lnTo>
                    <a:pt x="125" y="144"/>
                  </a:lnTo>
                  <a:lnTo>
                    <a:pt x="146" y="139"/>
                  </a:lnTo>
                  <a:lnTo>
                    <a:pt x="156" y="120"/>
                  </a:lnTo>
                  <a:lnTo>
                    <a:pt x="184" y="95"/>
                  </a:lnTo>
                  <a:lnTo>
                    <a:pt x="193" y="94"/>
                  </a:lnTo>
                  <a:lnTo>
                    <a:pt x="208" y="80"/>
                  </a:lnTo>
                  <a:lnTo>
                    <a:pt x="213" y="66"/>
                  </a:lnTo>
                  <a:lnTo>
                    <a:pt x="292" y="0"/>
                  </a:lnTo>
                  <a:lnTo>
                    <a:pt x="300" y="20"/>
                  </a:lnTo>
                  <a:lnTo>
                    <a:pt x="337" y="11"/>
                  </a:lnTo>
                  <a:lnTo>
                    <a:pt x="322" y="44"/>
                  </a:lnTo>
                  <a:lnTo>
                    <a:pt x="335" y="68"/>
                  </a:lnTo>
                  <a:lnTo>
                    <a:pt x="331" y="94"/>
                  </a:lnTo>
                  <a:lnTo>
                    <a:pt x="341" y="102"/>
                  </a:lnTo>
                  <a:lnTo>
                    <a:pt x="340" y="120"/>
                  </a:lnTo>
                  <a:lnTo>
                    <a:pt x="345" y="138"/>
                  </a:lnTo>
                  <a:lnTo>
                    <a:pt x="328" y="148"/>
                  </a:lnTo>
                  <a:lnTo>
                    <a:pt x="340" y="149"/>
                  </a:lnTo>
                  <a:lnTo>
                    <a:pt x="347" y="162"/>
                  </a:lnTo>
                  <a:lnTo>
                    <a:pt x="335" y="166"/>
                  </a:lnTo>
                  <a:lnTo>
                    <a:pt x="321" y="155"/>
                  </a:lnTo>
                  <a:lnTo>
                    <a:pt x="311" y="161"/>
                  </a:lnTo>
                  <a:lnTo>
                    <a:pt x="312" y="144"/>
                  </a:lnTo>
                  <a:lnTo>
                    <a:pt x="305" y="138"/>
                  </a:lnTo>
                  <a:lnTo>
                    <a:pt x="297" y="145"/>
                  </a:lnTo>
                  <a:lnTo>
                    <a:pt x="294" y="143"/>
                  </a:lnTo>
                  <a:lnTo>
                    <a:pt x="297" y="129"/>
                  </a:lnTo>
                  <a:lnTo>
                    <a:pt x="273" y="122"/>
                  </a:lnTo>
                  <a:lnTo>
                    <a:pt x="286" y="131"/>
                  </a:lnTo>
                  <a:lnTo>
                    <a:pt x="279" y="136"/>
                  </a:lnTo>
                  <a:lnTo>
                    <a:pt x="291" y="145"/>
                  </a:lnTo>
                  <a:lnTo>
                    <a:pt x="293" y="154"/>
                  </a:lnTo>
                  <a:lnTo>
                    <a:pt x="276" y="147"/>
                  </a:lnTo>
                  <a:lnTo>
                    <a:pt x="279" y="157"/>
                  </a:lnTo>
                  <a:lnTo>
                    <a:pt x="266" y="156"/>
                  </a:lnTo>
                  <a:lnTo>
                    <a:pt x="257" y="158"/>
                  </a:lnTo>
                  <a:lnTo>
                    <a:pt x="271" y="170"/>
                  </a:lnTo>
                  <a:lnTo>
                    <a:pt x="263" y="170"/>
                  </a:lnTo>
                  <a:lnTo>
                    <a:pt x="249" y="189"/>
                  </a:lnTo>
                  <a:lnTo>
                    <a:pt x="196" y="173"/>
                  </a:lnTo>
                  <a:lnTo>
                    <a:pt x="194" y="193"/>
                  </a:lnTo>
                  <a:lnTo>
                    <a:pt x="216" y="197"/>
                  </a:lnTo>
                  <a:lnTo>
                    <a:pt x="218" y="221"/>
                  </a:lnTo>
                  <a:lnTo>
                    <a:pt x="202" y="230"/>
                  </a:lnTo>
                  <a:lnTo>
                    <a:pt x="199" y="217"/>
                  </a:lnTo>
                  <a:lnTo>
                    <a:pt x="184" y="228"/>
                  </a:lnTo>
                  <a:lnTo>
                    <a:pt x="196" y="244"/>
                  </a:lnTo>
                  <a:lnTo>
                    <a:pt x="180" y="243"/>
                  </a:lnTo>
                  <a:lnTo>
                    <a:pt x="183" y="265"/>
                  </a:lnTo>
                  <a:lnTo>
                    <a:pt x="166" y="265"/>
                  </a:lnTo>
                  <a:lnTo>
                    <a:pt x="165" y="271"/>
                  </a:lnTo>
                  <a:lnTo>
                    <a:pt x="179" y="281"/>
                  </a:lnTo>
                  <a:lnTo>
                    <a:pt x="178" y="292"/>
                  </a:lnTo>
                  <a:lnTo>
                    <a:pt x="188" y="317"/>
                  </a:lnTo>
                  <a:lnTo>
                    <a:pt x="187" y="335"/>
                  </a:lnTo>
                  <a:lnTo>
                    <a:pt x="171" y="333"/>
                  </a:lnTo>
                  <a:lnTo>
                    <a:pt x="172" y="325"/>
                  </a:lnTo>
                  <a:lnTo>
                    <a:pt x="165" y="315"/>
                  </a:lnTo>
                  <a:lnTo>
                    <a:pt x="157" y="316"/>
                  </a:lnTo>
                  <a:lnTo>
                    <a:pt x="156" y="339"/>
                  </a:lnTo>
                  <a:lnTo>
                    <a:pt x="149" y="340"/>
                  </a:lnTo>
                  <a:lnTo>
                    <a:pt x="140" y="332"/>
                  </a:lnTo>
                  <a:lnTo>
                    <a:pt x="136" y="348"/>
                  </a:lnTo>
                  <a:lnTo>
                    <a:pt x="149" y="349"/>
                  </a:lnTo>
                  <a:lnTo>
                    <a:pt x="169" y="355"/>
                  </a:lnTo>
                  <a:lnTo>
                    <a:pt x="172" y="350"/>
                  </a:lnTo>
                  <a:lnTo>
                    <a:pt x="176" y="354"/>
                  </a:lnTo>
                  <a:lnTo>
                    <a:pt x="168" y="364"/>
                  </a:lnTo>
                  <a:lnTo>
                    <a:pt x="170" y="379"/>
                  </a:lnTo>
                  <a:lnTo>
                    <a:pt x="137" y="384"/>
                  </a:lnTo>
                  <a:lnTo>
                    <a:pt x="127" y="372"/>
                  </a:lnTo>
                  <a:lnTo>
                    <a:pt x="125" y="381"/>
                  </a:lnTo>
                  <a:lnTo>
                    <a:pt x="106" y="378"/>
                  </a:lnTo>
                  <a:lnTo>
                    <a:pt x="89" y="384"/>
                  </a:lnTo>
                  <a:lnTo>
                    <a:pt x="81" y="370"/>
                  </a:lnTo>
                  <a:lnTo>
                    <a:pt x="61" y="354"/>
                  </a:lnTo>
                  <a:lnTo>
                    <a:pt x="47" y="362"/>
                  </a:lnTo>
                  <a:lnTo>
                    <a:pt x="38" y="355"/>
                  </a:lnTo>
                  <a:lnTo>
                    <a:pt x="41" y="353"/>
                  </a:lnTo>
                  <a:lnTo>
                    <a:pt x="40" y="344"/>
                  </a:lnTo>
                  <a:lnTo>
                    <a:pt x="23" y="343"/>
                  </a:lnTo>
                  <a:lnTo>
                    <a:pt x="8" y="331"/>
                  </a:lnTo>
                  <a:lnTo>
                    <a:pt x="16" y="327"/>
                  </a:lnTo>
                  <a:lnTo>
                    <a:pt x="20" y="3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78" name="Freeform 1653"/>
            <p:cNvSpPr>
              <a:spLocks/>
            </p:cNvSpPr>
            <p:nvPr/>
          </p:nvSpPr>
          <p:spPr bwMode="auto">
            <a:xfrm>
              <a:off x="5806" y="1259"/>
              <a:ext cx="197" cy="196"/>
            </a:xfrm>
            <a:custGeom>
              <a:avLst/>
              <a:gdLst>
                <a:gd name="T0" fmla="*/ 28 w 197"/>
                <a:gd name="T1" fmla="*/ 180 h 196"/>
                <a:gd name="T2" fmla="*/ 24 w 197"/>
                <a:gd name="T3" fmla="*/ 177 h 196"/>
                <a:gd name="T4" fmla="*/ 12 w 197"/>
                <a:gd name="T5" fmla="*/ 183 h 196"/>
                <a:gd name="T6" fmla="*/ 0 w 197"/>
                <a:gd name="T7" fmla="*/ 167 h 196"/>
                <a:gd name="T8" fmla="*/ 9 w 197"/>
                <a:gd name="T9" fmla="*/ 156 h 196"/>
                <a:gd name="T10" fmla="*/ 24 w 197"/>
                <a:gd name="T11" fmla="*/ 166 h 196"/>
                <a:gd name="T12" fmla="*/ 32 w 197"/>
                <a:gd name="T13" fmla="*/ 155 h 196"/>
                <a:gd name="T14" fmla="*/ 13 w 197"/>
                <a:gd name="T15" fmla="*/ 140 h 196"/>
                <a:gd name="T16" fmla="*/ 28 w 197"/>
                <a:gd name="T17" fmla="*/ 131 h 196"/>
                <a:gd name="T18" fmla="*/ 27 w 197"/>
                <a:gd name="T19" fmla="*/ 126 h 196"/>
                <a:gd name="T20" fmla="*/ 34 w 197"/>
                <a:gd name="T21" fmla="*/ 121 h 196"/>
                <a:gd name="T22" fmla="*/ 38 w 197"/>
                <a:gd name="T23" fmla="*/ 124 h 196"/>
                <a:gd name="T24" fmla="*/ 61 w 197"/>
                <a:gd name="T25" fmla="*/ 105 h 196"/>
                <a:gd name="T26" fmla="*/ 61 w 197"/>
                <a:gd name="T27" fmla="*/ 104 h 196"/>
                <a:gd name="T28" fmla="*/ 181 w 197"/>
                <a:gd name="T29" fmla="*/ 0 h 196"/>
                <a:gd name="T30" fmla="*/ 183 w 197"/>
                <a:gd name="T31" fmla="*/ 2 h 196"/>
                <a:gd name="T32" fmla="*/ 173 w 197"/>
                <a:gd name="T33" fmla="*/ 13 h 196"/>
                <a:gd name="T34" fmla="*/ 182 w 197"/>
                <a:gd name="T35" fmla="*/ 22 h 196"/>
                <a:gd name="T36" fmla="*/ 180 w 197"/>
                <a:gd name="T37" fmla="*/ 34 h 196"/>
                <a:gd name="T38" fmla="*/ 197 w 197"/>
                <a:gd name="T39" fmla="*/ 52 h 196"/>
                <a:gd name="T40" fmla="*/ 118 w 197"/>
                <a:gd name="T41" fmla="*/ 118 h 196"/>
                <a:gd name="T42" fmla="*/ 113 w 197"/>
                <a:gd name="T43" fmla="*/ 132 h 196"/>
                <a:gd name="T44" fmla="*/ 98 w 197"/>
                <a:gd name="T45" fmla="*/ 146 h 196"/>
                <a:gd name="T46" fmla="*/ 89 w 197"/>
                <a:gd name="T47" fmla="*/ 147 h 196"/>
                <a:gd name="T48" fmla="*/ 61 w 197"/>
                <a:gd name="T49" fmla="*/ 172 h 196"/>
                <a:gd name="T50" fmla="*/ 51 w 197"/>
                <a:gd name="T51" fmla="*/ 191 h 196"/>
                <a:gd name="T52" fmla="*/ 30 w 197"/>
                <a:gd name="T53" fmla="*/ 196 h 196"/>
                <a:gd name="T54" fmla="*/ 24 w 197"/>
                <a:gd name="T55" fmla="*/ 196 h 196"/>
                <a:gd name="T56" fmla="*/ 28 w 197"/>
                <a:gd name="T57" fmla="*/ 18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7" h="196">
                  <a:moveTo>
                    <a:pt x="28" y="180"/>
                  </a:moveTo>
                  <a:lnTo>
                    <a:pt x="24" y="177"/>
                  </a:lnTo>
                  <a:lnTo>
                    <a:pt x="12" y="183"/>
                  </a:lnTo>
                  <a:lnTo>
                    <a:pt x="0" y="167"/>
                  </a:lnTo>
                  <a:lnTo>
                    <a:pt x="9" y="156"/>
                  </a:lnTo>
                  <a:lnTo>
                    <a:pt x="24" y="166"/>
                  </a:lnTo>
                  <a:lnTo>
                    <a:pt x="32" y="155"/>
                  </a:lnTo>
                  <a:lnTo>
                    <a:pt x="13" y="140"/>
                  </a:lnTo>
                  <a:lnTo>
                    <a:pt x="28" y="131"/>
                  </a:lnTo>
                  <a:lnTo>
                    <a:pt x="27" y="126"/>
                  </a:lnTo>
                  <a:lnTo>
                    <a:pt x="34" y="121"/>
                  </a:lnTo>
                  <a:lnTo>
                    <a:pt x="38" y="124"/>
                  </a:lnTo>
                  <a:lnTo>
                    <a:pt x="61" y="105"/>
                  </a:lnTo>
                  <a:lnTo>
                    <a:pt x="61" y="104"/>
                  </a:lnTo>
                  <a:lnTo>
                    <a:pt x="181" y="0"/>
                  </a:lnTo>
                  <a:lnTo>
                    <a:pt x="183" y="2"/>
                  </a:lnTo>
                  <a:lnTo>
                    <a:pt x="173" y="13"/>
                  </a:lnTo>
                  <a:lnTo>
                    <a:pt x="182" y="22"/>
                  </a:lnTo>
                  <a:lnTo>
                    <a:pt x="180" y="34"/>
                  </a:lnTo>
                  <a:lnTo>
                    <a:pt x="197" y="52"/>
                  </a:lnTo>
                  <a:lnTo>
                    <a:pt x="118" y="118"/>
                  </a:lnTo>
                  <a:lnTo>
                    <a:pt x="113" y="132"/>
                  </a:lnTo>
                  <a:lnTo>
                    <a:pt x="98" y="146"/>
                  </a:lnTo>
                  <a:lnTo>
                    <a:pt x="89" y="147"/>
                  </a:lnTo>
                  <a:lnTo>
                    <a:pt x="61" y="172"/>
                  </a:lnTo>
                  <a:lnTo>
                    <a:pt x="51" y="191"/>
                  </a:lnTo>
                  <a:lnTo>
                    <a:pt x="30" y="196"/>
                  </a:lnTo>
                  <a:lnTo>
                    <a:pt x="24" y="196"/>
                  </a:lnTo>
                  <a:lnTo>
                    <a:pt x="28" y="18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79" name="Freeform 1654"/>
            <p:cNvSpPr>
              <a:spLocks/>
            </p:cNvSpPr>
            <p:nvPr/>
          </p:nvSpPr>
          <p:spPr bwMode="auto">
            <a:xfrm>
              <a:off x="5628" y="774"/>
              <a:ext cx="381" cy="590"/>
            </a:xfrm>
            <a:custGeom>
              <a:avLst/>
              <a:gdLst>
                <a:gd name="T0" fmla="*/ 3 w 381"/>
                <a:gd name="T1" fmla="*/ 137 h 590"/>
                <a:gd name="T2" fmla="*/ 55 w 381"/>
                <a:gd name="T3" fmla="*/ 126 h 590"/>
                <a:gd name="T4" fmla="*/ 93 w 381"/>
                <a:gd name="T5" fmla="*/ 101 h 590"/>
                <a:gd name="T6" fmla="*/ 148 w 381"/>
                <a:gd name="T7" fmla="*/ 109 h 590"/>
                <a:gd name="T8" fmla="*/ 155 w 381"/>
                <a:gd name="T9" fmla="*/ 64 h 590"/>
                <a:gd name="T10" fmla="*/ 174 w 381"/>
                <a:gd name="T11" fmla="*/ 38 h 590"/>
                <a:gd name="T12" fmla="*/ 198 w 381"/>
                <a:gd name="T13" fmla="*/ 28 h 590"/>
                <a:gd name="T14" fmla="*/ 251 w 381"/>
                <a:gd name="T15" fmla="*/ 19 h 590"/>
                <a:gd name="T16" fmla="*/ 270 w 381"/>
                <a:gd name="T17" fmla="*/ 0 h 590"/>
                <a:gd name="T18" fmla="*/ 300 w 381"/>
                <a:gd name="T19" fmla="*/ 47 h 590"/>
                <a:gd name="T20" fmla="*/ 302 w 381"/>
                <a:gd name="T21" fmla="*/ 91 h 590"/>
                <a:gd name="T22" fmla="*/ 324 w 381"/>
                <a:gd name="T23" fmla="*/ 154 h 590"/>
                <a:gd name="T24" fmla="*/ 332 w 381"/>
                <a:gd name="T25" fmla="*/ 186 h 590"/>
                <a:gd name="T26" fmla="*/ 292 w 381"/>
                <a:gd name="T27" fmla="*/ 236 h 590"/>
                <a:gd name="T28" fmla="*/ 297 w 381"/>
                <a:gd name="T29" fmla="*/ 262 h 590"/>
                <a:gd name="T30" fmla="*/ 298 w 381"/>
                <a:gd name="T31" fmla="*/ 282 h 590"/>
                <a:gd name="T32" fmla="*/ 320 w 381"/>
                <a:gd name="T33" fmla="*/ 319 h 590"/>
                <a:gd name="T34" fmla="*/ 359 w 381"/>
                <a:gd name="T35" fmla="*/ 334 h 590"/>
                <a:gd name="T36" fmla="*/ 376 w 381"/>
                <a:gd name="T37" fmla="*/ 376 h 590"/>
                <a:gd name="T38" fmla="*/ 357 w 381"/>
                <a:gd name="T39" fmla="*/ 398 h 590"/>
                <a:gd name="T40" fmla="*/ 358 w 381"/>
                <a:gd name="T41" fmla="*/ 446 h 590"/>
                <a:gd name="T42" fmla="*/ 368 w 381"/>
                <a:gd name="T43" fmla="*/ 476 h 590"/>
                <a:gd name="T44" fmla="*/ 239 w 381"/>
                <a:gd name="T45" fmla="*/ 589 h 590"/>
                <a:gd name="T46" fmla="*/ 212 w 381"/>
                <a:gd name="T47" fmla="*/ 584 h 590"/>
                <a:gd name="T48" fmla="*/ 152 w 381"/>
                <a:gd name="T49" fmla="*/ 582 h 590"/>
                <a:gd name="T50" fmla="*/ 134 w 381"/>
                <a:gd name="T51" fmla="*/ 571 h 590"/>
                <a:gd name="T52" fmla="*/ 39 w 381"/>
                <a:gd name="T53" fmla="*/ 548 h 590"/>
                <a:gd name="T54" fmla="*/ 29 w 381"/>
                <a:gd name="T55" fmla="*/ 538 h 590"/>
                <a:gd name="T56" fmla="*/ 33 w 381"/>
                <a:gd name="T57" fmla="*/ 500 h 590"/>
                <a:gd name="T58" fmla="*/ 31 w 381"/>
                <a:gd name="T59" fmla="*/ 484 h 590"/>
                <a:gd name="T60" fmla="*/ 33 w 381"/>
                <a:gd name="T61" fmla="*/ 437 h 590"/>
                <a:gd name="T62" fmla="*/ 54 w 381"/>
                <a:gd name="T63" fmla="*/ 385 h 590"/>
                <a:gd name="T64" fmla="*/ 54 w 381"/>
                <a:gd name="T65" fmla="*/ 342 h 590"/>
                <a:gd name="T66" fmla="*/ 56 w 381"/>
                <a:gd name="T67" fmla="*/ 300 h 590"/>
                <a:gd name="T68" fmla="*/ 43 w 381"/>
                <a:gd name="T69" fmla="*/ 288 h 590"/>
                <a:gd name="T70" fmla="*/ 36 w 381"/>
                <a:gd name="T71" fmla="*/ 259 h 590"/>
                <a:gd name="T72" fmla="*/ 22 w 381"/>
                <a:gd name="T73" fmla="*/ 236 h 590"/>
                <a:gd name="T74" fmla="*/ 10 w 381"/>
                <a:gd name="T75" fmla="*/ 211 h 590"/>
                <a:gd name="T76" fmla="*/ 0 w 381"/>
                <a:gd name="T77" fmla="*/ 158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1" h="590">
                  <a:moveTo>
                    <a:pt x="0" y="158"/>
                  </a:moveTo>
                  <a:lnTo>
                    <a:pt x="3" y="137"/>
                  </a:lnTo>
                  <a:lnTo>
                    <a:pt x="30" y="122"/>
                  </a:lnTo>
                  <a:lnTo>
                    <a:pt x="55" y="126"/>
                  </a:lnTo>
                  <a:lnTo>
                    <a:pt x="77" y="103"/>
                  </a:lnTo>
                  <a:lnTo>
                    <a:pt x="93" y="101"/>
                  </a:lnTo>
                  <a:lnTo>
                    <a:pt x="126" y="84"/>
                  </a:lnTo>
                  <a:lnTo>
                    <a:pt x="148" y="109"/>
                  </a:lnTo>
                  <a:lnTo>
                    <a:pt x="167" y="91"/>
                  </a:lnTo>
                  <a:lnTo>
                    <a:pt x="155" y="64"/>
                  </a:lnTo>
                  <a:lnTo>
                    <a:pt x="172" y="47"/>
                  </a:lnTo>
                  <a:lnTo>
                    <a:pt x="174" y="38"/>
                  </a:lnTo>
                  <a:lnTo>
                    <a:pt x="177" y="27"/>
                  </a:lnTo>
                  <a:lnTo>
                    <a:pt x="198" y="28"/>
                  </a:lnTo>
                  <a:lnTo>
                    <a:pt x="211" y="19"/>
                  </a:lnTo>
                  <a:lnTo>
                    <a:pt x="251" y="19"/>
                  </a:lnTo>
                  <a:lnTo>
                    <a:pt x="270" y="28"/>
                  </a:lnTo>
                  <a:lnTo>
                    <a:pt x="270" y="0"/>
                  </a:lnTo>
                  <a:lnTo>
                    <a:pt x="304" y="27"/>
                  </a:lnTo>
                  <a:lnTo>
                    <a:pt x="300" y="47"/>
                  </a:lnTo>
                  <a:lnTo>
                    <a:pt x="312" y="69"/>
                  </a:lnTo>
                  <a:lnTo>
                    <a:pt x="302" y="91"/>
                  </a:lnTo>
                  <a:lnTo>
                    <a:pt x="310" y="144"/>
                  </a:lnTo>
                  <a:lnTo>
                    <a:pt x="324" y="154"/>
                  </a:lnTo>
                  <a:lnTo>
                    <a:pt x="314" y="175"/>
                  </a:lnTo>
                  <a:lnTo>
                    <a:pt x="332" y="186"/>
                  </a:lnTo>
                  <a:lnTo>
                    <a:pt x="334" y="205"/>
                  </a:lnTo>
                  <a:lnTo>
                    <a:pt x="292" y="236"/>
                  </a:lnTo>
                  <a:lnTo>
                    <a:pt x="286" y="251"/>
                  </a:lnTo>
                  <a:lnTo>
                    <a:pt x="297" y="262"/>
                  </a:lnTo>
                  <a:lnTo>
                    <a:pt x="323" y="261"/>
                  </a:lnTo>
                  <a:lnTo>
                    <a:pt x="298" y="282"/>
                  </a:lnTo>
                  <a:lnTo>
                    <a:pt x="323" y="295"/>
                  </a:lnTo>
                  <a:lnTo>
                    <a:pt x="320" y="319"/>
                  </a:lnTo>
                  <a:lnTo>
                    <a:pt x="351" y="314"/>
                  </a:lnTo>
                  <a:lnTo>
                    <a:pt x="359" y="334"/>
                  </a:lnTo>
                  <a:lnTo>
                    <a:pt x="342" y="370"/>
                  </a:lnTo>
                  <a:lnTo>
                    <a:pt x="376" y="376"/>
                  </a:lnTo>
                  <a:lnTo>
                    <a:pt x="381" y="393"/>
                  </a:lnTo>
                  <a:lnTo>
                    <a:pt x="357" y="398"/>
                  </a:lnTo>
                  <a:lnTo>
                    <a:pt x="368" y="409"/>
                  </a:lnTo>
                  <a:lnTo>
                    <a:pt x="358" y="446"/>
                  </a:lnTo>
                  <a:lnTo>
                    <a:pt x="373" y="453"/>
                  </a:lnTo>
                  <a:lnTo>
                    <a:pt x="368" y="476"/>
                  </a:lnTo>
                  <a:lnTo>
                    <a:pt x="359" y="485"/>
                  </a:lnTo>
                  <a:lnTo>
                    <a:pt x="239" y="589"/>
                  </a:lnTo>
                  <a:lnTo>
                    <a:pt x="216" y="589"/>
                  </a:lnTo>
                  <a:lnTo>
                    <a:pt x="212" y="584"/>
                  </a:lnTo>
                  <a:lnTo>
                    <a:pt x="160" y="590"/>
                  </a:lnTo>
                  <a:lnTo>
                    <a:pt x="152" y="582"/>
                  </a:lnTo>
                  <a:lnTo>
                    <a:pt x="147" y="564"/>
                  </a:lnTo>
                  <a:lnTo>
                    <a:pt x="134" y="571"/>
                  </a:lnTo>
                  <a:lnTo>
                    <a:pt x="80" y="541"/>
                  </a:lnTo>
                  <a:lnTo>
                    <a:pt x="39" y="548"/>
                  </a:lnTo>
                  <a:lnTo>
                    <a:pt x="30" y="552"/>
                  </a:lnTo>
                  <a:lnTo>
                    <a:pt x="29" y="538"/>
                  </a:lnTo>
                  <a:lnTo>
                    <a:pt x="38" y="533"/>
                  </a:lnTo>
                  <a:lnTo>
                    <a:pt x="33" y="500"/>
                  </a:lnTo>
                  <a:lnTo>
                    <a:pt x="7" y="497"/>
                  </a:lnTo>
                  <a:lnTo>
                    <a:pt x="31" y="484"/>
                  </a:lnTo>
                  <a:lnTo>
                    <a:pt x="18" y="451"/>
                  </a:lnTo>
                  <a:lnTo>
                    <a:pt x="33" y="437"/>
                  </a:lnTo>
                  <a:lnTo>
                    <a:pt x="31" y="419"/>
                  </a:lnTo>
                  <a:lnTo>
                    <a:pt x="54" y="385"/>
                  </a:lnTo>
                  <a:lnTo>
                    <a:pt x="43" y="364"/>
                  </a:lnTo>
                  <a:lnTo>
                    <a:pt x="54" y="342"/>
                  </a:lnTo>
                  <a:lnTo>
                    <a:pt x="72" y="327"/>
                  </a:lnTo>
                  <a:lnTo>
                    <a:pt x="56" y="300"/>
                  </a:lnTo>
                  <a:lnTo>
                    <a:pt x="40" y="296"/>
                  </a:lnTo>
                  <a:lnTo>
                    <a:pt x="43" y="288"/>
                  </a:lnTo>
                  <a:lnTo>
                    <a:pt x="34" y="275"/>
                  </a:lnTo>
                  <a:lnTo>
                    <a:pt x="36" y="259"/>
                  </a:lnTo>
                  <a:lnTo>
                    <a:pt x="28" y="238"/>
                  </a:lnTo>
                  <a:lnTo>
                    <a:pt x="22" y="236"/>
                  </a:lnTo>
                  <a:lnTo>
                    <a:pt x="24" y="223"/>
                  </a:lnTo>
                  <a:lnTo>
                    <a:pt x="10" y="211"/>
                  </a:lnTo>
                  <a:lnTo>
                    <a:pt x="21" y="190"/>
                  </a:lnTo>
                  <a:lnTo>
                    <a:pt x="0" y="15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80" name="Freeform 1655"/>
            <p:cNvSpPr>
              <a:spLocks/>
            </p:cNvSpPr>
            <p:nvPr/>
          </p:nvSpPr>
          <p:spPr bwMode="auto">
            <a:xfrm>
              <a:off x="5905" y="1433"/>
              <a:ext cx="113" cy="111"/>
            </a:xfrm>
            <a:custGeom>
              <a:avLst/>
              <a:gdLst>
                <a:gd name="T0" fmla="*/ 0 w 113"/>
                <a:gd name="T1" fmla="*/ 71 h 111"/>
                <a:gd name="T2" fmla="*/ 2 w 113"/>
                <a:gd name="T3" fmla="*/ 51 h 111"/>
                <a:gd name="T4" fmla="*/ 55 w 113"/>
                <a:gd name="T5" fmla="*/ 67 h 111"/>
                <a:gd name="T6" fmla="*/ 69 w 113"/>
                <a:gd name="T7" fmla="*/ 48 h 111"/>
                <a:gd name="T8" fmla="*/ 77 w 113"/>
                <a:gd name="T9" fmla="*/ 48 h 111"/>
                <a:gd name="T10" fmla="*/ 63 w 113"/>
                <a:gd name="T11" fmla="*/ 36 h 111"/>
                <a:gd name="T12" fmla="*/ 72 w 113"/>
                <a:gd name="T13" fmla="*/ 34 h 111"/>
                <a:gd name="T14" fmla="*/ 85 w 113"/>
                <a:gd name="T15" fmla="*/ 35 h 111"/>
                <a:gd name="T16" fmla="*/ 82 w 113"/>
                <a:gd name="T17" fmla="*/ 25 h 111"/>
                <a:gd name="T18" fmla="*/ 99 w 113"/>
                <a:gd name="T19" fmla="*/ 32 h 111"/>
                <a:gd name="T20" fmla="*/ 97 w 113"/>
                <a:gd name="T21" fmla="*/ 23 h 111"/>
                <a:gd name="T22" fmla="*/ 85 w 113"/>
                <a:gd name="T23" fmla="*/ 14 h 111"/>
                <a:gd name="T24" fmla="*/ 92 w 113"/>
                <a:gd name="T25" fmla="*/ 9 h 111"/>
                <a:gd name="T26" fmla="*/ 79 w 113"/>
                <a:gd name="T27" fmla="*/ 0 h 111"/>
                <a:gd name="T28" fmla="*/ 103 w 113"/>
                <a:gd name="T29" fmla="*/ 7 h 111"/>
                <a:gd name="T30" fmla="*/ 100 w 113"/>
                <a:gd name="T31" fmla="*/ 21 h 111"/>
                <a:gd name="T32" fmla="*/ 103 w 113"/>
                <a:gd name="T33" fmla="*/ 23 h 111"/>
                <a:gd name="T34" fmla="*/ 113 w 113"/>
                <a:gd name="T35" fmla="*/ 41 h 111"/>
                <a:gd name="T36" fmla="*/ 107 w 113"/>
                <a:gd name="T37" fmla="*/ 34 h 111"/>
                <a:gd name="T38" fmla="*/ 85 w 113"/>
                <a:gd name="T39" fmla="*/ 55 h 111"/>
                <a:gd name="T40" fmla="*/ 106 w 113"/>
                <a:gd name="T41" fmla="*/ 61 h 111"/>
                <a:gd name="T42" fmla="*/ 104 w 113"/>
                <a:gd name="T43" fmla="*/ 91 h 111"/>
                <a:gd name="T44" fmla="*/ 75 w 113"/>
                <a:gd name="T45" fmla="*/ 89 h 111"/>
                <a:gd name="T46" fmla="*/ 74 w 113"/>
                <a:gd name="T47" fmla="*/ 105 h 111"/>
                <a:gd name="T48" fmla="*/ 58 w 113"/>
                <a:gd name="T49" fmla="*/ 101 h 111"/>
                <a:gd name="T50" fmla="*/ 49 w 113"/>
                <a:gd name="T51" fmla="*/ 111 h 111"/>
                <a:gd name="T52" fmla="*/ 29 w 113"/>
                <a:gd name="T53" fmla="*/ 111 h 111"/>
                <a:gd name="T54" fmla="*/ 24 w 113"/>
                <a:gd name="T55" fmla="*/ 99 h 111"/>
                <a:gd name="T56" fmla="*/ 22 w 113"/>
                <a:gd name="T57" fmla="*/ 75 h 111"/>
                <a:gd name="T58" fmla="*/ 0 w 113"/>
                <a:gd name="T59" fmla="*/ 7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3" h="111">
                  <a:moveTo>
                    <a:pt x="0" y="71"/>
                  </a:moveTo>
                  <a:lnTo>
                    <a:pt x="2" y="51"/>
                  </a:lnTo>
                  <a:lnTo>
                    <a:pt x="55" y="67"/>
                  </a:lnTo>
                  <a:lnTo>
                    <a:pt x="69" y="48"/>
                  </a:lnTo>
                  <a:lnTo>
                    <a:pt x="77" y="48"/>
                  </a:lnTo>
                  <a:lnTo>
                    <a:pt x="63" y="36"/>
                  </a:lnTo>
                  <a:lnTo>
                    <a:pt x="72" y="34"/>
                  </a:lnTo>
                  <a:lnTo>
                    <a:pt x="85" y="35"/>
                  </a:lnTo>
                  <a:lnTo>
                    <a:pt x="82" y="25"/>
                  </a:lnTo>
                  <a:lnTo>
                    <a:pt x="99" y="32"/>
                  </a:lnTo>
                  <a:lnTo>
                    <a:pt x="97" y="23"/>
                  </a:lnTo>
                  <a:lnTo>
                    <a:pt x="85" y="14"/>
                  </a:lnTo>
                  <a:lnTo>
                    <a:pt x="92" y="9"/>
                  </a:lnTo>
                  <a:lnTo>
                    <a:pt x="79" y="0"/>
                  </a:lnTo>
                  <a:lnTo>
                    <a:pt x="103" y="7"/>
                  </a:lnTo>
                  <a:lnTo>
                    <a:pt x="100" y="21"/>
                  </a:lnTo>
                  <a:lnTo>
                    <a:pt x="103" y="23"/>
                  </a:lnTo>
                  <a:lnTo>
                    <a:pt x="113" y="41"/>
                  </a:lnTo>
                  <a:lnTo>
                    <a:pt x="107" y="34"/>
                  </a:lnTo>
                  <a:lnTo>
                    <a:pt x="85" y="55"/>
                  </a:lnTo>
                  <a:lnTo>
                    <a:pt x="106" y="61"/>
                  </a:lnTo>
                  <a:lnTo>
                    <a:pt x="104" y="91"/>
                  </a:lnTo>
                  <a:lnTo>
                    <a:pt x="75" y="89"/>
                  </a:lnTo>
                  <a:lnTo>
                    <a:pt x="74" y="105"/>
                  </a:lnTo>
                  <a:lnTo>
                    <a:pt x="58" y="101"/>
                  </a:lnTo>
                  <a:lnTo>
                    <a:pt x="49" y="111"/>
                  </a:lnTo>
                  <a:lnTo>
                    <a:pt x="29" y="111"/>
                  </a:lnTo>
                  <a:lnTo>
                    <a:pt x="24" y="99"/>
                  </a:lnTo>
                  <a:lnTo>
                    <a:pt x="22" y="75"/>
                  </a:lnTo>
                  <a:lnTo>
                    <a:pt x="0" y="7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81" name="Freeform 1656"/>
            <p:cNvSpPr>
              <a:spLocks/>
            </p:cNvSpPr>
            <p:nvPr/>
          </p:nvSpPr>
          <p:spPr bwMode="auto">
            <a:xfrm>
              <a:off x="5797" y="1449"/>
              <a:ext cx="334" cy="389"/>
            </a:xfrm>
            <a:custGeom>
              <a:avLst/>
              <a:gdLst>
                <a:gd name="T0" fmla="*/ 41 w 334"/>
                <a:gd name="T1" fmla="*/ 234 h 389"/>
                <a:gd name="T2" fmla="*/ 84 w 334"/>
                <a:gd name="T3" fmla="*/ 241 h 389"/>
                <a:gd name="T4" fmla="*/ 90 w 334"/>
                <a:gd name="T5" fmla="*/ 216 h 389"/>
                <a:gd name="T6" fmla="*/ 85 w 334"/>
                <a:gd name="T7" fmla="*/ 195 h 389"/>
                <a:gd name="T8" fmla="*/ 102 w 334"/>
                <a:gd name="T9" fmla="*/ 179 h 389"/>
                <a:gd name="T10" fmla="*/ 93 w 334"/>
                <a:gd name="T11" fmla="*/ 143 h 389"/>
                <a:gd name="T12" fmla="*/ 80 w 334"/>
                <a:gd name="T13" fmla="*/ 127 h 389"/>
                <a:gd name="T14" fmla="*/ 94 w 334"/>
                <a:gd name="T15" fmla="*/ 105 h 389"/>
                <a:gd name="T16" fmla="*/ 98 w 334"/>
                <a:gd name="T17" fmla="*/ 90 h 389"/>
                <a:gd name="T18" fmla="*/ 116 w 334"/>
                <a:gd name="T19" fmla="*/ 92 h 389"/>
                <a:gd name="T20" fmla="*/ 137 w 334"/>
                <a:gd name="T21" fmla="*/ 95 h 389"/>
                <a:gd name="T22" fmla="*/ 166 w 334"/>
                <a:gd name="T23" fmla="*/ 85 h 389"/>
                <a:gd name="T24" fmla="*/ 183 w 334"/>
                <a:gd name="T25" fmla="*/ 73 h 389"/>
                <a:gd name="T26" fmla="*/ 214 w 334"/>
                <a:gd name="T27" fmla="*/ 45 h 389"/>
                <a:gd name="T28" fmla="*/ 215 w 334"/>
                <a:gd name="T29" fmla="*/ 18 h 389"/>
                <a:gd name="T30" fmla="*/ 211 w 334"/>
                <a:gd name="T31" fmla="*/ 7 h 389"/>
                <a:gd name="T32" fmla="*/ 226 w 334"/>
                <a:gd name="T33" fmla="*/ 6 h 389"/>
                <a:gd name="T34" fmla="*/ 235 w 334"/>
                <a:gd name="T35" fmla="*/ 17 h 389"/>
                <a:gd name="T36" fmla="*/ 261 w 334"/>
                <a:gd name="T37" fmla="*/ 24 h 389"/>
                <a:gd name="T38" fmla="*/ 242 w 334"/>
                <a:gd name="T39" fmla="*/ 10 h 389"/>
                <a:gd name="T40" fmla="*/ 265 w 334"/>
                <a:gd name="T41" fmla="*/ 16 h 389"/>
                <a:gd name="T42" fmla="*/ 285 w 334"/>
                <a:gd name="T43" fmla="*/ 53 h 389"/>
                <a:gd name="T44" fmla="*/ 301 w 334"/>
                <a:gd name="T45" fmla="*/ 61 h 389"/>
                <a:gd name="T46" fmla="*/ 291 w 334"/>
                <a:gd name="T47" fmla="*/ 99 h 389"/>
                <a:gd name="T48" fmla="*/ 305 w 334"/>
                <a:gd name="T49" fmla="*/ 129 h 389"/>
                <a:gd name="T50" fmla="*/ 318 w 334"/>
                <a:gd name="T51" fmla="*/ 150 h 389"/>
                <a:gd name="T52" fmla="*/ 314 w 334"/>
                <a:gd name="T53" fmla="*/ 217 h 389"/>
                <a:gd name="T54" fmla="*/ 304 w 334"/>
                <a:gd name="T55" fmla="*/ 241 h 389"/>
                <a:gd name="T56" fmla="*/ 257 w 334"/>
                <a:gd name="T57" fmla="*/ 279 h 389"/>
                <a:gd name="T58" fmla="*/ 243 w 334"/>
                <a:gd name="T59" fmla="*/ 265 h 389"/>
                <a:gd name="T60" fmla="*/ 232 w 334"/>
                <a:gd name="T61" fmla="*/ 252 h 389"/>
                <a:gd name="T62" fmla="*/ 192 w 334"/>
                <a:gd name="T63" fmla="*/ 248 h 389"/>
                <a:gd name="T64" fmla="*/ 173 w 334"/>
                <a:gd name="T65" fmla="*/ 278 h 389"/>
                <a:gd name="T66" fmla="*/ 201 w 334"/>
                <a:gd name="T67" fmla="*/ 302 h 389"/>
                <a:gd name="T68" fmla="*/ 223 w 334"/>
                <a:gd name="T69" fmla="*/ 310 h 389"/>
                <a:gd name="T70" fmla="*/ 232 w 334"/>
                <a:gd name="T71" fmla="*/ 304 h 389"/>
                <a:gd name="T72" fmla="*/ 256 w 334"/>
                <a:gd name="T73" fmla="*/ 335 h 389"/>
                <a:gd name="T74" fmla="*/ 248 w 334"/>
                <a:gd name="T75" fmla="*/ 354 h 389"/>
                <a:gd name="T76" fmla="*/ 232 w 334"/>
                <a:gd name="T77" fmla="*/ 388 h 389"/>
                <a:gd name="T78" fmla="*/ 222 w 334"/>
                <a:gd name="T79" fmla="*/ 381 h 389"/>
                <a:gd name="T80" fmla="*/ 188 w 334"/>
                <a:gd name="T81" fmla="*/ 362 h 389"/>
                <a:gd name="T82" fmla="*/ 145 w 334"/>
                <a:gd name="T83" fmla="*/ 378 h 389"/>
                <a:gd name="T84" fmla="*/ 119 w 334"/>
                <a:gd name="T85" fmla="*/ 385 h 389"/>
                <a:gd name="T86" fmla="*/ 105 w 334"/>
                <a:gd name="T87" fmla="*/ 375 h 389"/>
                <a:gd name="T88" fmla="*/ 79 w 334"/>
                <a:gd name="T89" fmla="*/ 385 h 389"/>
                <a:gd name="T90" fmla="*/ 53 w 334"/>
                <a:gd name="T91" fmla="*/ 357 h 389"/>
                <a:gd name="T92" fmla="*/ 35 w 334"/>
                <a:gd name="T93" fmla="*/ 347 h 389"/>
                <a:gd name="T94" fmla="*/ 20 w 334"/>
                <a:gd name="T95" fmla="*/ 327 h 389"/>
                <a:gd name="T96" fmla="*/ 27 w 334"/>
                <a:gd name="T97" fmla="*/ 316 h 389"/>
                <a:gd name="T98" fmla="*/ 49 w 334"/>
                <a:gd name="T99" fmla="*/ 316 h 389"/>
                <a:gd name="T100" fmla="*/ 29 w 334"/>
                <a:gd name="T101" fmla="*/ 297 h 389"/>
                <a:gd name="T102" fmla="*/ 8 w 334"/>
                <a:gd name="T103" fmla="*/ 273 h 389"/>
                <a:gd name="T104" fmla="*/ 20 w 334"/>
                <a:gd name="T105" fmla="*/ 24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4" h="389">
                  <a:moveTo>
                    <a:pt x="39" y="243"/>
                  </a:moveTo>
                  <a:lnTo>
                    <a:pt x="41" y="234"/>
                  </a:lnTo>
                  <a:lnTo>
                    <a:pt x="51" y="246"/>
                  </a:lnTo>
                  <a:lnTo>
                    <a:pt x="84" y="241"/>
                  </a:lnTo>
                  <a:lnTo>
                    <a:pt x="82" y="226"/>
                  </a:lnTo>
                  <a:lnTo>
                    <a:pt x="90" y="216"/>
                  </a:lnTo>
                  <a:lnTo>
                    <a:pt x="86" y="212"/>
                  </a:lnTo>
                  <a:lnTo>
                    <a:pt x="85" y="195"/>
                  </a:lnTo>
                  <a:lnTo>
                    <a:pt x="101" y="197"/>
                  </a:lnTo>
                  <a:lnTo>
                    <a:pt x="102" y="179"/>
                  </a:lnTo>
                  <a:lnTo>
                    <a:pt x="92" y="154"/>
                  </a:lnTo>
                  <a:lnTo>
                    <a:pt x="93" y="143"/>
                  </a:lnTo>
                  <a:lnTo>
                    <a:pt x="79" y="133"/>
                  </a:lnTo>
                  <a:lnTo>
                    <a:pt x="80" y="127"/>
                  </a:lnTo>
                  <a:lnTo>
                    <a:pt x="97" y="127"/>
                  </a:lnTo>
                  <a:lnTo>
                    <a:pt x="94" y="105"/>
                  </a:lnTo>
                  <a:lnTo>
                    <a:pt x="110" y="106"/>
                  </a:lnTo>
                  <a:lnTo>
                    <a:pt x="98" y="90"/>
                  </a:lnTo>
                  <a:lnTo>
                    <a:pt x="113" y="79"/>
                  </a:lnTo>
                  <a:lnTo>
                    <a:pt x="116" y="92"/>
                  </a:lnTo>
                  <a:lnTo>
                    <a:pt x="132" y="83"/>
                  </a:lnTo>
                  <a:lnTo>
                    <a:pt x="137" y="95"/>
                  </a:lnTo>
                  <a:lnTo>
                    <a:pt x="157" y="95"/>
                  </a:lnTo>
                  <a:lnTo>
                    <a:pt x="166" y="85"/>
                  </a:lnTo>
                  <a:lnTo>
                    <a:pt x="182" y="89"/>
                  </a:lnTo>
                  <a:lnTo>
                    <a:pt x="183" y="73"/>
                  </a:lnTo>
                  <a:lnTo>
                    <a:pt x="212" y="75"/>
                  </a:lnTo>
                  <a:lnTo>
                    <a:pt x="214" y="45"/>
                  </a:lnTo>
                  <a:lnTo>
                    <a:pt x="193" y="39"/>
                  </a:lnTo>
                  <a:lnTo>
                    <a:pt x="215" y="18"/>
                  </a:lnTo>
                  <a:lnTo>
                    <a:pt x="221" y="25"/>
                  </a:lnTo>
                  <a:lnTo>
                    <a:pt x="211" y="7"/>
                  </a:lnTo>
                  <a:lnTo>
                    <a:pt x="219" y="0"/>
                  </a:lnTo>
                  <a:lnTo>
                    <a:pt x="226" y="6"/>
                  </a:lnTo>
                  <a:lnTo>
                    <a:pt x="225" y="23"/>
                  </a:lnTo>
                  <a:lnTo>
                    <a:pt x="235" y="17"/>
                  </a:lnTo>
                  <a:lnTo>
                    <a:pt x="249" y="28"/>
                  </a:lnTo>
                  <a:lnTo>
                    <a:pt x="261" y="24"/>
                  </a:lnTo>
                  <a:lnTo>
                    <a:pt x="254" y="11"/>
                  </a:lnTo>
                  <a:lnTo>
                    <a:pt x="242" y="10"/>
                  </a:lnTo>
                  <a:lnTo>
                    <a:pt x="259" y="0"/>
                  </a:lnTo>
                  <a:lnTo>
                    <a:pt x="265" y="16"/>
                  </a:lnTo>
                  <a:lnTo>
                    <a:pt x="286" y="23"/>
                  </a:lnTo>
                  <a:lnTo>
                    <a:pt x="285" y="53"/>
                  </a:lnTo>
                  <a:lnTo>
                    <a:pt x="300" y="60"/>
                  </a:lnTo>
                  <a:lnTo>
                    <a:pt x="301" y="61"/>
                  </a:lnTo>
                  <a:lnTo>
                    <a:pt x="276" y="76"/>
                  </a:lnTo>
                  <a:lnTo>
                    <a:pt x="291" y="99"/>
                  </a:lnTo>
                  <a:lnTo>
                    <a:pt x="308" y="94"/>
                  </a:lnTo>
                  <a:lnTo>
                    <a:pt x="305" y="129"/>
                  </a:lnTo>
                  <a:lnTo>
                    <a:pt x="334" y="144"/>
                  </a:lnTo>
                  <a:lnTo>
                    <a:pt x="318" y="150"/>
                  </a:lnTo>
                  <a:lnTo>
                    <a:pt x="308" y="193"/>
                  </a:lnTo>
                  <a:lnTo>
                    <a:pt x="314" y="217"/>
                  </a:lnTo>
                  <a:lnTo>
                    <a:pt x="302" y="226"/>
                  </a:lnTo>
                  <a:lnTo>
                    <a:pt x="304" y="241"/>
                  </a:lnTo>
                  <a:lnTo>
                    <a:pt x="256" y="259"/>
                  </a:lnTo>
                  <a:lnTo>
                    <a:pt x="257" y="279"/>
                  </a:lnTo>
                  <a:lnTo>
                    <a:pt x="253" y="298"/>
                  </a:lnTo>
                  <a:lnTo>
                    <a:pt x="243" y="265"/>
                  </a:lnTo>
                  <a:lnTo>
                    <a:pt x="229" y="259"/>
                  </a:lnTo>
                  <a:lnTo>
                    <a:pt x="232" y="252"/>
                  </a:lnTo>
                  <a:lnTo>
                    <a:pt x="219" y="243"/>
                  </a:lnTo>
                  <a:lnTo>
                    <a:pt x="192" y="248"/>
                  </a:lnTo>
                  <a:lnTo>
                    <a:pt x="195" y="253"/>
                  </a:lnTo>
                  <a:lnTo>
                    <a:pt x="173" y="278"/>
                  </a:lnTo>
                  <a:lnTo>
                    <a:pt x="178" y="303"/>
                  </a:lnTo>
                  <a:lnTo>
                    <a:pt x="201" y="302"/>
                  </a:lnTo>
                  <a:lnTo>
                    <a:pt x="210" y="313"/>
                  </a:lnTo>
                  <a:lnTo>
                    <a:pt x="223" y="310"/>
                  </a:lnTo>
                  <a:lnTo>
                    <a:pt x="225" y="304"/>
                  </a:lnTo>
                  <a:lnTo>
                    <a:pt x="232" y="304"/>
                  </a:lnTo>
                  <a:lnTo>
                    <a:pt x="233" y="309"/>
                  </a:lnTo>
                  <a:lnTo>
                    <a:pt x="256" y="335"/>
                  </a:lnTo>
                  <a:lnTo>
                    <a:pt x="240" y="344"/>
                  </a:lnTo>
                  <a:lnTo>
                    <a:pt x="248" y="354"/>
                  </a:lnTo>
                  <a:lnTo>
                    <a:pt x="232" y="354"/>
                  </a:lnTo>
                  <a:lnTo>
                    <a:pt x="232" y="388"/>
                  </a:lnTo>
                  <a:lnTo>
                    <a:pt x="228" y="389"/>
                  </a:lnTo>
                  <a:lnTo>
                    <a:pt x="222" y="381"/>
                  </a:lnTo>
                  <a:lnTo>
                    <a:pt x="198" y="375"/>
                  </a:lnTo>
                  <a:lnTo>
                    <a:pt x="188" y="362"/>
                  </a:lnTo>
                  <a:lnTo>
                    <a:pt x="178" y="370"/>
                  </a:lnTo>
                  <a:lnTo>
                    <a:pt x="145" y="378"/>
                  </a:lnTo>
                  <a:lnTo>
                    <a:pt x="140" y="385"/>
                  </a:lnTo>
                  <a:lnTo>
                    <a:pt x="119" y="385"/>
                  </a:lnTo>
                  <a:lnTo>
                    <a:pt x="119" y="377"/>
                  </a:lnTo>
                  <a:lnTo>
                    <a:pt x="105" y="375"/>
                  </a:lnTo>
                  <a:lnTo>
                    <a:pt x="89" y="384"/>
                  </a:lnTo>
                  <a:lnTo>
                    <a:pt x="79" y="385"/>
                  </a:lnTo>
                  <a:lnTo>
                    <a:pt x="80" y="367"/>
                  </a:lnTo>
                  <a:lnTo>
                    <a:pt x="53" y="357"/>
                  </a:lnTo>
                  <a:lnTo>
                    <a:pt x="55" y="349"/>
                  </a:lnTo>
                  <a:lnTo>
                    <a:pt x="35" y="347"/>
                  </a:lnTo>
                  <a:lnTo>
                    <a:pt x="26" y="326"/>
                  </a:lnTo>
                  <a:lnTo>
                    <a:pt x="20" y="327"/>
                  </a:lnTo>
                  <a:lnTo>
                    <a:pt x="18" y="321"/>
                  </a:lnTo>
                  <a:lnTo>
                    <a:pt x="27" y="316"/>
                  </a:lnTo>
                  <a:lnTo>
                    <a:pt x="44" y="324"/>
                  </a:lnTo>
                  <a:lnTo>
                    <a:pt x="49" y="316"/>
                  </a:lnTo>
                  <a:lnTo>
                    <a:pt x="30" y="306"/>
                  </a:lnTo>
                  <a:lnTo>
                    <a:pt x="29" y="297"/>
                  </a:lnTo>
                  <a:lnTo>
                    <a:pt x="0" y="289"/>
                  </a:lnTo>
                  <a:lnTo>
                    <a:pt x="8" y="273"/>
                  </a:lnTo>
                  <a:lnTo>
                    <a:pt x="3" y="246"/>
                  </a:lnTo>
                  <a:lnTo>
                    <a:pt x="20" y="240"/>
                  </a:lnTo>
                  <a:lnTo>
                    <a:pt x="39" y="24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82" name="Freeform 1657"/>
            <p:cNvSpPr>
              <a:spLocks/>
            </p:cNvSpPr>
            <p:nvPr/>
          </p:nvSpPr>
          <p:spPr bwMode="auto">
            <a:xfrm>
              <a:off x="5847" y="1626"/>
              <a:ext cx="36" cy="40"/>
            </a:xfrm>
            <a:custGeom>
              <a:avLst/>
              <a:gdLst>
                <a:gd name="T0" fmla="*/ 33 w 36"/>
                <a:gd name="T1" fmla="*/ 40 h 40"/>
                <a:gd name="T2" fmla="*/ 13 w 36"/>
                <a:gd name="T3" fmla="*/ 34 h 40"/>
                <a:gd name="T4" fmla="*/ 0 w 36"/>
                <a:gd name="T5" fmla="*/ 33 h 40"/>
                <a:gd name="T6" fmla="*/ 4 w 36"/>
                <a:gd name="T7" fmla="*/ 17 h 40"/>
                <a:gd name="T8" fmla="*/ 13 w 36"/>
                <a:gd name="T9" fmla="*/ 25 h 40"/>
                <a:gd name="T10" fmla="*/ 20 w 36"/>
                <a:gd name="T11" fmla="*/ 24 h 40"/>
                <a:gd name="T12" fmla="*/ 21 w 36"/>
                <a:gd name="T13" fmla="*/ 1 h 40"/>
                <a:gd name="T14" fmla="*/ 29 w 36"/>
                <a:gd name="T15" fmla="*/ 0 h 40"/>
                <a:gd name="T16" fmla="*/ 36 w 36"/>
                <a:gd name="T17" fmla="*/ 10 h 40"/>
                <a:gd name="T18" fmla="*/ 35 w 36"/>
                <a:gd name="T19" fmla="*/ 18 h 40"/>
                <a:gd name="T20" fmla="*/ 36 w 36"/>
                <a:gd name="T21" fmla="*/ 35 h 40"/>
                <a:gd name="T22" fmla="*/ 33 w 36"/>
                <a:gd name="T2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0">
                  <a:moveTo>
                    <a:pt x="33" y="40"/>
                  </a:moveTo>
                  <a:lnTo>
                    <a:pt x="13" y="34"/>
                  </a:lnTo>
                  <a:lnTo>
                    <a:pt x="0" y="33"/>
                  </a:lnTo>
                  <a:lnTo>
                    <a:pt x="4" y="17"/>
                  </a:lnTo>
                  <a:lnTo>
                    <a:pt x="13" y="25"/>
                  </a:lnTo>
                  <a:lnTo>
                    <a:pt x="20" y="24"/>
                  </a:lnTo>
                  <a:lnTo>
                    <a:pt x="21" y="1"/>
                  </a:lnTo>
                  <a:lnTo>
                    <a:pt x="29" y="0"/>
                  </a:lnTo>
                  <a:lnTo>
                    <a:pt x="36" y="10"/>
                  </a:lnTo>
                  <a:lnTo>
                    <a:pt x="35" y="18"/>
                  </a:lnTo>
                  <a:lnTo>
                    <a:pt x="36" y="35"/>
                  </a:lnTo>
                  <a:lnTo>
                    <a:pt x="33" y="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83" name="Freeform 1658"/>
            <p:cNvSpPr>
              <a:spLocks/>
            </p:cNvSpPr>
            <p:nvPr/>
          </p:nvSpPr>
          <p:spPr bwMode="auto">
            <a:xfrm>
              <a:off x="5970" y="1692"/>
              <a:ext cx="81" cy="70"/>
            </a:xfrm>
            <a:custGeom>
              <a:avLst/>
              <a:gdLst>
                <a:gd name="T0" fmla="*/ 50 w 81"/>
                <a:gd name="T1" fmla="*/ 67 h 70"/>
                <a:gd name="T2" fmla="*/ 37 w 81"/>
                <a:gd name="T3" fmla="*/ 70 h 70"/>
                <a:gd name="T4" fmla="*/ 28 w 81"/>
                <a:gd name="T5" fmla="*/ 59 h 70"/>
                <a:gd name="T6" fmla="*/ 5 w 81"/>
                <a:gd name="T7" fmla="*/ 60 h 70"/>
                <a:gd name="T8" fmla="*/ 0 w 81"/>
                <a:gd name="T9" fmla="*/ 35 h 70"/>
                <a:gd name="T10" fmla="*/ 22 w 81"/>
                <a:gd name="T11" fmla="*/ 10 h 70"/>
                <a:gd name="T12" fmla="*/ 19 w 81"/>
                <a:gd name="T13" fmla="*/ 5 h 70"/>
                <a:gd name="T14" fmla="*/ 46 w 81"/>
                <a:gd name="T15" fmla="*/ 0 h 70"/>
                <a:gd name="T16" fmla="*/ 59 w 81"/>
                <a:gd name="T17" fmla="*/ 9 h 70"/>
                <a:gd name="T18" fmla="*/ 56 w 81"/>
                <a:gd name="T19" fmla="*/ 16 h 70"/>
                <a:gd name="T20" fmla="*/ 70 w 81"/>
                <a:gd name="T21" fmla="*/ 22 h 70"/>
                <a:gd name="T22" fmla="*/ 80 w 81"/>
                <a:gd name="T23" fmla="*/ 55 h 70"/>
                <a:gd name="T24" fmla="*/ 81 w 81"/>
                <a:gd name="T25" fmla="*/ 60 h 70"/>
                <a:gd name="T26" fmla="*/ 59 w 81"/>
                <a:gd name="T27" fmla="*/ 61 h 70"/>
                <a:gd name="T28" fmla="*/ 52 w 81"/>
                <a:gd name="T29" fmla="*/ 61 h 70"/>
                <a:gd name="T30" fmla="*/ 50 w 81"/>
                <a:gd name="T31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70">
                  <a:moveTo>
                    <a:pt x="50" y="67"/>
                  </a:moveTo>
                  <a:lnTo>
                    <a:pt x="37" y="70"/>
                  </a:lnTo>
                  <a:lnTo>
                    <a:pt x="28" y="59"/>
                  </a:lnTo>
                  <a:lnTo>
                    <a:pt x="5" y="60"/>
                  </a:lnTo>
                  <a:lnTo>
                    <a:pt x="0" y="35"/>
                  </a:lnTo>
                  <a:lnTo>
                    <a:pt x="22" y="10"/>
                  </a:lnTo>
                  <a:lnTo>
                    <a:pt x="19" y="5"/>
                  </a:lnTo>
                  <a:lnTo>
                    <a:pt x="46" y="0"/>
                  </a:lnTo>
                  <a:lnTo>
                    <a:pt x="59" y="9"/>
                  </a:lnTo>
                  <a:lnTo>
                    <a:pt x="56" y="16"/>
                  </a:lnTo>
                  <a:lnTo>
                    <a:pt x="70" y="22"/>
                  </a:lnTo>
                  <a:lnTo>
                    <a:pt x="80" y="55"/>
                  </a:lnTo>
                  <a:lnTo>
                    <a:pt x="81" y="60"/>
                  </a:lnTo>
                  <a:lnTo>
                    <a:pt x="59" y="61"/>
                  </a:lnTo>
                  <a:lnTo>
                    <a:pt x="52" y="61"/>
                  </a:lnTo>
                  <a:lnTo>
                    <a:pt x="50" y="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84" name="Freeform 1659"/>
            <p:cNvSpPr>
              <a:spLocks/>
            </p:cNvSpPr>
            <p:nvPr/>
          </p:nvSpPr>
          <p:spPr bwMode="auto">
            <a:xfrm>
              <a:off x="5697" y="1897"/>
              <a:ext cx="57" cy="56"/>
            </a:xfrm>
            <a:custGeom>
              <a:avLst/>
              <a:gdLst>
                <a:gd name="T0" fmla="*/ 21 w 57"/>
                <a:gd name="T1" fmla="*/ 0 h 56"/>
                <a:gd name="T2" fmla="*/ 32 w 57"/>
                <a:gd name="T3" fmla="*/ 32 h 56"/>
                <a:gd name="T4" fmla="*/ 36 w 57"/>
                <a:gd name="T5" fmla="*/ 37 h 56"/>
                <a:gd name="T6" fmla="*/ 48 w 57"/>
                <a:gd name="T7" fmla="*/ 33 h 56"/>
                <a:gd name="T8" fmla="*/ 57 w 57"/>
                <a:gd name="T9" fmla="*/ 39 h 56"/>
                <a:gd name="T10" fmla="*/ 51 w 57"/>
                <a:gd name="T11" fmla="*/ 42 h 56"/>
                <a:gd name="T12" fmla="*/ 52 w 57"/>
                <a:gd name="T13" fmla="*/ 56 h 56"/>
                <a:gd name="T14" fmla="*/ 36 w 57"/>
                <a:gd name="T15" fmla="*/ 51 h 56"/>
                <a:gd name="T16" fmla="*/ 25 w 57"/>
                <a:gd name="T17" fmla="*/ 44 h 56"/>
                <a:gd name="T18" fmla="*/ 20 w 57"/>
                <a:gd name="T19" fmla="*/ 37 h 56"/>
                <a:gd name="T20" fmla="*/ 12 w 57"/>
                <a:gd name="T21" fmla="*/ 35 h 56"/>
                <a:gd name="T22" fmla="*/ 0 w 57"/>
                <a:gd name="T23" fmla="*/ 18 h 56"/>
                <a:gd name="T24" fmla="*/ 0 w 57"/>
                <a:gd name="T25" fmla="*/ 10 h 56"/>
                <a:gd name="T26" fmla="*/ 2 w 57"/>
                <a:gd name="T27" fmla="*/ 5 h 56"/>
                <a:gd name="T28" fmla="*/ 21 w 57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56">
                  <a:moveTo>
                    <a:pt x="21" y="0"/>
                  </a:moveTo>
                  <a:lnTo>
                    <a:pt x="32" y="32"/>
                  </a:lnTo>
                  <a:lnTo>
                    <a:pt x="36" y="37"/>
                  </a:lnTo>
                  <a:lnTo>
                    <a:pt x="48" y="33"/>
                  </a:lnTo>
                  <a:lnTo>
                    <a:pt x="57" y="39"/>
                  </a:lnTo>
                  <a:lnTo>
                    <a:pt x="51" y="42"/>
                  </a:lnTo>
                  <a:lnTo>
                    <a:pt x="52" y="56"/>
                  </a:lnTo>
                  <a:lnTo>
                    <a:pt x="36" y="51"/>
                  </a:lnTo>
                  <a:lnTo>
                    <a:pt x="25" y="44"/>
                  </a:lnTo>
                  <a:lnTo>
                    <a:pt x="20" y="37"/>
                  </a:lnTo>
                  <a:lnTo>
                    <a:pt x="12" y="35"/>
                  </a:lnTo>
                  <a:lnTo>
                    <a:pt x="0" y="18"/>
                  </a:lnTo>
                  <a:lnTo>
                    <a:pt x="0" y="10"/>
                  </a:lnTo>
                  <a:lnTo>
                    <a:pt x="2" y="5"/>
                  </a:lnTo>
                  <a:lnTo>
                    <a:pt x="2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85" name="Freeform 1660"/>
            <p:cNvSpPr>
              <a:spLocks/>
            </p:cNvSpPr>
            <p:nvPr/>
          </p:nvSpPr>
          <p:spPr bwMode="auto">
            <a:xfrm>
              <a:off x="5656" y="1858"/>
              <a:ext cx="49" cy="49"/>
            </a:xfrm>
            <a:custGeom>
              <a:avLst/>
              <a:gdLst>
                <a:gd name="T0" fmla="*/ 21 w 49"/>
                <a:gd name="T1" fmla="*/ 0 h 49"/>
                <a:gd name="T2" fmla="*/ 26 w 49"/>
                <a:gd name="T3" fmla="*/ 3 h 49"/>
                <a:gd name="T4" fmla="*/ 27 w 49"/>
                <a:gd name="T5" fmla="*/ 9 h 49"/>
                <a:gd name="T6" fmla="*/ 41 w 49"/>
                <a:gd name="T7" fmla="*/ 12 h 49"/>
                <a:gd name="T8" fmla="*/ 43 w 49"/>
                <a:gd name="T9" fmla="*/ 14 h 49"/>
                <a:gd name="T10" fmla="*/ 41 w 49"/>
                <a:gd name="T11" fmla="*/ 18 h 49"/>
                <a:gd name="T12" fmla="*/ 49 w 49"/>
                <a:gd name="T13" fmla="*/ 30 h 49"/>
                <a:gd name="T14" fmla="*/ 43 w 49"/>
                <a:gd name="T15" fmla="*/ 44 h 49"/>
                <a:gd name="T16" fmla="*/ 41 w 49"/>
                <a:gd name="T17" fmla="*/ 49 h 49"/>
                <a:gd name="T18" fmla="*/ 32 w 49"/>
                <a:gd name="T19" fmla="*/ 45 h 49"/>
                <a:gd name="T20" fmla="*/ 41 w 49"/>
                <a:gd name="T21" fmla="*/ 41 h 49"/>
                <a:gd name="T22" fmla="*/ 31 w 49"/>
                <a:gd name="T23" fmla="*/ 30 h 49"/>
                <a:gd name="T24" fmla="*/ 18 w 49"/>
                <a:gd name="T25" fmla="*/ 30 h 49"/>
                <a:gd name="T26" fmla="*/ 12 w 49"/>
                <a:gd name="T27" fmla="*/ 37 h 49"/>
                <a:gd name="T28" fmla="*/ 3 w 49"/>
                <a:gd name="T29" fmla="*/ 35 h 49"/>
                <a:gd name="T30" fmla="*/ 3 w 49"/>
                <a:gd name="T31" fmla="*/ 27 h 49"/>
                <a:gd name="T32" fmla="*/ 0 w 49"/>
                <a:gd name="T33" fmla="*/ 24 h 49"/>
                <a:gd name="T34" fmla="*/ 7 w 49"/>
                <a:gd name="T35" fmla="*/ 17 h 49"/>
                <a:gd name="T36" fmla="*/ 21 w 49"/>
                <a:gd name="T3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49">
                  <a:moveTo>
                    <a:pt x="21" y="0"/>
                  </a:moveTo>
                  <a:lnTo>
                    <a:pt x="26" y="3"/>
                  </a:lnTo>
                  <a:lnTo>
                    <a:pt x="27" y="9"/>
                  </a:lnTo>
                  <a:lnTo>
                    <a:pt x="41" y="12"/>
                  </a:lnTo>
                  <a:lnTo>
                    <a:pt x="43" y="14"/>
                  </a:lnTo>
                  <a:lnTo>
                    <a:pt x="41" y="18"/>
                  </a:lnTo>
                  <a:lnTo>
                    <a:pt x="49" y="30"/>
                  </a:lnTo>
                  <a:lnTo>
                    <a:pt x="43" y="44"/>
                  </a:lnTo>
                  <a:lnTo>
                    <a:pt x="41" y="49"/>
                  </a:lnTo>
                  <a:lnTo>
                    <a:pt x="32" y="45"/>
                  </a:lnTo>
                  <a:lnTo>
                    <a:pt x="41" y="41"/>
                  </a:lnTo>
                  <a:lnTo>
                    <a:pt x="31" y="30"/>
                  </a:lnTo>
                  <a:lnTo>
                    <a:pt x="18" y="30"/>
                  </a:lnTo>
                  <a:lnTo>
                    <a:pt x="12" y="37"/>
                  </a:lnTo>
                  <a:lnTo>
                    <a:pt x="3" y="35"/>
                  </a:lnTo>
                  <a:lnTo>
                    <a:pt x="3" y="27"/>
                  </a:lnTo>
                  <a:lnTo>
                    <a:pt x="0" y="24"/>
                  </a:lnTo>
                  <a:lnTo>
                    <a:pt x="7" y="17"/>
                  </a:lnTo>
                  <a:lnTo>
                    <a:pt x="2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86" name="Freeform 1661"/>
            <p:cNvSpPr>
              <a:spLocks/>
            </p:cNvSpPr>
            <p:nvPr/>
          </p:nvSpPr>
          <p:spPr bwMode="auto">
            <a:xfrm>
              <a:off x="5677" y="1822"/>
              <a:ext cx="36" cy="49"/>
            </a:xfrm>
            <a:custGeom>
              <a:avLst/>
              <a:gdLst>
                <a:gd name="T0" fmla="*/ 4 w 36"/>
                <a:gd name="T1" fmla="*/ 14 h 49"/>
                <a:gd name="T2" fmla="*/ 0 w 36"/>
                <a:gd name="T3" fmla="*/ 0 h 49"/>
                <a:gd name="T4" fmla="*/ 15 w 36"/>
                <a:gd name="T5" fmla="*/ 12 h 49"/>
                <a:gd name="T6" fmla="*/ 31 w 36"/>
                <a:gd name="T7" fmla="*/ 25 h 49"/>
                <a:gd name="T8" fmla="*/ 36 w 36"/>
                <a:gd name="T9" fmla="*/ 40 h 49"/>
                <a:gd name="T10" fmla="*/ 36 w 36"/>
                <a:gd name="T11" fmla="*/ 49 h 49"/>
                <a:gd name="T12" fmla="*/ 20 w 36"/>
                <a:gd name="T13" fmla="*/ 48 h 49"/>
                <a:gd name="T14" fmla="*/ 6 w 36"/>
                <a:gd name="T15" fmla="*/ 45 h 49"/>
                <a:gd name="T16" fmla="*/ 5 w 36"/>
                <a:gd name="T17" fmla="*/ 39 h 49"/>
                <a:gd name="T18" fmla="*/ 0 w 36"/>
                <a:gd name="T19" fmla="*/ 36 h 49"/>
                <a:gd name="T20" fmla="*/ 5 w 36"/>
                <a:gd name="T21" fmla="*/ 31 h 49"/>
                <a:gd name="T22" fmla="*/ 4 w 36"/>
                <a:gd name="T23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9">
                  <a:moveTo>
                    <a:pt x="4" y="14"/>
                  </a:moveTo>
                  <a:lnTo>
                    <a:pt x="0" y="0"/>
                  </a:lnTo>
                  <a:lnTo>
                    <a:pt x="15" y="12"/>
                  </a:lnTo>
                  <a:lnTo>
                    <a:pt x="31" y="25"/>
                  </a:lnTo>
                  <a:lnTo>
                    <a:pt x="36" y="40"/>
                  </a:lnTo>
                  <a:lnTo>
                    <a:pt x="36" y="49"/>
                  </a:lnTo>
                  <a:lnTo>
                    <a:pt x="20" y="48"/>
                  </a:lnTo>
                  <a:lnTo>
                    <a:pt x="6" y="45"/>
                  </a:lnTo>
                  <a:lnTo>
                    <a:pt x="5" y="39"/>
                  </a:lnTo>
                  <a:lnTo>
                    <a:pt x="0" y="36"/>
                  </a:lnTo>
                  <a:lnTo>
                    <a:pt x="5" y="31"/>
                  </a:lnTo>
                  <a:lnTo>
                    <a:pt x="4" y="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87" name="Freeform 1662"/>
            <p:cNvSpPr>
              <a:spLocks/>
            </p:cNvSpPr>
            <p:nvPr/>
          </p:nvSpPr>
          <p:spPr bwMode="auto">
            <a:xfrm>
              <a:off x="5706" y="1800"/>
              <a:ext cx="407" cy="446"/>
            </a:xfrm>
            <a:custGeom>
              <a:avLst/>
              <a:gdLst>
                <a:gd name="T0" fmla="*/ 30 w 407"/>
                <a:gd name="T1" fmla="*/ 209 h 446"/>
                <a:gd name="T2" fmla="*/ 28 w 407"/>
                <a:gd name="T3" fmla="*/ 182 h 446"/>
                <a:gd name="T4" fmla="*/ 20 w 407"/>
                <a:gd name="T5" fmla="*/ 165 h 446"/>
                <a:gd name="T6" fmla="*/ 43 w 407"/>
                <a:gd name="T7" fmla="*/ 153 h 446"/>
                <a:gd name="T8" fmla="*/ 48 w 407"/>
                <a:gd name="T9" fmla="*/ 136 h 446"/>
                <a:gd name="T10" fmla="*/ 57 w 407"/>
                <a:gd name="T11" fmla="*/ 125 h 446"/>
                <a:gd name="T12" fmla="*/ 52 w 407"/>
                <a:gd name="T13" fmla="*/ 112 h 446"/>
                <a:gd name="T14" fmla="*/ 56 w 407"/>
                <a:gd name="T15" fmla="*/ 96 h 446"/>
                <a:gd name="T16" fmla="*/ 49 w 407"/>
                <a:gd name="T17" fmla="*/ 89 h 446"/>
                <a:gd name="T18" fmla="*/ 41 w 407"/>
                <a:gd name="T19" fmla="*/ 72 h 446"/>
                <a:gd name="T20" fmla="*/ 76 w 407"/>
                <a:gd name="T21" fmla="*/ 82 h 446"/>
                <a:gd name="T22" fmla="*/ 86 w 407"/>
                <a:gd name="T23" fmla="*/ 63 h 446"/>
                <a:gd name="T24" fmla="*/ 91 w 407"/>
                <a:gd name="T25" fmla="*/ 54 h 446"/>
                <a:gd name="T26" fmla="*/ 103 w 407"/>
                <a:gd name="T27" fmla="*/ 44 h 446"/>
                <a:gd name="T28" fmla="*/ 96 w 407"/>
                <a:gd name="T29" fmla="*/ 20 h 446"/>
                <a:gd name="T30" fmla="*/ 105 w 407"/>
                <a:gd name="T31" fmla="*/ 12 h 446"/>
                <a:gd name="T32" fmla="*/ 120 w 407"/>
                <a:gd name="T33" fmla="*/ 0 h 446"/>
                <a:gd name="T34" fmla="*/ 144 w 407"/>
                <a:gd name="T35" fmla="*/ 6 h 446"/>
                <a:gd name="T36" fmla="*/ 170 w 407"/>
                <a:gd name="T37" fmla="*/ 34 h 446"/>
                <a:gd name="T38" fmla="*/ 196 w 407"/>
                <a:gd name="T39" fmla="*/ 24 h 446"/>
                <a:gd name="T40" fmla="*/ 210 w 407"/>
                <a:gd name="T41" fmla="*/ 34 h 446"/>
                <a:gd name="T42" fmla="*/ 236 w 407"/>
                <a:gd name="T43" fmla="*/ 27 h 446"/>
                <a:gd name="T44" fmla="*/ 279 w 407"/>
                <a:gd name="T45" fmla="*/ 11 h 446"/>
                <a:gd name="T46" fmla="*/ 313 w 407"/>
                <a:gd name="T47" fmla="*/ 30 h 446"/>
                <a:gd name="T48" fmla="*/ 320 w 407"/>
                <a:gd name="T49" fmla="*/ 45 h 446"/>
                <a:gd name="T50" fmla="*/ 370 w 407"/>
                <a:gd name="T51" fmla="*/ 97 h 446"/>
                <a:gd name="T52" fmla="*/ 393 w 407"/>
                <a:gd name="T53" fmla="*/ 89 h 446"/>
                <a:gd name="T54" fmla="*/ 374 w 407"/>
                <a:gd name="T55" fmla="*/ 106 h 446"/>
                <a:gd name="T56" fmla="*/ 405 w 407"/>
                <a:gd name="T57" fmla="*/ 146 h 446"/>
                <a:gd name="T58" fmla="*/ 391 w 407"/>
                <a:gd name="T59" fmla="*/ 143 h 446"/>
                <a:gd name="T60" fmla="*/ 305 w 407"/>
                <a:gd name="T61" fmla="*/ 162 h 446"/>
                <a:gd name="T62" fmla="*/ 266 w 407"/>
                <a:gd name="T63" fmla="*/ 203 h 446"/>
                <a:gd name="T64" fmla="*/ 254 w 407"/>
                <a:gd name="T65" fmla="*/ 242 h 446"/>
                <a:gd name="T66" fmla="*/ 280 w 407"/>
                <a:gd name="T67" fmla="*/ 272 h 446"/>
                <a:gd name="T68" fmla="*/ 294 w 407"/>
                <a:gd name="T69" fmla="*/ 304 h 446"/>
                <a:gd name="T70" fmla="*/ 336 w 407"/>
                <a:gd name="T71" fmla="*/ 315 h 446"/>
                <a:gd name="T72" fmla="*/ 310 w 407"/>
                <a:gd name="T73" fmla="*/ 342 h 446"/>
                <a:gd name="T74" fmla="*/ 337 w 407"/>
                <a:gd name="T75" fmla="*/ 386 h 446"/>
                <a:gd name="T76" fmla="*/ 323 w 407"/>
                <a:gd name="T77" fmla="*/ 430 h 446"/>
                <a:gd name="T78" fmla="*/ 281 w 407"/>
                <a:gd name="T79" fmla="*/ 444 h 446"/>
                <a:gd name="T80" fmla="*/ 250 w 407"/>
                <a:gd name="T81" fmla="*/ 417 h 446"/>
                <a:gd name="T82" fmla="*/ 210 w 407"/>
                <a:gd name="T83" fmla="*/ 428 h 446"/>
                <a:gd name="T84" fmla="*/ 191 w 407"/>
                <a:gd name="T85" fmla="*/ 414 h 446"/>
                <a:gd name="T86" fmla="*/ 159 w 407"/>
                <a:gd name="T87" fmla="*/ 415 h 446"/>
                <a:gd name="T88" fmla="*/ 120 w 407"/>
                <a:gd name="T89" fmla="*/ 419 h 446"/>
                <a:gd name="T90" fmla="*/ 124 w 407"/>
                <a:gd name="T91" fmla="*/ 392 h 446"/>
                <a:gd name="T92" fmla="*/ 116 w 407"/>
                <a:gd name="T93" fmla="*/ 380 h 446"/>
                <a:gd name="T94" fmla="*/ 98 w 407"/>
                <a:gd name="T95" fmla="*/ 386 h 446"/>
                <a:gd name="T96" fmla="*/ 78 w 407"/>
                <a:gd name="T97" fmla="*/ 380 h 446"/>
                <a:gd name="T98" fmla="*/ 56 w 407"/>
                <a:gd name="T99" fmla="*/ 364 h 446"/>
                <a:gd name="T100" fmla="*/ 66 w 407"/>
                <a:gd name="T101" fmla="*/ 363 h 446"/>
                <a:gd name="T102" fmla="*/ 80 w 407"/>
                <a:gd name="T103" fmla="*/ 355 h 446"/>
                <a:gd name="T104" fmla="*/ 85 w 407"/>
                <a:gd name="T105" fmla="*/ 324 h 446"/>
                <a:gd name="T106" fmla="*/ 63 w 407"/>
                <a:gd name="T107" fmla="*/ 317 h 446"/>
                <a:gd name="T108" fmla="*/ 43 w 407"/>
                <a:gd name="T109" fmla="*/ 279 h 446"/>
                <a:gd name="T110" fmla="*/ 21 w 407"/>
                <a:gd name="T111" fmla="*/ 271 h 446"/>
                <a:gd name="T112" fmla="*/ 29 w 407"/>
                <a:gd name="T113" fmla="*/ 219 h 446"/>
                <a:gd name="T114" fmla="*/ 0 w 407"/>
                <a:gd name="T115" fmla="*/ 196 h 446"/>
                <a:gd name="T116" fmla="*/ 13 w 407"/>
                <a:gd name="T117" fmla="*/ 206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7" h="446">
                  <a:moveTo>
                    <a:pt x="22" y="197"/>
                  </a:moveTo>
                  <a:lnTo>
                    <a:pt x="30" y="209"/>
                  </a:lnTo>
                  <a:lnTo>
                    <a:pt x="39" y="201"/>
                  </a:lnTo>
                  <a:lnTo>
                    <a:pt x="28" y="182"/>
                  </a:lnTo>
                  <a:lnTo>
                    <a:pt x="24" y="187"/>
                  </a:lnTo>
                  <a:lnTo>
                    <a:pt x="20" y="165"/>
                  </a:lnTo>
                  <a:lnTo>
                    <a:pt x="27" y="148"/>
                  </a:lnTo>
                  <a:lnTo>
                    <a:pt x="43" y="153"/>
                  </a:lnTo>
                  <a:lnTo>
                    <a:pt x="42" y="139"/>
                  </a:lnTo>
                  <a:lnTo>
                    <a:pt x="48" y="136"/>
                  </a:lnTo>
                  <a:lnTo>
                    <a:pt x="60" y="136"/>
                  </a:lnTo>
                  <a:lnTo>
                    <a:pt x="57" y="125"/>
                  </a:lnTo>
                  <a:lnTo>
                    <a:pt x="52" y="124"/>
                  </a:lnTo>
                  <a:lnTo>
                    <a:pt x="52" y="112"/>
                  </a:lnTo>
                  <a:lnTo>
                    <a:pt x="43" y="104"/>
                  </a:lnTo>
                  <a:lnTo>
                    <a:pt x="56" y="96"/>
                  </a:lnTo>
                  <a:lnTo>
                    <a:pt x="57" y="87"/>
                  </a:lnTo>
                  <a:lnTo>
                    <a:pt x="49" y="89"/>
                  </a:lnTo>
                  <a:lnTo>
                    <a:pt x="36" y="80"/>
                  </a:lnTo>
                  <a:lnTo>
                    <a:pt x="41" y="72"/>
                  </a:lnTo>
                  <a:lnTo>
                    <a:pt x="61" y="85"/>
                  </a:lnTo>
                  <a:lnTo>
                    <a:pt x="76" y="82"/>
                  </a:lnTo>
                  <a:lnTo>
                    <a:pt x="75" y="71"/>
                  </a:lnTo>
                  <a:lnTo>
                    <a:pt x="86" y="63"/>
                  </a:lnTo>
                  <a:lnTo>
                    <a:pt x="84" y="53"/>
                  </a:lnTo>
                  <a:lnTo>
                    <a:pt x="91" y="54"/>
                  </a:lnTo>
                  <a:lnTo>
                    <a:pt x="98" y="43"/>
                  </a:lnTo>
                  <a:lnTo>
                    <a:pt x="103" y="44"/>
                  </a:lnTo>
                  <a:lnTo>
                    <a:pt x="107" y="32"/>
                  </a:lnTo>
                  <a:lnTo>
                    <a:pt x="96" y="20"/>
                  </a:lnTo>
                  <a:lnTo>
                    <a:pt x="97" y="13"/>
                  </a:lnTo>
                  <a:lnTo>
                    <a:pt x="105" y="12"/>
                  </a:lnTo>
                  <a:lnTo>
                    <a:pt x="105" y="9"/>
                  </a:lnTo>
                  <a:lnTo>
                    <a:pt x="120" y="0"/>
                  </a:lnTo>
                  <a:lnTo>
                    <a:pt x="128" y="8"/>
                  </a:lnTo>
                  <a:lnTo>
                    <a:pt x="144" y="6"/>
                  </a:lnTo>
                  <a:lnTo>
                    <a:pt x="171" y="16"/>
                  </a:lnTo>
                  <a:lnTo>
                    <a:pt x="170" y="34"/>
                  </a:lnTo>
                  <a:lnTo>
                    <a:pt x="180" y="33"/>
                  </a:lnTo>
                  <a:lnTo>
                    <a:pt x="196" y="24"/>
                  </a:lnTo>
                  <a:lnTo>
                    <a:pt x="210" y="26"/>
                  </a:lnTo>
                  <a:lnTo>
                    <a:pt x="210" y="34"/>
                  </a:lnTo>
                  <a:lnTo>
                    <a:pt x="231" y="34"/>
                  </a:lnTo>
                  <a:lnTo>
                    <a:pt x="236" y="27"/>
                  </a:lnTo>
                  <a:lnTo>
                    <a:pt x="269" y="19"/>
                  </a:lnTo>
                  <a:lnTo>
                    <a:pt x="279" y="11"/>
                  </a:lnTo>
                  <a:lnTo>
                    <a:pt x="289" y="24"/>
                  </a:lnTo>
                  <a:lnTo>
                    <a:pt x="313" y="30"/>
                  </a:lnTo>
                  <a:lnTo>
                    <a:pt x="319" y="38"/>
                  </a:lnTo>
                  <a:lnTo>
                    <a:pt x="320" y="45"/>
                  </a:lnTo>
                  <a:lnTo>
                    <a:pt x="363" y="61"/>
                  </a:lnTo>
                  <a:lnTo>
                    <a:pt x="370" y="97"/>
                  </a:lnTo>
                  <a:lnTo>
                    <a:pt x="384" y="91"/>
                  </a:lnTo>
                  <a:lnTo>
                    <a:pt x="393" y="89"/>
                  </a:lnTo>
                  <a:lnTo>
                    <a:pt x="399" y="95"/>
                  </a:lnTo>
                  <a:lnTo>
                    <a:pt x="374" y="106"/>
                  </a:lnTo>
                  <a:lnTo>
                    <a:pt x="407" y="134"/>
                  </a:lnTo>
                  <a:lnTo>
                    <a:pt x="405" y="146"/>
                  </a:lnTo>
                  <a:lnTo>
                    <a:pt x="394" y="138"/>
                  </a:lnTo>
                  <a:lnTo>
                    <a:pt x="391" y="143"/>
                  </a:lnTo>
                  <a:lnTo>
                    <a:pt x="333" y="143"/>
                  </a:lnTo>
                  <a:lnTo>
                    <a:pt x="305" y="162"/>
                  </a:lnTo>
                  <a:lnTo>
                    <a:pt x="296" y="209"/>
                  </a:lnTo>
                  <a:lnTo>
                    <a:pt x="266" y="203"/>
                  </a:lnTo>
                  <a:lnTo>
                    <a:pt x="264" y="227"/>
                  </a:lnTo>
                  <a:lnTo>
                    <a:pt x="254" y="242"/>
                  </a:lnTo>
                  <a:lnTo>
                    <a:pt x="281" y="254"/>
                  </a:lnTo>
                  <a:lnTo>
                    <a:pt x="280" y="272"/>
                  </a:lnTo>
                  <a:lnTo>
                    <a:pt x="293" y="283"/>
                  </a:lnTo>
                  <a:lnTo>
                    <a:pt x="294" y="304"/>
                  </a:lnTo>
                  <a:lnTo>
                    <a:pt x="332" y="295"/>
                  </a:lnTo>
                  <a:lnTo>
                    <a:pt x="336" y="315"/>
                  </a:lnTo>
                  <a:lnTo>
                    <a:pt x="324" y="317"/>
                  </a:lnTo>
                  <a:lnTo>
                    <a:pt x="310" y="342"/>
                  </a:lnTo>
                  <a:lnTo>
                    <a:pt x="339" y="366"/>
                  </a:lnTo>
                  <a:lnTo>
                    <a:pt x="337" y="386"/>
                  </a:lnTo>
                  <a:lnTo>
                    <a:pt x="323" y="400"/>
                  </a:lnTo>
                  <a:lnTo>
                    <a:pt x="323" y="430"/>
                  </a:lnTo>
                  <a:lnTo>
                    <a:pt x="296" y="446"/>
                  </a:lnTo>
                  <a:lnTo>
                    <a:pt x="281" y="444"/>
                  </a:lnTo>
                  <a:lnTo>
                    <a:pt x="275" y="420"/>
                  </a:lnTo>
                  <a:lnTo>
                    <a:pt x="250" y="417"/>
                  </a:lnTo>
                  <a:lnTo>
                    <a:pt x="218" y="433"/>
                  </a:lnTo>
                  <a:lnTo>
                    <a:pt x="210" y="428"/>
                  </a:lnTo>
                  <a:lnTo>
                    <a:pt x="211" y="408"/>
                  </a:lnTo>
                  <a:lnTo>
                    <a:pt x="191" y="414"/>
                  </a:lnTo>
                  <a:lnTo>
                    <a:pt x="185" y="409"/>
                  </a:lnTo>
                  <a:lnTo>
                    <a:pt x="159" y="415"/>
                  </a:lnTo>
                  <a:lnTo>
                    <a:pt x="133" y="412"/>
                  </a:lnTo>
                  <a:lnTo>
                    <a:pt x="120" y="419"/>
                  </a:lnTo>
                  <a:lnTo>
                    <a:pt x="117" y="404"/>
                  </a:lnTo>
                  <a:lnTo>
                    <a:pt x="124" y="392"/>
                  </a:lnTo>
                  <a:lnTo>
                    <a:pt x="114" y="391"/>
                  </a:lnTo>
                  <a:lnTo>
                    <a:pt x="116" y="380"/>
                  </a:lnTo>
                  <a:lnTo>
                    <a:pt x="103" y="373"/>
                  </a:lnTo>
                  <a:lnTo>
                    <a:pt x="98" y="386"/>
                  </a:lnTo>
                  <a:lnTo>
                    <a:pt x="77" y="390"/>
                  </a:lnTo>
                  <a:lnTo>
                    <a:pt x="78" y="380"/>
                  </a:lnTo>
                  <a:lnTo>
                    <a:pt x="67" y="377"/>
                  </a:lnTo>
                  <a:lnTo>
                    <a:pt x="56" y="364"/>
                  </a:lnTo>
                  <a:lnTo>
                    <a:pt x="62" y="358"/>
                  </a:lnTo>
                  <a:lnTo>
                    <a:pt x="66" y="363"/>
                  </a:lnTo>
                  <a:lnTo>
                    <a:pt x="71" y="352"/>
                  </a:lnTo>
                  <a:lnTo>
                    <a:pt x="80" y="355"/>
                  </a:lnTo>
                  <a:lnTo>
                    <a:pt x="91" y="340"/>
                  </a:lnTo>
                  <a:lnTo>
                    <a:pt x="85" y="324"/>
                  </a:lnTo>
                  <a:lnTo>
                    <a:pt x="70" y="311"/>
                  </a:lnTo>
                  <a:lnTo>
                    <a:pt x="63" y="317"/>
                  </a:lnTo>
                  <a:lnTo>
                    <a:pt x="52" y="284"/>
                  </a:lnTo>
                  <a:lnTo>
                    <a:pt x="43" y="279"/>
                  </a:lnTo>
                  <a:lnTo>
                    <a:pt x="38" y="285"/>
                  </a:lnTo>
                  <a:lnTo>
                    <a:pt x="21" y="271"/>
                  </a:lnTo>
                  <a:lnTo>
                    <a:pt x="41" y="258"/>
                  </a:lnTo>
                  <a:lnTo>
                    <a:pt x="29" y="219"/>
                  </a:lnTo>
                  <a:lnTo>
                    <a:pt x="12" y="225"/>
                  </a:lnTo>
                  <a:lnTo>
                    <a:pt x="0" y="196"/>
                  </a:lnTo>
                  <a:lnTo>
                    <a:pt x="7" y="199"/>
                  </a:lnTo>
                  <a:lnTo>
                    <a:pt x="13" y="206"/>
                  </a:lnTo>
                  <a:lnTo>
                    <a:pt x="22" y="1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88" name="Freeform 1663"/>
            <p:cNvSpPr>
              <a:spLocks/>
            </p:cNvSpPr>
            <p:nvPr/>
          </p:nvSpPr>
          <p:spPr bwMode="auto">
            <a:xfrm>
              <a:off x="5869" y="2053"/>
              <a:ext cx="64" cy="47"/>
            </a:xfrm>
            <a:custGeom>
              <a:avLst/>
              <a:gdLst>
                <a:gd name="T0" fmla="*/ 49 w 64"/>
                <a:gd name="T1" fmla="*/ 30 h 47"/>
                <a:gd name="T2" fmla="*/ 58 w 64"/>
                <a:gd name="T3" fmla="*/ 44 h 47"/>
                <a:gd name="T4" fmla="*/ 48 w 64"/>
                <a:gd name="T5" fmla="*/ 40 h 47"/>
                <a:gd name="T6" fmla="*/ 44 w 64"/>
                <a:gd name="T7" fmla="*/ 47 h 47"/>
                <a:gd name="T8" fmla="*/ 13 w 64"/>
                <a:gd name="T9" fmla="*/ 40 h 47"/>
                <a:gd name="T10" fmla="*/ 0 w 64"/>
                <a:gd name="T11" fmla="*/ 9 h 47"/>
                <a:gd name="T12" fmla="*/ 8 w 64"/>
                <a:gd name="T13" fmla="*/ 5 h 47"/>
                <a:gd name="T14" fmla="*/ 18 w 64"/>
                <a:gd name="T15" fmla="*/ 22 h 47"/>
                <a:gd name="T16" fmla="*/ 32 w 64"/>
                <a:gd name="T17" fmla="*/ 0 h 47"/>
                <a:gd name="T18" fmla="*/ 64 w 64"/>
                <a:gd name="T19" fmla="*/ 26 h 47"/>
                <a:gd name="T20" fmla="*/ 49 w 64"/>
                <a:gd name="T21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47">
                  <a:moveTo>
                    <a:pt x="49" y="30"/>
                  </a:moveTo>
                  <a:lnTo>
                    <a:pt x="58" y="44"/>
                  </a:lnTo>
                  <a:lnTo>
                    <a:pt x="48" y="40"/>
                  </a:lnTo>
                  <a:lnTo>
                    <a:pt x="44" y="47"/>
                  </a:lnTo>
                  <a:lnTo>
                    <a:pt x="13" y="40"/>
                  </a:lnTo>
                  <a:lnTo>
                    <a:pt x="0" y="9"/>
                  </a:lnTo>
                  <a:lnTo>
                    <a:pt x="8" y="5"/>
                  </a:lnTo>
                  <a:lnTo>
                    <a:pt x="18" y="22"/>
                  </a:lnTo>
                  <a:lnTo>
                    <a:pt x="32" y="0"/>
                  </a:lnTo>
                  <a:lnTo>
                    <a:pt x="64" y="26"/>
                  </a:lnTo>
                  <a:lnTo>
                    <a:pt x="49" y="3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89" name="Freeform 1664"/>
            <p:cNvSpPr>
              <a:spLocks/>
            </p:cNvSpPr>
            <p:nvPr/>
          </p:nvSpPr>
          <p:spPr bwMode="auto">
            <a:xfrm>
              <a:off x="5869" y="2053"/>
              <a:ext cx="64" cy="47"/>
            </a:xfrm>
            <a:custGeom>
              <a:avLst/>
              <a:gdLst>
                <a:gd name="T0" fmla="*/ 49 w 64"/>
                <a:gd name="T1" fmla="*/ 30 h 47"/>
                <a:gd name="T2" fmla="*/ 58 w 64"/>
                <a:gd name="T3" fmla="*/ 44 h 47"/>
                <a:gd name="T4" fmla="*/ 48 w 64"/>
                <a:gd name="T5" fmla="*/ 40 h 47"/>
                <a:gd name="T6" fmla="*/ 44 w 64"/>
                <a:gd name="T7" fmla="*/ 47 h 47"/>
                <a:gd name="T8" fmla="*/ 13 w 64"/>
                <a:gd name="T9" fmla="*/ 40 h 47"/>
                <a:gd name="T10" fmla="*/ 0 w 64"/>
                <a:gd name="T11" fmla="*/ 9 h 47"/>
                <a:gd name="T12" fmla="*/ 8 w 64"/>
                <a:gd name="T13" fmla="*/ 5 h 47"/>
                <a:gd name="T14" fmla="*/ 18 w 64"/>
                <a:gd name="T15" fmla="*/ 22 h 47"/>
                <a:gd name="T16" fmla="*/ 32 w 64"/>
                <a:gd name="T17" fmla="*/ 0 h 47"/>
                <a:gd name="T18" fmla="*/ 64 w 64"/>
                <a:gd name="T19" fmla="*/ 26 h 47"/>
                <a:gd name="T20" fmla="*/ 49 w 64"/>
                <a:gd name="T21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47">
                  <a:moveTo>
                    <a:pt x="49" y="30"/>
                  </a:moveTo>
                  <a:lnTo>
                    <a:pt x="58" y="44"/>
                  </a:lnTo>
                  <a:lnTo>
                    <a:pt x="48" y="40"/>
                  </a:lnTo>
                  <a:lnTo>
                    <a:pt x="44" y="47"/>
                  </a:lnTo>
                  <a:lnTo>
                    <a:pt x="13" y="40"/>
                  </a:lnTo>
                  <a:lnTo>
                    <a:pt x="0" y="9"/>
                  </a:lnTo>
                  <a:lnTo>
                    <a:pt x="8" y="5"/>
                  </a:lnTo>
                  <a:lnTo>
                    <a:pt x="18" y="22"/>
                  </a:lnTo>
                  <a:lnTo>
                    <a:pt x="32" y="0"/>
                  </a:lnTo>
                  <a:lnTo>
                    <a:pt x="64" y="26"/>
                  </a:lnTo>
                  <a:lnTo>
                    <a:pt x="49" y="3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90" name="Freeform 1665"/>
            <p:cNvSpPr>
              <a:spLocks/>
            </p:cNvSpPr>
            <p:nvPr/>
          </p:nvSpPr>
          <p:spPr bwMode="auto">
            <a:xfrm>
              <a:off x="6025" y="1536"/>
              <a:ext cx="207" cy="361"/>
            </a:xfrm>
            <a:custGeom>
              <a:avLst/>
              <a:gdLst>
                <a:gd name="T0" fmla="*/ 4 w 207"/>
                <a:gd name="T1" fmla="*/ 267 h 361"/>
                <a:gd name="T2" fmla="*/ 20 w 207"/>
                <a:gd name="T3" fmla="*/ 267 h 361"/>
                <a:gd name="T4" fmla="*/ 12 w 207"/>
                <a:gd name="T5" fmla="*/ 257 h 361"/>
                <a:gd name="T6" fmla="*/ 28 w 207"/>
                <a:gd name="T7" fmla="*/ 248 h 361"/>
                <a:gd name="T8" fmla="*/ 5 w 207"/>
                <a:gd name="T9" fmla="*/ 222 h 361"/>
                <a:gd name="T10" fmla="*/ 4 w 207"/>
                <a:gd name="T11" fmla="*/ 217 h 361"/>
                <a:gd name="T12" fmla="*/ 26 w 207"/>
                <a:gd name="T13" fmla="*/ 216 h 361"/>
                <a:gd name="T14" fmla="*/ 25 w 207"/>
                <a:gd name="T15" fmla="*/ 211 h 361"/>
                <a:gd name="T16" fmla="*/ 29 w 207"/>
                <a:gd name="T17" fmla="*/ 192 h 361"/>
                <a:gd name="T18" fmla="*/ 28 w 207"/>
                <a:gd name="T19" fmla="*/ 172 h 361"/>
                <a:gd name="T20" fmla="*/ 76 w 207"/>
                <a:gd name="T21" fmla="*/ 154 h 361"/>
                <a:gd name="T22" fmla="*/ 74 w 207"/>
                <a:gd name="T23" fmla="*/ 139 h 361"/>
                <a:gd name="T24" fmla="*/ 86 w 207"/>
                <a:gd name="T25" fmla="*/ 130 h 361"/>
                <a:gd name="T26" fmla="*/ 80 w 207"/>
                <a:gd name="T27" fmla="*/ 106 h 361"/>
                <a:gd name="T28" fmla="*/ 90 w 207"/>
                <a:gd name="T29" fmla="*/ 63 h 361"/>
                <a:gd name="T30" fmla="*/ 106 w 207"/>
                <a:gd name="T31" fmla="*/ 57 h 361"/>
                <a:gd name="T32" fmla="*/ 77 w 207"/>
                <a:gd name="T33" fmla="*/ 42 h 361"/>
                <a:gd name="T34" fmla="*/ 80 w 207"/>
                <a:gd name="T35" fmla="*/ 7 h 361"/>
                <a:gd name="T36" fmla="*/ 114 w 207"/>
                <a:gd name="T37" fmla="*/ 0 h 361"/>
                <a:gd name="T38" fmla="*/ 131 w 207"/>
                <a:gd name="T39" fmla="*/ 7 h 361"/>
                <a:gd name="T40" fmla="*/ 177 w 207"/>
                <a:gd name="T41" fmla="*/ 47 h 361"/>
                <a:gd name="T42" fmla="*/ 190 w 207"/>
                <a:gd name="T43" fmla="*/ 69 h 361"/>
                <a:gd name="T44" fmla="*/ 207 w 207"/>
                <a:gd name="T45" fmla="*/ 95 h 361"/>
                <a:gd name="T46" fmla="*/ 202 w 207"/>
                <a:gd name="T47" fmla="*/ 100 h 361"/>
                <a:gd name="T48" fmla="*/ 185 w 207"/>
                <a:gd name="T49" fmla="*/ 78 h 361"/>
                <a:gd name="T50" fmla="*/ 162 w 207"/>
                <a:gd name="T51" fmla="*/ 71 h 361"/>
                <a:gd name="T52" fmla="*/ 144 w 207"/>
                <a:gd name="T53" fmla="*/ 72 h 361"/>
                <a:gd name="T54" fmla="*/ 145 w 207"/>
                <a:gd name="T55" fmla="*/ 114 h 361"/>
                <a:gd name="T56" fmla="*/ 141 w 207"/>
                <a:gd name="T57" fmla="*/ 115 h 361"/>
                <a:gd name="T58" fmla="*/ 142 w 207"/>
                <a:gd name="T59" fmla="*/ 129 h 361"/>
                <a:gd name="T60" fmla="*/ 178 w 207"/>
                <a:gd name="T61" fmla="*/ 129 h 361"/>
                <a:gd name="T62" fmla="*/ 178 w 207"/>
                <a:gd name="T63" fmla="*/ 132 h 361"/>
                <a:gd name="T64" fmla="*/ 164 w 207"/>
                <a:gd name="T65" fmla="*/ 133 h 361"/>
                <a:gd name="T66" fmla="*/ 165 w 207"/>
                <a:gd name="T67" fmla="*/ 145 h 361"/>
                <a:gd name="T68" fmla="*/ 144 w 207"/>
                <a:gd name="T69" fmla="*/ 153 h 361"/>
                <a:gd name="T70" fmla="*/ 158 w 207"/>
                <a:gd name="T71" fmla="*/ 180 h 361"/>
                <a:gd name="T72" fmla="*/ 167 w 207"/>
                <a:gd name="T73" fmla="*/ 182 h 361"/>
                <a:gd name="T74" fmla="*/ 167 w 207"/>
                <a:gd name="T75" fmla="*/ 194 h 361"/>
                <a:gd name="T76" fmla="*/ 177 w 207"/>
                <a:gd name="T77" fmla="*/ 194 h 361"/>
                <a:gd name="T78" fmla="*/ 179 w 207"/>
                <a:gd name="T79" fmla="*/ 228 h 361"/>
                <a:gd name="T80" fmla="*/ 166 w 207"/>
                <a:gd name="T81" fmla="*/ 231 h 361"/>
                <a:gd name="T82" fmla="*/ 164 w 207"/>
                <a:gd name="T83" fmla="*/ 246 h 361"/>
                <a:gd name="T84" fmla="*/ 187 w 207"/>
                <a:gd name="T85" fmla="*/ 257 h 361"/>
                <a:gd name="T86" fmla="*/ 178 w 207"/>
                <a:gd name="T87" fmla="*/ 281 h 361"/>
                <a:gd name="T88" fmla="*/ 168 w 207"/>
                <a:gd name="T89" fmla="*/ 283 h 361"/>
                <a:gd name="T90" fmla="*/ 195 w 207"/>
                <a:gd name="T91" fmla="*/ 308 h 361"/>
                <a:gd name="T92" fmla="*/ 195 w 207"/>
                <a:gd name="T93" fmla="*/ 324 h 361"/>
                <a:gd name="T94" fmla="*/ 189 w 207"/>
                <a:gd name="T95" fmla="*/ 328 h 361"/>
                <a:gd name="T96" fmla="*/ 176 w 207"/>
                <a:gd name="T97" fmla="*/ 328 h 361"/>
                <a:gd name="T98" fmla="*/ 181 w 207"/>
                <a:gd name="T99" fmla="*/ 332 h 361"/>
                <a:gd name="T100" fmla="*/ 162 w 207"/>
                <a:gd name="T101" fmla="*/ 361 h 361"/>
                <a:gd name="T102" fmla="*/ 128 w 207"/>
                <a:gd name="T103" fmla="*/ 357 h 361"/>
                <a:gd name="T104" fmla="*/ 118 w 207"/>
                <a:gd name="T105" fmla="*/ 361 h 361"/>
                <a:gd name="T106" fmla="*/ 80 w 207"/>
                <a:gd name="T107" fmla="*/ 359 h 361"/>
                <a:gd name="T108" fmla="*/ 74 w 207"/>
                <a:gd name="T109" fmla="*/ 353 h 361"/>
                <a:gd name="T110" fmla="*/ 65 w 207"/>
                <a:gd name="T111" fmla="*/ 355 h 361"/>
                <a:gd name="T112" fmla="*/ 51 w 207"/>
                <a:gd name="T113" fmla="*/ 361 h 361"/>
                <a:gd name="T114" fmla="*/ 44 w 207"/>
                <a:gd name="T115" fmla="*/ 325 h 361"/>
                <a:gd name="T116" fmla="*/ 1 w 207"/>
                <a:gd name="T117" fmla="*/ 309 h 361"/>
                <a:gd name="T118" fmla="*/ 0 w 207"/>
                <a:gd name="T119" fmla="*/ 302 h 361"/>
                <a:gd name="T120" fmla="*/ 4 w 207"/>
                <a:gd name="T121" fmla="*/ 301 h 361"/>
                <a:gd name="T122" fmla="*/ 4 w 207"/>
                <a:gd name="T123" fmla="*/ 267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7" h="361">
                  <a:moveTo>
                    <a:pt x="4" y="267"/>
                  </a:moveTo>
                  <a:lnTo>
                    <a:pt x="20" y="267"/>
                  </a:lnTo>
                  <a:lnTo>
                    <a:pt x="12" y="257"/>
                  </a:lnTo>
                  <a:lnTo>
                    <a:pt x="28" y="248"/>
                  </a:lnTo>
                  <a:lnTo>
                    <a:pt x="5" y="222"/>
                  </a:lnTo>
                  <a:lnTo>
                    <a:pt x="4" y="217"/>
                  </a:lnTo>
                  <a:lnTo>
                    <a:pt x="26" y="216"/>
                  </a:lnTo>
                  <a:lnTo>
                    <a:pt x="25" y="211"/>
                  </a:lnTo>
                  <a:lnTo>
                    <a:pt x="29" y="192"/>
                  </a:lnTo>
                  <a:lnTo>
                    <a:pt x="28" y="172"/>
                  </a:lnTo>
                  <a:lnTo>
                    <a:pt x="76" y="154"/>
                  </a:lnTo>
                  <a:lnTo>
                    <a:pt x="74" y="139"/>
                  </a:lnTo>
                  <a:lnTo>
                    <a:pt x="86" y="130"/>
                  </a:lnTo>
                  <a:lnTo>
                    <a:pt x="80" y="106"/>
                  </a:lnTo>
                  <a:lnTo>
                    <a:pt x="90" y="63"/>
                  </a:lnTo>
                  <a:lnTo>
                    <a:pt x="106" y="57"/>
                  </a:lnTo>
                  <a:lnTo>
                    <a:pt x="77" y="42"/>
                  </a:lnTo>
                  <a:lnTo>
                    <a:pt x="80" y="7"/>
                  </a:lnTo>
                  <a:lnTo>
                    <a:pt x="114" y="0"/>
                  </a:lnTo>
                  <a:lnTo>
                    <a:pt x="131" y="7"/>
                  </a:lnTo>
                  <a:lnTo>
                    <a:pt x="177" y="47"/>
                  </a:lnTo>
                  <a:lnTo>
                    <a:pt x="190" y="69"/>
                  </a:lnTo>
                  <a:lnTo>
                    <a:pt x="207" y="95"/>
                  </a:lnTo>
                  <a:lnTo>
                    <a:pt x="202" y="100"/>
                  </a:lnTo>
                  <a:lnTo>
                    <a:pt x="185" y="78"/>
                  </a:lnTo>
                  <a:lnTo>
                    <a:pt x="162" y="71"/>
                  </a:lnTo>
                  <a:lnTo>
                    <a:pt x="144" y="72"/>
                  </a:lnTo>
                  <a:lnTo>
                    <a:pt x="145" y="114"/>
                  </a:lnTo>
                  <a:lnTo>
                    <a:pt x="141" y="115"/>
                  </a:lnTo>
                  <a:lnTo>
                    <a:pt x="142" y="129"/>
                  </a:lnTo>
                  <a:lnTo>
                    <a:pt x="178" y="129"/>
                  </a:lnTo>
                  <a:lnTo>
                    <a:pt x="178" y="132"/>
                  </a:lnTo>
                  <a:lnTo>
                    <a:pt x="164" y="133"/>
                  </a:lnTo>
                  <a:lnTo>
                    <a:pt x="165" y="145"/>
                  </a:lnTo>
                  <a:lnTo>
                    <a:pt x="144" y="153"/>
                  </a:lnTo>
                  <a:lnTo>
                    <a:pt x="158" y="180"/>
                  </a:lnTo>
                  <a:lnTo>
                    <a:pt x="167" y="182"/>
                  </a:lnTo>
                  <a:lnTo>
                    <a:pt x="167" y="194"/>
                  </a:lnTo>
                  <a:lnTo>
                    <a:pt x="177" y="194"/>
                  </a:lnTo>
                  <a:lnTo>
                    <a:pt x="179" y="228"/>
                  </a:lnTo>
                  <a:lnTo>
                    <a:pt x="166" y="231"/>
                  </a:lnTo>
                  <a:lnTo>
                    <a:pt x="164" y="246"/>
                  </a:lnTo>
                  <a:lnTo>
                    <a:pt x="187" y="257"/>
                  </a:lnTo>
                  <a:lnTo>
                    <a:pt x="178" y="281"/>
                  </a:lnTo>
                  <a:lnTo>
                    <a:pt x="168" y="283"/>
                  </a:lnTo>
                  <a:lnTo>
                    <a:pt x="195" y="308"/>
                  </a:lnTo>
                  <a:lnTo>
                    <a:pt x="195" y="324"/>
                  </a:lnTo>
                  <a:lnTo>
                    <a:pt x="189" y="328"/>
                  </a:lnTo>
                  <a:lnTo>
                    <a:pt x="176" y="328"/>
                  </a:lnTo>
                  <a:lnTo>
                    <a:pt x="181" y="332"/>
                  </a:lnTo>
                  <a:lnTo>
                    <a:pt x="162" y="361"/>
                  </a:lnTo>
                  <a:lnTo>
                    <a:pt x="128" y="357"/>
                  </a:lnTo>
                  <a:lnTo>
                    <a:pt x="118" y="361"/>
                  </a:lnTo>
                  <a:lnTo>
                    <a:pt x="80" y="359"/>
                  </a:lnTo>
                  <a:lnTo>
                    <a:pt x="74" y="353"/>
                  </a:lnTo>
                  <a:lnTo>
                    <a:pt x="65" y="355"/>
                  </a:lnTo>
                  <a:lnTo>
                    <a:pt x="51" y="361"/>
                  </a:lnTo>
                  <a:lnTo>
                    <a:pt x="44" y="325"/>
                  </a:lnTo>
                  <a:lnTo>
                    <a:pt x="1" y="309"/>
                  </a:lnTo>
                  <a:lnTo>
                    <a:pt x="0" y="302"/>
                  </a:lnTo>
                  <a:lnTo>
                    <a:pt x="4" y="301"/>
                  </a:lnTo>
                  <a:lnTo>
                    <a:pt x="4" y="2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91" name="Freeform 1666"/>
            <p:cNvSpPr>
              <a:spLocks/>
            </p:cNvSpPr>
            <p:nvPr/>
          </p:nvSpPr>
          <p:spPr bwMode="auto">
            <a:xfrm>
              <a:off x="6080" y="1570"/>
              <a:ext cx="503" cy="530"/>
            </a:xfrm>
            <a:custGeom>
              <a:avLst/>
              <a:gdLst>
                <a:gd name="T0" fmla="*/ 33 w 503"/>
                <a:gd name="T1" fmla="*/ 364 h 530"/>
                <a:gd name="T2" fmla="*/ 25 w 503"/>
                <a:gd name="T3" fmla="*/ 325 h 530"/>
                <a:gd name="T4" fmla="*/ 73 w 503"/>
                <a:gd name="T5" fmla="*/ 323 h 530"/>
                <a:gd name="T6" fmla="*/ 126 w 503"/>
                <a:gd name="T7" fmla="*/ 298 h 530"/>
                <a:gd name="T8" fmla="*/ 134 w 503"/>
                <a:gd name="T9" fmla="*/ 294 h 530"/>
                <a:gd name="T10" fmla="*/ 140 w 503"/>
                <a:gd name="T11" fmla="*/ 274 h 530"/>
                <a:gd name="T12" fmla="*/ 123 w 503"/>
                <a:gd name="T13" fmla="*/ 247 h 530"/>
                <a:gd name="T14" fmla="*/ 109 w 503"/>
                <a:gd name="T15" fmla="*/ 212 h 530"/>
                <a:gd name="T16" fmla="*/ 124 w 503"/>
                <a:gd name="T17" fmla="*/ 194 h 530"/>
                <a:gd name="T18" fmla="*/ 112 w 503"/>
                <a:gd name="T19" fmla="*/ 160 h 530"/>
                <a:gd name="T20" fmla="*/ 103 w 503"/>
                <a:gd name="T21" fmla="*/ 146 h 530"/>
                <a:gd name="T22" fmla="*/ 110 w 503"/>
                <a:gd name="T23" fmla="*/ 111 h 530"/>
                <a:gd name="T24" fmla="*/ 123 w 503"/>
                <a:gd name="T25" fmla="*/ 98 h 530"/>
                <a:gd name="T26" fmla="*/ 143 w 503"/>
                <a:gd name="T27" fmla="*/ 95 h 530"/>
                <a:gd name="T28" fmla="*/ 149 w 503"/>
                <a:gd name="T29" fmla="*/ 84 h 530"/>
                <a:gd name="T30" fmla="*/ 147 w 503"/>
                <a:gd name="T31" fmla="*/ 66 h 530"/>
                <a:gd name="T32" fmla="*/ 135 w 503"/>
                <a:gd name="T33" fmla="*/ 35 h 530"/>
                <a:gd name="T34" fmla="*/ 194 w 503"/>
                <a:gd name="T35" fmla="*/ 18 h 530"/>
                <a:gd name="T36" fmla="*/ 250 w 503"/>
                <a:gd name="T37" fmla="*/ 8 h 530"/>
                <a:gd name="T38" fmla="*/ 229 w 503"/>
                <a:gd name="T39" fmla="*/ 21 h 530"/>
                <a:gd name="T40" fmla="*/ 253 w 503"/>
                <a:gd name="T41" fmla="*/ 10 h 530"/>
                <a:gd name="T42" fmla="*/ 240 w 503"/>
                <a:gd name="T43" fmla="*/ 40 h 530"/>
                <a:gd name="T44" fmla="*/ 361 w 503"/>
                <a:gd name="T45" fmla="*/ 106 h 530"/>
                <a:gd name="T46" fmla="*/ 404 w 503"/>
                <a:gd name="T47" fmla="*/ 89 h 530"/>
                <a:gd name="T48" fmla="*/ 395 w 503"/>
                <a:gd name="T49" fmla="*/ 141 h 530"/>
                <a:gd name="T50" fmla="*/ 416 w 503"/>
                <a:gd name="T51" fmla="*/ 175 h 530"/>
                <a:gd name="T52" fmla="*/ 454 w 503"/>
                <a:gd name="T53" fmla="*/ 160 h 530"/>
                <a:gd name="T54" fmla="*/ 475 w 503"/>
                <a:gd name="T55" fmla="*/ 168 h 530"/>
                <a:gd name="T56" fmla="*/ 483 w 503"/>
                <a:gd name="T57" fmla="*/ 197 h 530"/>
                <a:gd name="T58" fmla="*/ 467 w 503"/>
                <a:gd name="T59" fmla="*/ 285 h 530"/>
                <a:gd name="T60" fmla="*/ 462 w 503"/>
                <a:gd name="T61" fmla="*/ 336 h 530"/>
                <a:gd name="T62" fmla="*/ 403 w 503"/>
                <a:gd name="T63" fmla="*/ 359 h 530"/>
                <a:gd name="T64" fmla="*/ 363 w 503"/>
                <a:gd name="T65" fmla="*/ 406 h 530"/>
                <a:gd name="T66" fmla="*/ 313 w 503"/>
                <a:gd name="T67" fmla="*/ 428 h 530"/>
                <a:gd name="T68" fmla="*/ 291 w 503"/>
                <a:gd name="T69" fmla="*/ 428 h 530"/>
                <a:gd name="T70" fmla="*/ 236 w 503"/>
                <a:gd name="T71" fmla="*/ 449 h 530"/>
                <a:gd name="T72" fmla="*/ 238 w 503"/>
                <a:gd name="T73" fmla="*/ 478 h 530"/>
                <a:gd name="T74" fmla="*/ 204 w 503"/>
                <a:gd name="T75" fmla="*/ 515 h 530"/>
                <a:gd name="T76" fmla="*/ 161 w 503"/>
                <a:gd name="T77" fmla="*/ 529 h 530"/>
                <a:gd name="T78" fmla="*/ 157 w 503"/>
                <a:gd name="T79" fmla="*/ 515 h 530"/>
                <a:gd name="T80" fmla="*/ 108 w 503"/>
                <a:gd name="T81" fmla="*/ 461 h 530"/>
                <a:gd name="T82" fmla="*/ 65 w 503"/>
                <a:gd name="T83" fmla="*/ 454 h 530"/>
                <a:gd name="T84" fmla="*/ 79 w 503"/>
                <a:gd name="T85" fmla="*/ 414 h 530"/>
                <a:gd name="T86" fmla="*/ 34 w 503"/>
                <a:gd name="T87" fmla="*/ 411 h 530"/>
                <a:gd name="T88" fmla="*/ 30 w 503"/>
                <a:gd name="T89" fmla="*/ 385 h 530"/>
                <a:gd name="T90" fmla="*/ 20 w 503"/>
                <a:gd name="T91" fmla="*/ 368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03" h="530">
                  <a:moveTo>
                    <a:pt x="31" y="376"/>
                  </a:moveTo>
                  <a:lnTo>
                    <a:pt x="33" y="364"/>
                  </a:lnTo>
                  <a:lnTo>
                    <a:pt x="0" y="336"/>
                  </a:lnTo>
                  <a:lnTo>
                    <a:pt x="25" y="325"/>
                  </a:lnTo>
                  <a:lnTo>
                    <a:pt x="63" y="327"/>
                  </a:lnTo>
                  <a:lnTo>
                    <a:pt x="73" y="323"/>
                  </a:lnTo>
                  <a:lnTo>
                    <a:pt x="107" y="327"/>
                  </a:lnTo>
                  <a:lnTo>
                    <a:pt x="126" y="298"/>
                  </a:lnTo>
                  <a:lnTo>
                    <a:pt x="121" y="294"/>
                  </a:lnTo>
                  <a:lnTo>
                    <a:pt x="134" y="294"/>
                  </a:lnTo>
                  <a:lnTo>
                    <a:pt x="140" y="290"/>
                  </a:lnTo>
                  <a:lnTo>
                    <a:pt x="140" y="274"/>
                  </a:lnTo>
                  <a:lnTo>
                    <a:pt x="113" y="249"/>
                  </a:lnTo>
                  <a:lnTo>
                    <a:pt x="123" y="247"/>
                  </a:lnTo>
                  <a:lnTo>
                    <a:pt x="132" y="223"/>
                  </a:lnTo>
                  <a:lnTo>
                    <a:pt x="109" y="212"/>
                  </a:lnTo>
                  <a:lnTo>
                    <a:pt x="111" y="197"/>
                  </a:lnTo>
                  <a:lnTo>
                    <a:pt x="124" y="194"/>
                  </a:lnTo>
                  <a:lnTo>
                    <a:pt x="122" y="160"/>
                  </a:lnTo>
                  <a:lnTo>
                    <a:pt x="112" y="160"/>
                  </a:lnTo>
                  <a:lnTo>
                    <a:pt x="112" y="148"/>
                  </a:lnTo>
                  <a:lnTo>
                    <a:pt x="103" y="146"/>
                  </a:lnTo>
                  <a:lnTo>
                    <a:pt x="89" y="119"/>
                  </a:lnTo>
                  <a:lnTo>
                    <a:pt x="110" y="111"/>
                  </a:lnTo>
                  <a:lnTo>
                    <a:pt x="109" y="99"/>
                  </a:lnTo>
                  <a:lnTo>
                    <a:pt x="123" y="98"/>
                  </a:lnTo>
                  <a:lnTo>
                    <a:pt x="123" y="95"/>
                  </a:lnTo>
                  <a:lnTo>
                    <a:pt x="143" y="95"/>
                  </a:lnTo>
                  <a:lnTo>
                    <a:pt x="137" y="88"/>
                  </a:lnTo>
                  <a:lnTo>
                    <a:pt x="149" y="84"/>
                  </a:lnTo>
                  <a:lnTo>
                    <a:pt x="143" y="70"/>
                  </a:lnTo>
                  <a:lnTo>
                    <a:pt x="147" y="66"/>
                  </a:lnTo>
                  <a:lnTo>
                    <a:pt x="152" y="61"/>
                  </a:lnTo>
                  <a:lnTo>
                    <a:pt x="135" y="35"/>
                  </a:lnTo>
                  <a:lnTo>
                    <a:pt x="166" y="5"/>
                  </a:lnTo>
                  <a:lnTo>
                    <a:pt x="194" y="18"/>
                  </a:lnTo>
                  <a:lnTo>
                    <a:pt x="230" y="0"/>
                  </a:lnTo>
                  <a:lnTo>
                    <a:pt x="250" y="8"/>
                  </a:lnTo>
                  <a:lnTo>
                    <a:pt x="229" y="11"/>
                  </a:lnTo>
                  <a:lnTo>
                    <a:pt x="229" y="21"/>
                  </a:lnTo>
                  <a:lnTo>
                    <a:pt x="245" y="29"/>
                  </a:lnTo>
                  <a:lnTo>
                    <a:pt x="253" y="10"/>
                  </a:lnTo>
                  <a:lnTo>
                    <a:pt x="256" y="17"/>
                  </a:lnTo>
                  <a:lnTo>
                    <a:pt x="240" y="40"/>
                  </a:lnTo>
                  <a:lnTo>
                    <a:pt x="281" y="97"/>
                  </a:lnTo>
                  <a:lnTo>
                    <a:pt x="361" y="106"/>
                  </a:lnTo>
                  <a:lnTo>
                    <a:pt x="397" y="83"/>
                  </a:lnTo>
                  <a:lnTo>
                    <a:pt x="404" y="89"/>
                  </a:lnTo>
                  <a:lnTo>
                    <a:pt x="378" y="112"/>
                  </a:lnTo>
                  <a:lnTo>
                    <a:pt x="395" y="141"/>
                  </a:lnTo>
                  <a:lnTo>
                    <a:pt x="397" y="171"/>
                  </a:lnTo>
                  <a:lnTo>
                    <a:pt x="416" y="175"/>
                  </a:lnTo>
                  <a:lnTo>
                    <a:pt x="418" y="174"/>
                  </a:lnTo>
                  <a:lnTo>
                    <a:pt x="454" y="160"/>
                  </a:lnTo>
                  <a:lnTo>
                    <a:pt x="450" y="168"/>
                  </a:lnTo>
                  <a:lnTo>
                    <a:pt x="475" y="168"/>
                  </a:lnTo>
                  <a:lnTo>
                    <a:pt x="474" y="194"/>
                  </a:lnTo>
                  <a:lnTo>
                    <a:pt x="483" y="197"/>
                  </a:lnTo>
                  <a:lnTo>
                    <a:pt x="503" y="232"/>
                  </a:lnTo>
                  <a:lnTo>
                    <a:pt x="467" y="285"/>
                  </a:lnTo>
                  <a:lnTo>
                    <a:pt x="447" y="331"/>
                  </a:lnTo>
                  <a:lnTo>
                    <a:pt x="462" y="336"/>
                  </a:lnTo>
                  <a:lnTo>
                    <a:pt x="430" y="362"/>
                  </a:lnTo>
                  <a:lnTo>
                    <a:pt x="403" y="359"/>
                  </a:lnTo>
                  <a:lnTo>
                    <a:pt x="414" y="399"/>
                  </a:lnTo>
                  <a:lnTo>
                    <a:pt x="363" y="406"/>
                  </a:lnTo>
                  <a:lnTo>
                    <a:pt x="317" y="401"/>
                  </a:lnTo>
                  <a:lnTo>
                    <a:pt x="313" y="428"/>
                  </a:lnTo>
                  <a:lnTo>
                    <a:pt x="298" y="439"/>
                  </a:lnTo>
                  <a:lnTo>
                    <a:pt x="291" y="428"/>
                  </a:lnTo>
                  <a:lnTo>
                    <a:pt x="241" y="426"/>
                  </a:lnTo>
                  <a:lnTo>
                    <a:pt x="236" y="449"/>
                  </a:lnTo>
                  <a:lnTo>
                    <a:pt x="227" y="456"/>
                  </a:lnTo>
                  <a:lnTo>
                    <a:pt x="238" y="478"/>
                  </a:lnTo>
                  <a:lnTo>
                    <a:pt x="203" y="476"/>
                  </a:lnTo>
                  <a:lnTo>
                    <a:pt x="204" y="515"/>
                  </a:lnTo>
                  <a:lnTo>
                    <a:pt x="179" y="530"/>
                  </a:lnTo>
                  <a:lnTo>
                    <a:pt x="161" y="529"/>
                  </a:lnTo>
                  <a:lnTo>
                    <a:pt x="155" y="528"/>
                  </a:lnTo>
                  <a:lnTo>
                    <a:pt x="157" y="515"/>
                  </a:lnTo>
                  <a:lnTo>
                    <a:pt x="115" y="511"/>
                  </a:lnTo>
                  <a:lnTo>
                    <a:pt x="108" y="461"/>
                  </a:lnTo>
                  <a:lnTo>
                    <a:pt x="82" y="467"/>
                  </a:lnTo>
                  <a:lnTo>
                    <a:pt x="65" y="454"/>
                  </a:lnTo>
                  <a:lnTo>
                    <a:pt x="79" y="436"/>
                  </a:lnTo>
                  <a:lnTo>
                    <a:pt x="79" y="414"/>
                  </a:lnTo>
                  <a:lnTo>
                    <a:pt x="31" y="427"/>
                  </a:lnTo>
                  <a:lnTo>
                    <a:pt x="34" y="411"/>
                  </a:lnTo>
                  <a:lnTo>
                    <a:pt x="22" y="399"/>
                  </a:lnTo>
                  <a:lnTo>
                    <a:pt x="30" y="385"/>
                  </a:lnTo>
                  <a:lnTo>
                    <a:pt x="17" y="373"/>
                  </a:lnTo>
                  <a:lnTo>
                    <a:pt x="20" y="368"/>
                  </a:lnTo>
                  <a:lnTo>
                    <a:pt x="31" y="37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92" name="Freeform 1667"/>
            <p:cNvSpPr>
              <a:spLocks/>
            </p:cNvSpPr>
            <p:nvPr/>
          </p:nvSpPr>
          <p:spPr bwMode="auto">
            <a:xfrm>
              <a:off x="6258" y="1665"/>
              <a:ext cx="75" cy="68"/>
            </a:xfrm>
            <a:custGeom>
              <a:avLst/>
              <a:gdLst>
                <a:gd name="T0" fmla="*/ 0 w 75"/>
                <a:gd name="T1" fmla="*/ 55 h 68"/>
                <a:gd name="T2" fmla="*/ 10 w 75"/>
                <a:gd name="T3" fmla="*/ 36 h 68"/>
                <a:gd name="T4" fmla="*/ 21 w 75"/>
                <a:gd name="T5" fmla="*/ 27 h 68"/>
                <a:gd name="T6" fmla="*/ 23 w 75"/>
                <a:gd name="T7" fmla="*/ 11 h 68"/>
                <a:gd name="T8" fmla="*/ 49 w 75"/>
                <a:gd name="T9" fmla="*/ 10 h 68"/>
                <a:gd name="T10" fmla="*/ 57 w 75"/>
                <a:gd name="T11" fmla="*/ 0 h 68"/>
                <a:gd name="T12" fmla="*/ 68 w 75"/>
                <a:gd name="T13" fmla="*/ 16 h 68"/>
                <a:gd name="T14" fmla="*/ 75 w 75"/>
                <a:gd name="T15" fmla="*/ 14 h 68"/>
                <a:gd name="T16" fmla="*/ 59 w 75"/>
                <a:gd name="T17" fmla="*/ 53 h 68"/>
                <a:gd name="T18" fmla="*/ 74 w 75"/>
                <a:gd name="T19" fmla="*/ 56 h 68"/>
                <a:gd name="T20" fmla="*/ 33 w 75"/>
                <a:gd name="T21" fmla="*/ 68 h 68"/>
                <a:gd name="T22" fmla="*/ 25 w 75"/>
                <a:gd name="T23" fmla="*/ 63 h 68"/>
                <a:gd name="T24" fmla="*/ 26 w 75"/>
                <a:gd name="T25" fmla="*/ 52 h 68"/>
                <a:gd name="T26" fmla="*/ 4 w 75"/>
                <a:gd name="T27" fmla="*/ 67 h 68"/>
                <a:gd name="T28" fmla="*/ 0 w 75"/>
                <a:gd name="T29" fmla="*/ 5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68">
                  <a:moveTo>
                    <a:pt x="0" y="55"/>
                  </a:moveTo>
                  <a:lnTo>
                    <a:pt x="10" y="36"/>
                  </a:lnTo>
                  <a:lnTo>
                    <a:pt x="21" y="27"/>
                  </a:lnTo>
                  <a:lnTo>
                    <a:pt x="23" y="11"/>
                  </a:lnTo>
                  <a:lnTo>
                    <a:pt x="49" y="10"/>
                  </a:lnTo>
                  <a:lnTo>
                    <a:pt x="57" y="0"/>
                  </a:lnTo>
                  <a:lnTo>
                    <a:pt x="68" y="16"/>
                  </a:lnTo>
                  <a:lnTo>
                    <a:pt x="75" y="14"/>
                  </a:lnTo>
                  <a:lnTo>
                    <a:pt x="59" y="53"/>
                  </a:lnTo>
                  <a:lnTo>
                    <a:pt x="74" y="56"/>
                  </a:lnTo>
                  <a:lnTo>
                    <a:pt x="33" y="68"/>
                  </a:lnTo>
                  <a:lnTo>
                    <a:pt x="25" y="63"/>
                  </a:lnTo>
                  <a:lnTo>
                    <a:pt x="26" y="52"/>
                  </a:lnTo>
                  <a:lnTo>
                    <a:pt x="4" y="67"/>
                  </a:lnTo>
                  <a:lnTo>
                    <a:pt x="0" y="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93" name="Freeform 1668"/>
            <p:cNvSpPr>
              <a:spLocks/>
            </p:cNvSpPr>
            <p:nvPr/>
          </p:nvSpPr>
          <p:spPr bwMode="auto">
            <a:xfrm>
              <a:off x="6166" y="1607"/>
              <a:ext cx="63" cy="58"/>
            </a:xfrm>
            <a:custGeom>
              <a:avLst/>
              <a:gdLst>
                <a:gd name="T0" fmla="*/ 0 w 63"/>
                <a:gd name="T1" fmla="*/ 44 h 58"/>
                <a:gd name="T2" fmla="*/ 4 w 63"/>
                <a:gd name="T3" fmla="*/ 43 h 58"/>
                <a:gd name="T4" fmla="*/ 3 w 63"/>
                <a:gd name="T5" fmla="*/ 1 h 58"/>
                <a:gd name="T6" fmla="*/ 21 w 63"/>
                <a:gd name="T7" fmla="*/ 0 h 58"/>
                <a:gd name="T8" fmla="*/ 44 w 63"/>
                <a:gd name="T9" fmla="*/ 7 h 58"/>
                <a:gd name="T10" fmla="*/ 61 w 63"/>
                <a:gd name="T11" fmla="*/ 29 h 58"/>
                <a:gd name="T12" fmla="*/ 57 w 63"/>
                <a:gd name="T13" fmla="*/ 33 h 58"/>
                <a:gd name="T14" fmla="*/ 63 w 63"/>
                <a:gd name="T15" fmla="*/ 47 h 58"/>
                <a:gd name="T16" fmla="*/ 51 w 63"/>
                <a:gd name="T17" fmla="*/ 51 h 58"/>
                <a:gd name="T18" fmla="*/ 57 w 63"/>
                <a:gd name="T19" fmla="*/ 58 h 58"/>
                <a:gd name="T20" fmla="*/ 37 w 63"/>
                <a:gd name="T21" fmla="*/ 58 h 58"/>
                <a:gd name="T22" fmla="*/ 1 w 63"/>
                <a:gd name="T23" fmla="*/ 58 h 58"/>
                <a:gd name="T24" fmla="*/ 0 w 63"/>
                <a:gd name="T25" fmla="*/ 4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58">
                  <a:moveTo>
                    <a:pt x="0" y="44"/>
                  </a:moveTo>
                  <a:lnTo>
                    <a:pt x="4" y="43"/>
                  </a:lnTo>
                  <a:lnTo>
                    <a:pt x="3" y="1"/>
                  </a:lnTo>
                  <a:lnTo>
                    <a:pt x="21" y="0"/>
                  </a:lnTo>
                  <a:lnTo>
                    <a:pt x="44" y="7"/>
                  </a:lnTo>
                  <a:lnTo>
                    <a:pt x="61" y="29"/>
                  </a:lnTo>
                  <a:lnTo>
                    <a:pt x="57" y="33"/>
                  </a:lnTo>
                  <a:lnTo>
                    <a:pt x="63" y="47"/>
                  </a:lnTo>
                  <a:lnTo>
                    <a:pt x="51" y="51"/>
                  </a:lnTo>
                  <a:lnTo>
                    <a:pt x="57" y="58"/>
                  </a:lnTo>
                  <a:lnTo>
                    <a:pt x="37" y="58"/>
                  </a:lnTo>
                  <a:lnTo>
                    <a:pt x="1" y="58"/>
                  </a:lnTo>
                  <a:lnTo>
                    <a:pt x="0" y="4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94" name="Freeform 1669"/>
            <p:cNvSpPr>
              <a:spLocks/>
            </p:cNvSpPr>
            <p:nvPr/>
          </p:nvSpPr>
          <p:spPr bwMode="auto">
            <a:xfrm>
              <a:off x="6258" y="1665"/>
              <a:ext cx="75" cy="68"/>
            </a:xfrm>
            <a:custGeom>
              <a:avLst/>
              <a:gdLst>
                <a:gd name="T0" fmla="*/ 0 w 75"/>
                <a:gd name="T1" fmla="*/ 55 h 68"/>
                <a:gd name="T2" fmla="*/ 10 w 75"/>
                <a:gd name="T3" fmla="*/ 36 h 68"/>
                <a:gd name="T4" fmla="*/ 21 w 75"/>
                <a:gd name="T5" fmla="*/ 27 h 68"/>
                <a:gd name="T6" fmla="*/ 23 w 75"/>
                <a:gd name="T7" fmla="*/ 11 h 68"/>
                <a:gd name="T8" fmla="*/ 49 w 75"/>
                <a:gd name="T9" fmla="*/ 10 h 68"/>
                <a:gd name="T10" fmla="*/ 57 w 75"/>
                <a:gd name="T11" fmla="*/ 0 h 68"/>
                <a:gd name="T12" fmla="*/ 68 w 75"/>
                <a:gd name="T13" fmla="*/ 16 h 68"/>
                <a:gd name="T14" fmla="*/ 75 w 75"/>
                <a:gd name="T15" fmla="*/ 14 h 68"/>
                <a:gd name="T16" fmla="*/ 59 w 75"/>
                <a:gd name="T17" fmla="*/ 53 h 68"/>
                <a:gd name="T18" fmla="*/ 74 w 75"/>
                <a:gd name="T19" fmla="*/ 56 h 68"/>
                <a:gd name="T20" fmla="*/ 33 w 75"/>
                <a:gd name="T21" fmla="*/ 68 h 68"/>
                <a:gd name="T22" fmla="*/ 25 w 75"/>
                <a:gd name="T23" fmla="*/ 63 h 68"/>
                <a:gd name="T24" fmla="*/ 26 w 75"/>
                <a:gd name="T25" fmla="*/ 52 h 68"/>
                <a:gd name="T26" fmla="*/ 4 w 75"/>
                <a:gd name="T27" fmla="*/ 67 h 68"/>
                <a:gd name="T28" fmla="*/ 0 w 75"/>
                <a:gd name="T29" fmla="*/ 5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68">
                  <a:moveTo>
                    <a:pt x="0" y="55"/>
                  </a:moveTo>
                  <a:lnTo>
                    <a:pt x="10" y="36"/>
                  </a:lnTo>
                  <a:lnTo>
                    <a:pt x="21" y="27"/>
                  </a:lnTo>
                  <a:lnTo>
                    <a:pt x="23" y="11"/>
                  </a:lnTo>
                  <a:lnTo>
                    <a:pt x="49" y="10"/>
                  </a:lnTo>
                  <a:lnTo>
                    <a:pt x="57" y="0"/>
                  </a:lnTo>
                  <a:lnTo>
                    <a:pt x="68" y="16"/>
                  </a:lnTo>
                  <a:lnTo>
                    <a:pt x="75" y="14"/>
                  </a:lnTo>
                  <a:lnTo>
                    <a:pt x="59" y="53"/>
                  </a:lnTo>
                  <a:lnTo>
                    <a:pt x="74" y="56"/>
                  </a:lnTo>
                  <a:lnTo>
                    <a:pt x="33" y="68"/>
                  </a:lnTo>
                  <a:lnTo>
                    <a:pt x="25" y="63"/>
                  </a:lnTo>
                  <a:lnTo>
                    <a:pt x="26" y="52"/>
                  </a:lnTo>
                  <a:lnTo>
                    <a:pt x="4" y="67"/>
                  </a:lnTo>
                  <a:lnTo>
                    <a:pt x="0" y="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95" name="Freeform 1670"/>
            <p:cNvSpPr>
              <a:spLocks/>
            </p:cNvSpPr>
            <p:nvPr/>
          </p:nvSpPr>
          <p:spPr bwMode="auto">
            <a:xfrm>
              <a:off x="6483" y="1674"/>
              <a:ext cx="464" cy="792"/>
            </a:xfrm>
            <a:custGeom>
              <a:avLst/>
              <a:gdLst>
                <a:gd name="T0" fmla="*/ 59 w 464"/>
                <a:gd name="T1" fmla="*/ 232 h 792"/>
                <a:gd name="T2" fmla="*/ 64 w 464"/>
                <a:gd name="T3" fmla="*/ 181 h 792"/>
                <a:gd name="T4" fmla="*/ 80 w 464"/>
                <a:gd name="T5" fmla="*/ 93 h 792"/>
                <a:gd name="T6" fmla="*/ 98 w 464"/>
                <a:gd name="T7" fmla="*/ 50 h 792"/>
                <a:gd name="T8" fmla="*/ 161 w 464"/>
                <a:gd name="T9" fmla="*/ 36 h 792"/>
                <a:gd name="T10" fmla="*/ 195 w 464"/>
                <a:gd name="T11" fmla="*/ 50 h 792"/>
                <a:gd name="T12" fmla="*/ 202 w 464"/>
                <a:gd name="T13" fmla="*/ 27 h 792"/>
                <a:gd name="T14" fmla="*/ 243 w 464"/>
                <a:gd name="T15" fmla="*/ 0 h 792"/>
                <a:gd name="T16" fmla="*/ 253 w 464"/>
                <a:gd name="T17" fmla="*/ 4 h 792"/>
                <a:gd name="T18" fmla="*/ 308 w 464"/>
                <a:gd name="T19" fmla="*/ 39 h 792"/>
                <a:gd name="T20" fmla="*/ 321 w 464"/>
                <a:gd name="T21" fmla="*/ 117 h 792"/>
                <a:gd name="T22" fmla="*/ 354 w 464"/>
                <a:gd name="T23" fmla="*/ 147 h 792"/>
                <a:gd name="T24" fmla="*/ 385 w 464"/>
                <a:gd name="T25" fmla="*/ 177 h 792"/>
                <a:gd name="T26" fmla="*/ 402 w 464"/>
                <a:gd name="T27" fmla="*/ 225 h 792"/>
                <a:gd name="T28" fmla="*/ 386 w 464"/>
                <a:gd name="T29" fmla="*/ 247 h 792"/>
                <a:gd name="T30" fmla="*/ 383 w 464"/>
                <a:gd name="T31" fmla="*/ 301 h 792"/>
                <a:gd name="T32" fmla="*/ 447 w 464"/>
                <a:gd name="T33" fmla="*/ 319 h 792"/>
                <a:gd name="T34" fmla="*/ 460 w 464"/>
                <a:gd name="T35" fmla="*/ 324 h 792"/>
                <a:gd name="T36" fmla="*/ 438 w 464"/>
                <a:gd name="T37" fmla="*/ 359 h 792"/>
                <a:gd name="T38" fmla="*/ 450 w 464"/>
                <a:gd name="T39" fmla="*/ 419 h 792"/>
                <a:gd name="T40" fmla="*/ 449 w 464"/>
                <a:gd name="T41" fmla="*/ 480 h 792"/>
                <a:gd name="T42" fmla="*/ 464 w 464"/>
                <a:gd name="T43" fmla="*/ 498 h 792"/>
                <a:gd name="T44" fmla="*/ 438 w 464"/>
                <a:gd name="T45" fmla="*/ 544 h 792"/>
                <a:gd name="T46" fmla="*/ 351 w 464"/>
                <a:gd name="T47" fmla="*/ 602 h 792"/>
                <a:gd name="T48" fmla="*/ 246 w 464"/>
                <a:gd name="T49" fmla="*/ 615 h 792"/>
                <a:gd name="T50" fmla="*/ 207 w 464"/>
                <a:gd name="T51" fmla="*/ 688 h 792"/>
                <a:gd name="T52" fmla="*/ 256 w 464"/>
                <a:gd name="T53" fmla="*/ 666 h 792"/>
                <a:gd name="T54" fmla="*/ 267 w 464"/>
                <a:gd name="T55" fmla="*/ 686 h 792"/>
                <a:gd name="T56" fmla="*/ 253 w 464"/>
                <a:gd name="T57" fmla="*/ 791 h 792"/>
                <a:gd name="T58" fmla="*/ 229 w 464"/>
                <a:gd name="T59" fmla="*/ 791 h 792"/>
                <a:gd name="T60" fmla="*/ 174 w 464"/>
                <a:gd name="T61" fmla="*/ 774 h 792"/>
                <a:gd name="T62" fmla="*/ 170 w 464"/>
                <a:gd name="T63" fmla="*/ 738 h 792"/>
                <a:gd name="T64" fmla="*/ 200 w 464"/>
                <a:gd name="T65" fmla="*/ 726 h 792"/>
                <a:gd name="T66" fmla="*/ 204 w 464"/>
                <a:gd name="T67" fmla="*/ 675 h 792"/>
                <a:gd name="T68" fmla="*/ 193 w 464"/>
                <a:gd name="T69" fmla="*/ 637 h 792"/>
                <a:gd name="T70" fmla="*/ 184 w 464"/>
                <a:gd name="T71" fmla="*/ 618 h 792"/>
                <a:gd name="T72" fmla="*/ 136 w 464"/>
                <a:gd name="T73" fmla="*/ 576 h 792"/>
                <a:gd name="T74" fmla="*/ 110 w 464"/>
                <a:gd name="T75" fmla="*/ 575 h 792"/>
                <a:gd name="T76" fmla="*/ 75 w 464"/>
                <a:gd name="T77" fmla="*/ 559 h 792"/>
                <a:gd name="T78" fmla="*/ 78 w 464"/>
                <a:gd name="T79" fmla="*/ 530 h 792"/>
                <a:gd name="T80" fmla="*/ 70 w 464"/>
                <a:gd name="T81" fmla="*/ 483 h 792"/>
                <a:gd name="T82" fmla="*/ 103 w 464"/>
                <a:gd name="T83" fmla="*/ 462 h 792"/>
                <a:gd name="T84" fmla="*/ 112 w 464"/>
                <a:gd name="T85" fmla="*/ 446 h 792"/>
                <a:gd name="T86" fmla="*/ 129 w 464"/>
                <a:gd name="T87" fmla="*/ 418 h 792"/>
                <a:gd name="T88" fmla="*/ 148 w 464"/>
                <a:gd name="T89" fmla="*/ 401 h 792"/>
                <a:gd name="T90" fmla="*/ 133 w 464"/>
                <a:gd name="T91" fmla="*/ 361 h 792"/>
                <a:gd name="T92" fmla="*/ 139 w 464"/>
                <a:gd name="T93" fmla="*/ 332 h 792"/>
                <a:gd name="T94" fmla="*/ 14 w 464"/>
                <a:gd name="T95" fmla="*/ 321 h 792"/>
                <a:gd name="T96" fmla="*/ 11 w 464"/>
                <a:gd name="T97" fmla="*/ 295 h 792"/>
                <a:gd name="T98" fmla="*/ 27 w 464"/>
                <a:gd name="T99" fmla="*/ 258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4" h="792">
                  <a:moveTo>
                    <a:pt x="27" y="258"/>
                  </a:moveTo>
                  <a:lnTo>
                    <a:pt x="59" y="232"/>
                  </a:lnTo>
                  <a:lnTo>
                    <a:pt x="44" y="227"/>
                  </a:lnTo>
                  <a:lnTo>
                    <a:pt x="64" y="181"/>
                  </a:lnTo>
                  <a:lnTo>
                    <a:pt x="100" y="128"/>
                  </a:lnTo>
                  <a:lnTo>
                    <a:pt x="80" y="93"/>
                  </a:lnTo>
                  <a:lnTo>
                    <a:pt x="99" y="93"/>
                  </a:lnTo>
                  <a:lnTo>
                    <a:pt x="98" y="50"/>
                  </a:lnTo>
                  <a:lnTo>
                    <a:pt x="137" y="49"/>
                  </a:lnTo>
                  <a:lnTo>
                    <a:pt x="161" y="36"/>
                  </a:lnTo>
                  <a:lnTo>
                    <a:pt x="175" y="52"/>
                  </a:lnTo>
                  <a:lnTo>
                    <a:pt x="195" y="50"/>
                  </a:lnTo>
                  <a:lnTo>
                    <a:pt x="193" y="28"/>
                  </a:lnTo>
                  <a:lnTo>
                    <a:pt x="202" y="27"/>
                  </a:lnTo>
                  <a:lnTo>
                    <a:pt x="213" y="0"/>
                  </a:lnTo>
                  <a:lnTo>
                    <a:pt x="243" y="0"/>
                  </a:lnTo>
                  <a:lnTo>
                    <a:pt x="244" y="15"/>
                  </a:lnTo>
                  <a:lnTo>
                    <a:pt x="253" y="4"/>
                  </a:lnTo>
                  <a:lnTo>
                    <a:pt x="296" y="8"/>
                  </a:lnTo>
                  <a:lnTo>
                    <a:pt x="308" y="39"/>
                  </a:lnTo>
                  <a:lnTo>
                    <a:pt x="294" y="77"/>
                  </a:lnTo>
                  <a:lnTo>
                    <a:pt x="321" y="117"/>
                  </a:lnTo>
                  <a:lnTo>
                    <a:pt x="331" y="114"/>
                  </a:lnTo>
                  <a:lnTo>
                    <a:pt x="354" y="147"/>
                  </a:lnTo>
                  <a:lnTo>
                    <a:pt x="364" y="149"/>
                  </a:lnTo>
                  <a:lnTo>
                    <a:pt x="385" y="177"/>
                  </a:lnTo>
                  <a:lnTo>
                    <a:pt x="379" y="196"/>
                  </a:lnTo>
                  <a:lnTo>
                    <a:pt x="402" y="225"/>
                  </a:lnTo>
                  <a:lnTo>
                    <a:pt x="396" y="250"/>
                  </a:lnTo>
                  <a:lnTo>
                    <a:pt x="386" y="247"/>
                  </a:lnTo>
                  <a:lnTo>
                    <a:pt x="381" y="245"/>
                  </a:lnTo>
                  <a:lnTo>
                    <a:pt x="383" y="301"/>
                  </a:lnTo>
                  <a:lnTo>
                    <a:pt x="444" y="298"/>
                  </a:lnTo>
                  <a:lnTo>
                    <a:pt x="447" y="319"/>
                  </a:lnTo>
                  <a:lnTo>
                    <a:pt x="460" y="324"/>
                  </a:lnTo>
                  <a:lnTo>
                    <a:pt x="460" y="324"/>
                  </a:lnTo>
                  <a:lnTo>
                    <a:pt x="459" y="363"/>
                  </a:lnTo>
                  <a:lnTo>
                    <a:pt x="438" y="359"/>
                  </a:lnTo>
                  <a:lnTo>
                    <a:pt x="433" y="400"/>
                  </a:lnTo>
                  <a:lnTo>
                    <a:pt x="450" y="419"/>
                  </a:lnTo>
                  <a:lnTo>
                    <a:pt x="464" y="468"/>
                  </a:lnTo>
                  <a:lnTo>
                    <a:pt x="449" y="480"/>
                  </a:lnTo>
                  <a:lnTo>
                    <a:pt x="463" y="497"/>
                  </a:lnTo>
                  <a:lnTo>
                    <a:pt x="464" y="498"/>
                  </a:lnTo>
                  <a:lnTo>
                    <a:pt x="452" y="504"/>
                  </a:lnTo>
                  <a:lnTo>
                    <a:pt x="438" y="544"/>
                  </a:lnTo>
                  <a:lnTo>
                    <a:pt x="384" y="564"/>
                  </a:lnTo>
                  <a:lnTo>
                    <a:pt x="351" y="602"/>
                  </a:lnTo>
                  <a:lnTo>
                    <a:pt x="327" y="594"/>
                  </a:lnTo>
                  <a:lnTo>
                    <a:pt x="246" y="615"/>
                  </a:lnTo>
                  <a:lnTo>
                    <a:pt x="245" y="617"/>
                  </a:lnTo>
                  <a:lnTo>
                    <a:pt x="207" y="688"/>
                  </a:lnTo>
                  <a:lnTo>
                    <a:pt x="225" y="688"/>
                  </a:lnTo>
                  <a:lnTo>
                    <a:pt x="256" y="666"/>
                  </a:lnTo>
                  <a:lnTo>
                    <a:pt x="261" y="676"/>
                  </a:lnTo>
                  <a:lnTo>
                    <a:pt x="267" y="686"/>
                  </a:lnTo>
                  <a:lnTo>
                    <a:pt x="282" y="689"/>
                  </a:lnTo>
                  <a:lnTo>
                    <a:pt x="253" y="791"/>
                  </a:lnTo>
                  <a:lnTo>
                    <a:pt x="227" y="767"/>
                  </a:lnTo>
                  <a:lnTo>
                    <a:pt x="229" y="791"/>
                  </a:lnTo>
                  <a:lnTo>
                    <a:pt x="185" y="792"/>
                  </a:lnTo>
                  <a:lnTo>
                    <a:pt x="174" y="774"/>
                  </a:lnTo>
                  <a:lnTo>
                    <a:pt x="157" y="772"/>
                  </a:lnTo>
                  <a:lnTo>
                    <a:pt x="170" y="738"/>
                  </a:lnTo>
                  <a:lnTo>
                    <a:pt x="181" y="740"/>
                  </a:lnTo>
                  <a:lnTo>
                    <a:pt x="200" y="726"/>
                  </a:lnTo>
                  <a:lnTo>
                    <a:pt x="191" y="703"/>
                  </a:lnTo>
                  <a:lnTo>
                    <a:pt x="204" y="675"/>
                  </a:lnTo>
                  <a:lnTo>
                    <a:pt x="219" y="656"/>
                  </a:lnTo>
                  <a:lnTo>
                    <a:pt x="193" y="637"/>
                  </a:lnTo>
                  <a:lnTo>
                    <a:pt x="195" y="624"/>
                  </a:lnTo>
                  <a:lnTo>
                    <a:pt x="184" y="618"/>
                  </a:lnTo>
                  <a:lnTo>
                    <a:pt x="168" y="573"/>
                  </a:lnTo>
                  <a:lnTo>
                    <a:pt x="136" y="576"/>
                  </a:lnTo>
                  <a:lnTo>
                    <a:pt x="126" y="581"/>
                  </a:lnTo>
                  <a:lnTo>
                    <a:pt x="110" y="575"/>
                  </a:lnTo>
                  <a:lnTo>
                    <a:pt x="109" y="558"/>
                  </a:lnTo>
                  <a:lnTo>
                    <a:pt x="75" y="559"/>
                  </a:lnTo>
                  <a:lnTo>
                    <a:pt x="65" y="542"/>
                  </a:lnTo>
                  <a:lnTo>
                    <a:pt x="78" y="530"/>
                  </a:lnTo>
                  <a:lnTo>
                    <a:pt x="70" y="520"/>
                  </a:lnTo>
                  <a:lnTo>
                    <a:pt x="70" y="483"/>
                  </a:lnTo>
                  <a:lnTo>
                    <a:pt x="81" y="482"/>
                  </a:lnTo>
                  <a:lnTo>
                    <a:pt x="103" y="462"/>
                  </a:lnTo>
                  <a:lnTo>
                    <a:pt x="97" y="449"/>
                  </a:lnTo>
                  <a:lnTo>
                    <a:pt x="112" y="446"/>
                  </a:lnTo>
                  <a:lnTo>
                    <a:pt x="108" y="420"/>
                  </a:lnTo>
                  <a:lnTo>
                    <a:pt x="129" y="418"/>
                  </a:lnTo>
                  <a:lnTo>
                    <a:pt x="128" y="402"/>
                  </a:lnTo>
                  <a:lnTo>
                    <a:pt x="148" y="401"/>
                  </a:lnTo>
                  <a:lnTo>
                    <a:pt x="149" y="372"/>
                  </a:lnTo>
                  <a:lnTo>
                    <a:pt x="133" y="361"/>
                  </a:lnTo>
                  <a:lnTo>
                    <a:pt x="129" y="338"/>
                  </a:lnTo>
                  <a:lnTo>
                    <a:pt x="139" y="332"/>
                  </a:lnTo>
                  <a:lnTo>
                    <a:pt x="23" y="330"/>
                  </a:lnTo>
                  <a:lnTo>
                    <a:pt x="14" y="321"/>
                  </a:lnTo>
                  <a:lnTo>
                    <a:pt x="19" y="300"/>
                  </a:lnTo>
                  <a:lnTo>
                    <a:pt x="11" y="295"/>
                  </a:lnTo>
                  <a:lnTo>
                    <a:pt x="0" y="255"/>
                  </a:lnTo>
                  <a:lnTo>
                    <a:pt x="27" y="25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96" name="Freeform 1671"/>
            <p:cNvSpPr>
              <a:spLocks/>
            </p:cNvSpPr>
            <p:nvPr/>
          </p:nvSpPr>
          <p:spPr bwMode="auto">
            <a:xfrm>
              <a:off x="6721" y="1817"/>
              <a:ext cx="76" cy="56"/>
            </a:xfrm>
            <a:custGeom>
              <a:avLst/>
              <a:gdLst>
                <a:gd name="T0" fmla="*/ 11 w 76"/>
                <a:gd name="T1" fmla="*/ 51 h 56"/>
                <a:gd name="T2" fmla="*/ 11 w 76"/>
                <a:gd name="T3" fmla="*/ 56 h 56"/>
                <a:gd name="T4" fmla="*/ 2 w 76"/>
                <a:gd name="T5" fmla="*/ 56 h 56"/>
                <a:gd name="T6" fmla="*/ 0 w 76"/>
                <a:gd name="T7" fmla="*/ 48 h 56"/>
                <a:gd name="T8" fmla="*/ 6 w 76"/>
                <a:gd name="T9" fmla="*/ 35 h 56"/>
                <a:gd name="T10" fmla="*/ 24 w 76"/>
                <a:gd name="T11" fmla="*/ 24 h 56"/>
                <a:gd name="T12" fmla="*/ 25 w 76"/>
                <a:gd name="T13" fmla="*/ 11 h 56"/>
                <a:gd name="T14" fmla="*/ 33 w 76"/>
                <a:gd name="T15" fmla="*/ 10 h 56"/>
                <a:gd name="T16" fmla="*/ 33 w 76"/>
                <a:gd name="T17" fmla="*/ 2 h 56"/>
                <a:gd name="T18" fmla="*/ 49 w 76"/>
                <a:gd name="T19" fmla="*/ 2 h 56"/>
                <a:gd name="T20" fmla="*/ 51 w 76"/>
                <a:gd name="T21" fmla="*/ 8 h 56"/>
                <a:gd name="T22" fmla="*/ 58 w 76"/>
                <a:gd name="T23" fmla="*/ 0 h 56"/>
                <a:gd name="T24" fmla="*/ 64 w 76"/>
                <a:gd name="T25" fmla="*/ 10 h 56"/>
                <a:gd name="T26" fmla="*/ 76 w 76"/>
                <a:gd name="T27" fmla="*/ 10 h 56"/>
                <a:gd name="T28" fmla="*/ 71 w 76"/>
                <a:gd name="T29" fmla="*/ 42 h 56"/>
                <a:gd name="T30" fmla="*/ 51 w 76"/>
                <a:gd name="T31" fmla="*/ 40 h 56"/>
                <a:gd name="T32" fmla="*/ 42 w 76"/>
                <a:gd name="T33" fmla="*/ 54 h 56"/>
                <a:gd name="T34" fmla="*/ 11 w 76"/>
                <a:gd name="T35" fmla="*/ 5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" h="56">
                  <a:moveTo>
                    <a:pt x="11" y="51"/>
                  </a:moveTo>
                  <a:lnTo>
                    <a:pt x="11" y="56"/>
                  </a:lnTo>
                  <a:lnTo>
                    <a:pt x="2" y="56"/>
                  </a:lnTo>
                  <a:lnTo>
                    <a:pt x="0" y="48"/>
                  </a:lnTo>
                  <a:lnTo>
                    <a:pt x="6" y="35"/>
                  </a:lnTo>
                  <a:lnTo>
                    <a:pt x="24" y="24"/>
                  </a:lnTo>
                  <a:lnTo>
                    <a:pt x="25" y="11"/>
                  </a:lnTo>
                  <a:lnTo>
                    <a:pt x="33" y="10"/>
                  </a:lnTo>
                  <a:lnTo>
                    <a:pt x="33" y="2"/>
                  </a:lnTo>
                  <a:lnTo>
                    <a:pt x="49" y="2"/>
                  </a:lnTo>
                  <a:lnTo>
                    <a:pt x="51" y="8"/>
                  </a:lnTo>
                  <a:lnTo>
                    <a:pt x="58" y="0"/>
                  </a:lnTo>
                  <a:lnTo>
                    <a:pt x="64" y="10"/>
                  </a:lnTo>
                  <a:lnTo>
                    <a:pt x="76" y="10"/>
                  </a:lnTo>
                  <a:lnTo>
                    <a:pt x="71" y="42"/>
                  </a:lnTo>
                  <a:lnTo>
                    <a:pt x="51" y="40"/>
                  </a:lnTo>
                  <a:lnTo>
                    <a:pt x="42" y="54"/>
                  </a:lnTo>
                  <a:lnTo>
                    <a:pt x="11" y="5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97" name="Freeform 1672"/>
            <p:cNvSpPr>
              <a:spLocks/>
            </p:cNvSpPr>
            <p:nvPr/>
          </p:nvSpPr>
          <p:spPr bwMode="auto">
            <a:xfrm>
              <a:off x="6721" y="1817"/>
              <a:ext cx="76" cy="56"/>
            </a:xfrm>
            <a:custGeom>
              <a:avLst/>
              <a:gdLst>
                <a:gd name="T0" fmla="*/ 11 w 76"/>
                <a:gd name="T1" fmla="*/ 51 h 56"/>
                <a:gd name="T2" fmla="*/ 11 w 76"/>
                <a:gd name="T3" fmla="*/ 56 h 56"/>
                <a:gd name="T4" fmla="*/ 2 w 76"/>
                <a:gd name="T5" fmla="*/ 56 h 56"/>
                <a:gd name="T6" fmla="*/ 0 w 76"/>
                <a:gd name="T7" fmla="*/ 48 h 56"/>
                <a:gd name="T8" fmla="*/ 6 w 76"/>
                <a:gd name="T9" fmla="*/ 35 h 56"/>
                <a:gd name="T10" fmla="*/ 24 w 76"/>
                <a:gd name="T11" fmla="*/ 24 h 56"/>
                <a:gd name="T12" fmla="*/ 25 w 76"/>
                <a:gd name="T13" fmla="*/ 11 h 56"/>
                <a:gd name="T14" fmla="*/ 33 w 76"/>
                <a:gd name="T15" fmla="*/ 10 h 56"/>
                <a:gd name="T16" fmla="*/ 33 w 76"/>
                <a:gd name="T17" fmla="*/ 2 h 56"/>
                <a:gd name="T18" fmla="*/ 49 w 76"/>
                <a:gd name="T19" fmla="*/ 2 h 56"/>
                <a:gd name="T20" fmla="*/ 51 w 76"/>
                <a:gd name="T21" fmla="*/ 8 h 56"/>
                <a:gd name="T22" fmla="*/ 58 w 76"/>
                <a:gd name="T23" fmla="*/ 0 h 56"/>
                <a:gd name="T24" fmla="*/ 64 w 76"/>
                <a:gd name="T25" fmla="*/ 10 h 56"/>
                <a:gd name="T26" fmla="*/ 76 w 76"/>
                <a:gd name="T27" fmla="*/ 10 h 56"/>
                <a:gd name="T28" fmla="*/ 71 w 76"/>
                <a:gd name="T29" fmla="*/ 42 h 56"/>
                <a:gd name="T30" fmla="*/ 51 w 76"/>
                <a:gd name="T31" fmla="*/ 40 h 56"/>
                <a:gd name="T32" fmla="*/ 42 w 76"/>
                <a:gd name="T33" fmla="*/ 54 h 56"/>
                <a:gd name="T34" fmla="*/ 11 w 76"/>
                <a:gd name="T35" fmla="*/ 5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6" h="56">
                  <a:moveTo>
                    <a:pt x="11" y="51"/>
                  </a:moveTo>
                  <a:lnTo>
                    <a:pt x="11" y="56"/>
                  </a:lnTo>
                  <a:lnTo>
                    <a:pt x="2" y="56"/>
                  </a:lnTo>
                  <a:lnTo>
                    <a:pt x="0" y="48"/>
                  </a:lnTo>
                  <a:lnTo>
                    <a:pt x="6" y="35"/>
                  </a:lnTo>
                  <a:lnTo>
                    <a:pt x="24" y="24"/>
                  </a:lnTo>
                  <a:lnTo>
                    <a:pt x="25" y="11"/>
                  </a:lnTo>
                  <a:lnTo>
                    <a:pt x="33" y="10"/>
                  </a:lnTo>
                  <a:lnTo>
                    <a:pt x="33" y="2"/>
                  </a:lnTo>
                  <a:lnTo>
                    <a:pt x="49" y="2"/>
                  </a:lnTo>
                  <a:lnTo>
                    <a:pt x="51" y="8"/>
                  </a:lnTo>
                  <a:lnTo>
                    <a:pt x="58" y="0"/>
                  </a:lnTo>
                  <a:lnTo>
                    <a:pt x="64" y="10"/>
                  </a:lnTo>
                  <a:lnTo>
                    <a:pt x="76" y="10"/>
                  </a:lnTo>
                  <a:lnTo>
                    <a:pt x="71" y="42"/>
                  </a:lnTo>
                  <a:lnTo>
                    <a:pt x="51" y="40"/>
                  </a:lnTo>
                  <a:lnTo>
                    <a:pt x="42" y="54"/>
                  </a:lnTo>
                  <a:lnTo>
                    <a:pt x="11" y="5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98" name="Freeform 1673"/>
            <p:cNvSpPr>
              <a:spLocks/>
            </p:cNvSpPr>
            <p:nvPr/>
          </p:nvSpPr>
          <p:spPr bwMode="auto">
            <a:xfrm>
              <a:off x="5960" y="1943"/>
              <a:ext cx="309" cy="324"/>
            </a:xfrm>
            <a:custGeom>
              <a:avLst/>
              <a:gdLst>
                <a:gd name="T0" fmla="*/ 69 w 309"/>
                <a:gd name="T1" fmla="*/ 257 h 324"/>
                <a:gd name="T2" fmla="*/ 83 w 309"/>
                <a:gd name="T3" fmla="*/ 243 h 324"/>
                <a:gd name="T4" fmla="*/ 85 w 309"/>
                <a:gd name="T5" fmla="*/ 223 h 324"/>
                <a:gd name="T6" fmla="*/ 56 w 309"/>
                <a:gd name="T7" fmla="*/ 199 h 324"/>
                <a:gd name="T8" fmla="*/ 70 w 309"/>
                <a:gd name="T9" fmla="*/ 174 h 324"/>
                <a:gd name="T10" fmla="*/ 82 w 309"/>
                <a:gd name="T11" fmla="*/ 172 h 324"/>
                <a:gd name="T12" fmla="*/ 78 w 309"/>
                <a:gd name="T13" fmla="*/ 152 h 324"/>
                <a:gd name="T14" fmla="*/ 40 w 309"/>
                <a:gd name="T15" fmla="*/ 161 h 324"/>
                <a:gd name="T16" fmla="*/ 39 w 309"/>
                <a:gd name="T17" fmla="*/ 140 h 324"/>
                <a:gd name="T18" fmla="*/ 26 w 309"/>
                <a:gd name="T19" fmla="*/ 129 h 324"/>
                <a:gd name="T20" fmla="*/ 27 w 309"/>
                <a:gd name="T21" fmla="*/ 111 h 324"/>
                <a:gd name="T22" fmla="*/ 0 w 309"/>
                <a:gd name="T23" fmla="*/ 99 h 324"/>
                <a:gd name="T24" fmla="*/ 10 w 309"/>
                <a:gd name="T25" fmla="*/ 84 h 324"/>
                <a:gd name="T26" fmla="*/ 12 w 309"/>
                <a:gd name="T27" fmla="*/ 60 h 324"/>
                <a:gd name="T28" fmla="*/ 42 w 309"/>
                <a:gd name="T29" fmla="*/ 66 h 324"/>
                <a:gd name="T30" fmla="*/ 51 w 309"/>
                <a:gd name="T31" fmla="*/ 19 h 324"/>
                <a:gd name="T32" fmla="*/ 79 w 309"/>
                <a:gd name="T33" fmla="*/ 0 h 324"/>
                <a:gd name="T34" fmla="*/ 137 w 309"/>
                <a:gd name="T35" fmla="*/ 0 h 324"/>
                <a:gd name="T36" fmla="*/ 150 w 309"/>
                <a:gd name="T37" fmla="*/ 12 h 324"/>
                <a:gd name="T38" fmla="*/ 142 w 309"/>
                <a:gd name="T39" fmla="*/ 26 h 324"/>
                <a:gd name="T40" fmla="*/ 154 w 309"/>
                <a:gd name="T41" fmla="*/ 38 h 324"/>
                <a:gd name="T42" fmla="*/ 151 w 309"/>
                <a:gd name="T43" fmla="*/ 54 h 324"/>
                <a:gd name="T44" fmla="*/ 199 w 309"/>
                <a:gd name="T45" fmla="*/ 41 h 324"/>
                <a:gd name="T46" fmla="*/ 199 w 309"/>
                <a:gd name="T47" fmla="*/ 63 h 324"/>
                <a:gd name="T48" fmla="*/ 185 w 309"/>
                <a:gd name="T49" fmla="*/ 81 h 324"/>
                <a:gd name="T50" fmla="*/ 202 w 309"/>
                <a:gd name="T51" fmla="*/ 94 h 324"/>
                <a:gd name="T52" fmla="*/ 228 w 309"/>
                <a:gd name="T53" fmla="*/ 88 h 324"/>
                <a:gd name="T54" fmla="*/ 235 w 309"/>
                <a:gd name="T55" fmla="*/ 138 h 324"/>
                <a:gd name="T56" fmla="*/ 277 w 309"/>
                <a:gd name="T57" fmla="*/ 142 h 324"/>
                <a:gd name="T58" fmla="*/ 275 w 309"/>
                <a:gd name="T59" fmla="*/ 155 h 324"/>
                <a:gd name="T60" fmla="*/ 281 w 309"/>
                <a:gd name="T61" fmla="*/ 156 h 324"/>
                <a:gd name="T62" fmla="*/ 294 w 309"/>
                <a:gd name="T63" fmla="*/ 183 h 324"/>
                <a:gd name="T64" fmla="*/ 289 w 309"/>
                <a:gd name="T65" fmla="*/ 211 h 324"/>
                <a:gd name="T66" fmla="*/ 309 w 309"/>
                <a:gd name="T67" fmla="*/ 215 h 324"/>
                <a:gd name="T68" fmla="*/ 297 w 309"/>
                <a:gd name="T69" fmla="*/ 235 h 324"/>
                <a:gd name="T70" fmla="*/ 274 w 309"/>
                <a:gd name="T71" fmla="*/ 243 h 324"/>
                <a:gd name="T72" fmla="*/ 299 w 309"/>
                <a:gd name="T73" fmla="*/ 248 h 324"/>
                <a:gd name="T74" fmla="*/ 285 w 309"/>
                <a:gd name="T75" fmla="*/ 263 h 324"/>
                <a:gd name="T76" fmla="*/ 290 w 309"/>
                <a:gd name="T77" fmla="*/ 280 h 324"/>
                <a:gd name="T78" fmla="*/ 277 w 309"/>
                <a:gd name="T79" fmla="*/ 295 h 324"/>
                <a:gd name="T80" fmla="*/ 235 w 309"/>
                <a:gd name="T81" fmla="*/ 282 h 324"/>
                <a:gd name="T82" fmla="*/ 220 w 309"/>
                <a:gd name="T83" fmla="*/ 303 h 324"/>
                <a:gd name="T84" fmla="*/ 165 w 309"/>
                <a:gd name="T85" fmla="*/ 307 h 324"/>
                <a:gd name="T86" fmla="*/ 158 w 309"/>
                <a:gd name="T87" fmla="*/ 296 h 324"/>
                <a:gd name="T88" fmla="*/ 123 w 309"/>
                <a:gd name="T89" fmla="*/ 321 h 324"/>
                <a:gd name="T90" fmla="*/ 103 w 309"/>
                <a:gd name="T91" fmla="*/ 306 h 324"/>
                <a:gd name="T92" fmla="*/ 91 w 309"/>
                <a:gd name="T93" fmla="*/ 311 h 324"/>
                <a:gd name="T94" fmla="*/ 98 w 309"/>
                <a:gd name="T95" fmla="*/ 324 h 324"/>
                <a:gd name="T96" fmla="*/ 63 w 309"/>
                <a:gd name="T97" fmla="*/ 310 h 324"/>
                <a:gd name="T98" fmla="*/ 65 w 309"/>
                <a:gd name="T99" fmla="*/ 318 h 324"/>
                <a:gd name="T100" fmla="*/ 53 w 309"/>
                <a:gd name="T101" fmla="*/ 318 h 324"/>
                <a:gd name="T102" fmla="*/ 51 w 309"/>
                <a:gd name="T103" fmla="*/ 308 h 324"/>
                <a:gd name="T104" fmla="*/ 42 w 309"/>
                <a:gd name="T105" fmla="*/ 303 h 324"/>
                <a:gd name="T106" fmla="*/ 69 w 309"/>
                <a:gd name="T107" fmla="*/ 287 h 324"/>
                <a:gd name="T108" fmla="*/ 69 w 309"/>
                <a:gd name="T109" fmla="*/ 257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9" h="324">
                  <a:moveTo>
                    <a:pt x="69" y="257"/>
                  </a:moveTo>
                  <a:lnTo>
                    <a:pt x="83" y="243"/>
                  </a:lnTo>
                  <a:lnTo>
                    <a:pt x="85" y="223"/>
                  </a:lnTo>
                  <a:lnTo>
                    <a:pt x="56" y="199"/>
                  </a:lnTo>
                  <a:lnTo>
                    <a:pt x="70" y="174"/>
                  </a:lnTo>
                  <a:lnTo>
                    <a:pt x="82" y="172"/>
                  </a:lnTo>
                  <a:lnTo>
                    <a:pt x="78" y="152"/>
                  </a:lnTo>
                  <a:lnTo>
                    <a:pt x="40" y="161"/>
                  </a:lnTo>
                  <a:lnTo>
                    <a:pt x="39" y="140"/>
                  </a:lnTo>
                  <a:lnTo>
                    <a:pt x="26" y="129"/>
                  </a:lnTo>
                  <a:lnTo>
                    <a:pt x="27" y="111"/>
                  </a:lnTo>
                  <a:lnTo>
                    <a:pt x="0" y="99"/>
                  </a:lnTo>
                  <a:lnTo>
                    <a:pt x="10" y="84"/>
                  </a:lnTo>
                  <a:lnTo>
                    <a:pt x="12" y="60"/>
                  </a:lnTo>
                  <a:lnTo>
                    <a:pt x="42" y="66"/>
                  </a:lnTo>
                  <a:lnTo>
                    <a:pt x="51" y="19"/>
                  </a:lnTo>
                  <a:lnTo>
                    <a:pt x="79" y="0"/>
                  </a:lnTo>
                  <a:lnTo>
                    <a:pt x="137" y="0"/>
                  </a:lnTo>
                  <a:lnTo>
                    <a:pt x="150" y="12"/>
                  </a:lnTo>
                  <a:lnTo>
                    <a:pt x="142" y="26"/>
                  </a:lnTo>
                  <a:lnTo>
                    <a:pt x="154" y="38"/>
                  </a:lnTo>
                  <a:lnTo>
                    <a:pt x="151" y="54"/>
                  </a:lnTo>
                  <a:lnTo>
                    <a:pt x="199" y="41"/>
                  </a:lnTo>
                  <a:lnTo>
                    <a:pt x="199" y="63"/>
                  </a:lnTo>
                  <a:lnTo>
                    <a:pt x="185" y="81"/>
                  </a:lnTo>
                  <a:lnTo>
                    <a:pt x="202" y="94"/>
                  </a:lnTo>
                  <a:lnTo>
                    <a:pt x="228" y="88"/>
                  </a:lnTo>
                  <a:lnTo>
                    <a:pt x="235" y="138"/>
                  </a:lnTo>
                  <a:lnTo>
                    <a:pt x="277" y="142"/>
                  </a:lnTo>
                  <a:lnTo>
                    <a:pt x="275" y="155"/>
                  </a:lnTo>
                  <a:lnTo>
                    <a:pt x="281" y="156"/>
                  </a:lnTo>
                  <a:lnTo>
                    <a:pt x="294" y="183"/>
                  </a:lnTo>
                  <a:lnTo>
                    <a:pt x="289" y="211"/>
                  </a:lnTo>
                  <a:lnTo>
                    <a:pt x="309" y="215"/>
                  </a:lnTo>
                  <a:lnTo>
                    <a:pt x="297" y="235"/>
                  </a:lnTo>
                  <a:lnTo>
                    <a:pt x="274" y="243"/>
                  </a:lnTo>
                  <a:lnTo>
                    <a:pt x="299" y="248"/>
                  </a:lnTo>
                  <a:lnTo>
                    <a:pt x="285" y="263"/>
                  </a:lnTo>
                  <a:lnTo>
                    <a:pt x="290" y="280"/>
                  </a:lnTo>
                  <a:lnTo>
                    <a:pt x="277" y="295"/>
                  </a:lnTo>
                  <a:lnTo>
                    <a:pt x="235" y="282"/>
                  </a:lnTo>
                  <a:lnTo>
                    <a:pt x="220" y="303"/>
                  </a:lnTo>
                  <a:lnTo>
                    <a:pt x="165" y="307"/>
                  </a:lnTo>
                  <a:lnTo>
                    <a:pt x="158" y="296"/>
                  </a:lnTo>
                  <a:lnTo>
                    <a:pt x="123" y="321"/>
                  </a:lnTo>
                  <a:lnTo>
                    <a:pt x="103" y="306"/>
                  </a:lnTo>
                  <a:lnTo>
                    <a:pt x="91" y="311"/>
                  </a:lnTo>
                  <a:lnTo>
                    <a:pt x="98" y="324"/>
                  </a:lnTo>
                  <a:lnTo>
                    <a:pt x="63" y="310"/>
                  </a:lnTo>
                  <a:lnTo>
                    <a:pt x="65" y="318"/>
                  </a:lnTo>
                  <a:lnTo>
                    <a:pt x="53" y="318"/>
                  </a:lnTo>
                  <a:lnTo>
                    <a:pt x="51" y="308"/>
                  </a:lnTo>
                  <a:lnTo>
                    <a:pt x="42" y="303"/>
                  </a:lnTo>
                  <a:lnTo>
                    <a:pt x="69" y="287"/>
                  </a:lnTo>
                  <a:lnTo>
                    <a:pt x="69" y="2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99" name="Freeform 1674"/>
            <p:cNvSpPr>
              <a:spLocks/>
            </p:cNvSpPr>
            <p:nvPr/>
          </p:nvSpPr>
          <p:spPr bwMode="auto">
            <a:xfrm>
              <a:off x="6234" y="1969"/>
              <a:ext cx="468" cy="508"/>
            </a:xfrm>
            <a:custGeom>
              <a:avLst/>
              <a:gdLst>
                <a:gd name="T0" fmla="*/ 49 w 468"/>
                <a:gd name="T1" fmla="*/ 77 h 508"/>
                <a:gd name="T2" fmla="*/ 73 w 468"/>
                <a:gd name="T3" fmla="*/ 57 h 508"/>
                <a:gd name="T4" fmla="*/ 87 w 468"/>
                <a:gd name="T5" fmla="*/ 27 h 508"/>
                <a:gd name="T6" fmla="*/ 144 w 468"/>
                <a:gd name="T7" fmla="*/ 40 h 508"/>
                <a:gd name="T8" fmla="*/ 163 w 468"/>
                <a:gd name="T9" fmla="*/ 2 h 508"/>
                <a:gd name="T10" fmla="*/ 260 w 468"/>
                <a:gd name="T11" fmla="*/ 0 h 508"/>
                <a:gd name="T12" fmla="*/ 263 w 468"/>
                <a:gd name="T13" fmla="*/ 26 h 508"/>
                <a:gd name="T14" fmla="*/ 388 w 468"/>
                <a:gd name="T15" fmla="*/ 37 h 508"/>
                <a:gd name="T16" fmla="*/ 382 w 468"/>
                <a:gd name="T17" fmla="*/ 66 h 508"/>
                <a:gd name="T18" fmla="*/ 397 w 468"/>
                <a:gd name="T19" fmla="*/ 106 h 508"/>
                <a:gd name="T20" fmla="*/ 378 w 468"/>
                <a:gd name="T21" fmla="*/ 123 h 508"/>
                <a:gd name="T22" fmla="*/ 361 w 468"/>
                <a:gd name="T23" fmla="*/ 151 h 508"/>
                <a:gd name="T24" fmla="*/ 352 w 468"/>
                <a:gd name="T25" fmla="*/ 167 h 508"/>
                <a:gd name="T26" fmla="*/ 319 w 468"/>
                <a:gd name="T27" fmla="*/ 188 h 508"/>
                <a:gd name="T28" fmla="*/ 327 w 468"/>
                <a:gd name="T29" fmla="*/ 235 h 508"/>
                <a:gd name="T30" fmla="*/ 324 w 468"/>
                <a:gd name="T31" fmla="*/ 264 h 508"/>
                <a:gd name="T32" fmla="*/ 359 w 468"/>
                <a:gd name="T33" fmla="*/ 280 h 508"/>
                <a:gd name="T34" fmla="*/ 385 w 468"/>
                <a:gd name="T35" fmla="*/ 281 h 508"/>
                <a:gd name="T36" fmla="*/ 433 w 468"/>
                <a:gd name="T37" fmla="*/ 323 h 508"/>
                <a:gd name="T38" fmla="*/ 442 w 468"/>
                <a:gd name="T39" fmla="*/ 342 h 508"/>
                <a:gd name="T40" fmla="*/ 453 w 468"/>
                <a:gd name="T41" fmla="*/ 380 h 508"/>
                <a:gd name="T42" fmla="*/ 449 w 468"/>
                <a:gd name="T43" fmla="*/ 431 h 508"/>
                <a:gd name="T44" fmla="*/ 419 w 468"/>
                <a:gd name="T45" fmla="*/ 443 h 508"/>
                <a:gd name="T46" fmla="*/ 399 w 468"/>
                <a:gd name="T47" fmla="*/ 476 h 508"/>
                <a:gd name="T48" fmla="*/ 384 w 468"/>
                <a:gd name="T49" fmla="*/ 499 h 508"/>
                <a:gd name="T50" fmla="*/ 350 w 468"/>
                <a:gd name="T51" fmla="*/ 440 h 508"/>
                <a:gd name="T52" fmla="*/ 334 w 468"/>
                <a:gd name="T53" fmla="*/ 423 h 508"/>
                <a:gd name="T54" fmla="*/ 243 w 468"/>
                <a:gd name="T55" fmla="*/ 374 h 508"/>
                <a:gd name="T56" fmla="*/ 188 w 468"/>
                <a:gd name="T57" fmla="*/ 360 h 508"/>
                <a:gd name="T58" fmla="*/ 155 w 468"/>
                <a:gd name="T59" fmla="*/ 368 h 508"/>
                <a:gd name="T60" fmla="*/ 134 w 468"/>
                <a:gd name="T61" fmla="*/ 348 h 508"/>
                <a:gd name="T62" fmla="*/ 49 w 468"/>
                <a:gd name="T63" fmla="*/ 332 h 508"/>
                <a:gd name="T64" fmla="*/ 57 w 468"/>
                <a:gd name="T65" fmla="*/ 262 h 508"/>
                <a:gd name="T66" fmla="*/ 16 w 468"/>
                <a:gd name="T67" fmla="*/ 254 h 508"/>
                <a:gd name="T68" fmla="*/ 25 w 468"/>
                <a:gd name="T69" fmla="*/ 222 h 508"/>
                <a:gd name="T70" fmla="*/ 23 w 468"/>
                <a:gd name="T71" fmla="*/ 209 h 508"/>
                <a:gd name="T72" fmla="*/ 15 w 468"/>
                <a:gd name="T73" fmla="*/ 185 h 508"/>
                <a:gd name="T74" fmla="*/ 7 w 468"/>
                <a:gd name="T75" fmla="*/ 130 h 508"/>
                <a:gd name="T76" fmla="*/ 50 w 468"/>
                <a:gd name="T77" fmla="*/ 11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68" h="508">
                  <a:moveTo>
                    <a:pt x="50" y="116"/>
                  </a:moveTo>
                  <a:lnTo>
                    <a:pt x="49" y="77"/>
                  </a:lnTo>
                  <a:lnTo>
                    <a:pt x="84" y="79"/>
                  </a:lnTo>
                  <a:lnTo>
                    <a:pt x="73" y="57"/>
                  </a:lnTo>
                  <a:lnTo>
                    <a:pt x="82" y="50"/>
                  </a:lnTo>
                  <a:lnTo>
                    <a:pt x="87" y="27"/>
                  </a:lnTo>
                  <a:lnTo>
                    <a:pt x="137" y="29"/>
                  </a:lnTo>
                  <a:lnTo>
                    <a:pt x="144" y="40"/>
                  </a:lnTo>
                  <a:lnTo>
                    <a:pt x="159" y="29"/>
                  </a:lnTo>
                  <a:lnTo>
                    <a:pt x="163" y="2"/>
                  </a:lnTo>
                  <a:lnTo>
                    <a:pt x="209" y="7"/>
                  </a:lnTo>
                  <a:lnTo>
                    <a:pt x="260" y="0"/>
                  </a:lnTo>
                  <a:lnTo>
                    <a:pt x="268" y="5"/>
                  </a:lnTo>
                  <a:lnTo>
                    <a:pt x="263" y="26"/>
                  </a:lnTo>
                  <a:lnTo>
                    <a:pt x="272" y="35"/>
                  </a:lnTo>
                  <a:lnTo>
                    <a:pt x="388" y="37"/>
                  </a:lnTo>
                  <a:lnTo>
                    <a:pt x="378" y="43"/>
                  </a:lnTo>
                  <a:lnTo>
                    <a:pt x="382" y="66"/>
                  </a:lnTo>
                  <a:lnTo>
                    <a:pt x="398" y="77"/>
                  </a:lnTo>
                  <a:lnTo>
                    <a:pt x="397" y="106"/>
                  </a:lnTo>
                  <a:lnTo>
                    <a:pt x="377" y="107"/>
                  </a:lnTo>
                  <a:lnTo>
                    <a:pt x="378" y="123"/>
                  </a:lnTo>
                  <a:lnTo>
                    <a:pt x="357" y="125"/>
                  </a:lnTo>
                  <a:lnTo>
                    <a:pt x="361" y="151"/>
                  </a:lnTo>
                  <a:lnTo>
                    <a:pt x="346" y="154"/>
                  </a:lnTo>
                  <a:lnTo>
                    <a:pt x="352" y="167"/>
                  </a:lnTo>
                  <a:lnTo>
                    <a:pt x="330" y="187"/>
                  </a:lnTo>
                  <a:lnTo>
                    <a:pt x="319" y="188"/>
                  </a:lnTo>
                  <a:lnTo>
                    <a:pt x="319" y="225"/>
                  </a:lnTo>
                  <a:lnTo>
                    <a:pt x="327" y="235"/>
                  </a:lnTo>
                  <a:lnTo>
                    <a:pt x="314" y="247"/>
                  </a:lnTo>
                  <a:lnTo>
                    <a:pt x="324" y="264"/>
                  </a:lnTo>
                  <a:lnTo>
                    <a:pt x="358" y="263"/>
                  </a:lnTo>
                  <a:lnTo>
                    <a:pt x="359" y="280"/>
                  </a:lnTo>
                  <a:lnTo>
                    <a:pt x="375" y="286"/>
                  </a:lnTo>
                  <a:lnTo>
                    <a:pt x="385" y="281"/>
                  </a:lnTo>
                  <a:lnTo>
                    <a:pt x="417" y="278"/>
                  </a:lnTo>
                  <a:lnTo>
                    <a:pt x="433" y="323"/>
                  </a:lnTo>
                  <a:lnTo>
                    <a:pt x="444" y="329"/>
                  </a:lnTo>
                  <a:lnTo>
                    <a:pt x="442" y="342"/>
                  </a:lnTo>
                  <a:lnTo>
                    <a:pt x="468" y="361"/>
                  </a:lnTo>
                  <a:lnTo>
                    <a:pt x="453" y="380"/>
                  </a:lnTo>
                  <a:lnTo>
                    <a:pt x="440" y="408"/>
                  </a:lnTo>
                  <a:lnTo>
                    <a:pt x="449" y="431"/>
                  </a:lnTo>
                  <a:lnTo>
                    <a:pt x="430" y="445"/>
                  </a:lnTo>
                  <a:lnTo>
                    <a:pt x="419" y="443"/>
                  </a:lnTo>
                  <a:lnTo>
                    <a:pt x="406" y="477"/>
                  </a:lnTo>
                  <a:lnTo>
                    <a:pt x="399" y="476"/>
                  </a:lnTo>
                  <a:lnTo>
                    <a:pt x="397" y="508"/>
                  </a:lnTo>
                  <a:lnTo>
                    <a:pt x="384" y="499"/>
                  </a:lnTo>
                  <a:lnTo>
                    <a:pt x="350" y="471"/>
                  </a:lnTo>
                  <a:lnTo>
                    <a:pt x="350" y="440"/>
                  </a:lnTo>
                  <a:lnTo>
                    <a:pt x="334" y="439"/>
                  </a:lnTo>
                  <a:lnTo>
                    <a:pt x="334" y="423"/>
                  </a:lnTo>
                  <a:lnTo>
                    <a:pt x="312" y="376"/>
                  </a:lnTo>
                  <a:lnTo>
                    <a:pt x="243" y="374"/>
                  </a:lnTo>
                  <a:lnTo>
                    <a:pt x="213" y="372"/>
                  </a:lnTo>
                  <a:lnTo>
                    <a:pt x="188" y="360"/>
                  </a:lnTo>
                  <a:lnTo>
                    <a:pt x="178" y="374"/>
                  </a:lnTo>
                  <a:lnTo>
                    <a:pt x="155" y="368"/>
                  </a:lnTo>
                  <a:lnTo>
                    <a:pt x="158" y="353"/>
                  </a:lnTo>
                  <a:lnTo>
                    <a:pt x="134" y="348"/>
                  </a:lnTo>
                  <a:lnTo>
                    <a:pt x="121" y="307"/>
                  </a:lnTo>
                  <a:lnTo>
                    <a:pt x="49" y="332"/>
                  </a:lnTo>
                  <a:lnTo>
                    <a:pt x="28" y="284"/>
                  </a:lnTo>
                  <a:lnTo>
                    <a:pt x="57" y="262"/>
                  </a:lnTo>
                  <a:lnTo>
                    <a:pt x="30" y="267"/>
                  </a:lnTo>
                  <a:lnTo>
                    <a:pt x="16" y="254"/>
                  </a:lnTo>
                  <a:lnTo>
                    <a:pt x="11" y="237"/>
                  </a:lnTo>
                  <a:lnTo>
                    <a:pt x="25" y="222"/>
                  </a:lnTo>
                  <a:lnTo>
                    <a:pt x="0" y="217"/>
                  </a:lnTo>
                  <a:lnTo>
                    <a:pt x="23" y="209"/>
                  </a:lnTo>
                  <a:lnTo>
                    <a:pt x="35" y="189"/>
                  </a:lnTo>
                  <a:lnTo>
                    <a:pt x="15" y="185"/>
                  </a:lnTo>
                  <a:lnTo>
                    <a:pt x="20" y="157"/>
                  </a:lnTo>
                  <a:lnTo>
                    <a:pt x="7" y="130"/>
                  </a:lnTo>
                  <a:lnTo>
                    <a:pt x="25" y="131"/>
                  </a:lnTo>
                  <a:lnTo>
                    <a:pt x="50" y="11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00" name="Freeform 1675"/>
            <p:cNvSpPr>
              <a:spLocks/>
            </p:cNvSpPr>
            <p:nvPr/>
          </p:nvSpPr>
          <p:spPr bwMode="auto">
            <a:xfrm>
              <a:off x="5975" y="2223"/>
              <a:ext cx="502" cy="309"/>
            </a:xfrm>
            <a:custGeom>
              <a:avLst/>
              <a:gdLst>
                <a:gd name="T0" fmla="*/ 23 w 502"/>
                <a:gd name="T1" fmla="*/ 180 h 309"/>
                <a:gd name="T2" fmla="*/ 34 w 502"/>
                <a:gd name="T3" fmla="*/ 160 h 309"/>
                <a:gd name="T4" fmla="*/ 21 w 502"/>
                <a:gd name="T5" fmla="*/ 150 h 309"/>
                <a:gd name="T6" fmla="*/ 25 w 502"/>
                <a:gd name="T7" fmla="*/ 132 h 309"/>
                <a:gd name="T8" fmla="*/ 12 w 502"/>
                <a:gd name="T9" fmla="*/ 134 h 309"/>
                <a:gd name="T10" fmla="*/ 20 w 502"/>
                <a:gd name="T11" fmla="*/ 99 h 309"/>
                <a:gd name="T12" fmla="*/ 38 w 502"/>
                <a:gd name="T13" fmla="*/ 91 h 309"/>
                <a:gd name="T14" fmla="*/ 15 w 502"/>
                <a:gd name="T15" fmla="*/ 68 h 309"/>
                <a:gd name="T16" fmla="*/ 34 w 502"/>
                <a:gd name="T17" fmla="*/ 54 h 309"/>
                <a:gd name="T18" fmla="*/ 50 w 502"/>
                <a:gd name="T19" fmla="*/ 38 h 309"/>
                <a:gd name="T20" fmla="*/ 83 w 502"/>
                <a:gd name="T21" fmla="*/ 44 h 309"/>
                <a:gd name="T22" fmla="*/ 88 w 502"/>
                <a:gd name="T23" fmla="*/ 26 h 309"/>
                <a:gd name="T24" fmla="*/ 143 w 502"/>
                <a:gd name="T25" fmla="*/ 16 h 309"/>
                <a:gd name="T26" fmla="*/ 205 w 502"/>
                <a:gd name="T27" fmla="*/ 23 h 309"/>
                <a:gd name="T28" fmla="*/ 262 w 502"/>
                <a:gd name="T29" fmla="*/ 15 h 309"/>
                <a:gd name="T30" fmla="*/ 289 w 502"/>
                <a:gd name="T31" fmla="*/ 13 h 309"/>
                <a:gd name="T32" fmla="*/ 287 w 502"/>
                <a:gd name="T33" fmla="*/ 30 h 309"/>
                <a:gd name="T34" fmla="*/ 380 w 502"/>
                <a:gd name="T35" fmla="*/ 53 h 309"/>
                <a:gd name="T36" fmla="*/ 417 w 502"/>
                <a:gd name="T37" fmla="*/ 99 h 309"/>
                <a:gd name="T38" fmla="*/ 437 w 502"/>
                <a:gd name="T39" fmla="*/ 120 h 309"/>
                <a:gd name="T40" fmla="*/ 472 w 502"/>
                <a:gd name="T41" fmla="*/ 118 h 309"/>
                <a:gd name="T42" fmla="*/ 452 w 502"/>
                <a:gd name="T43" fmla="*/ 160 h 309"/>
                <a:gd name="T44" fmla="*/ 357 w 502"/>
                <a:gd name="T45" fmla="*/ 189 h 309"/>
                <a:gd name="T46" fmla="*/ 358 w 502"/>
                <a:gd name="T47" fmla="*/ 228 h 309"/>
                <a:gd name="T48" fmla="*/ 276 w 502"/>
                <a:gd name="T49" fmla="*/ 187 h 309"/>
                <a:gd name="T50" fmla="*/ 244 w 502"/>
                <a:gd name="T51" fmla="*/ 180 h 309"/>
                <a:gd name="T52" fmla="*/ 198 w 502"/>
                <a:gd name="T53" fmla="*/ 148 h 309"/>
                <a:gd name="T54" fmla="*/ 165 w 502"/>
                <a:gd name="T55" fmla="*/ 123 h 309"/>
                <a:gd name="T56" fmla="*/ 160 w 502"/>
                <a:gd name="T57" fmla="*/ 142 h 309"/>
                <a:gd name="T58" fmla="*/ 219 w 502"/>
                <a:gd name="T59" fmla="*/ 188 h 309"/>
                <a:gd name="T60" fmla="*/ 246 w 502"/>
                <a:gd name="T61" fmla="*/ 221 h 309"/>
                <a:gd name="T62" fmla="*/ 270 w 502"/>
                <a:gd name="T63" fmla="*/ 210 h 309"/>
                <a:gd name="T64" fmla="*/ 302 w 502"/>
                <a:gd name="T65" fmla="*/ 271 h 309"/>
                <a:gd name="T66" fmla="*/ 213 w 502"/>
                <a:gd name="T67" fmla="*/ 234 h 309"/>
                <a:gd name="T68" fmla="*/ 205 w 502"/>
                <a:gd name="T69" fmla="*/ 280 h 309"/>
                <a:gd name="T70" fmla="*/ 178 w 502"/>
                <a:gd name="T71" fmla="*/ 298 h 309"/>
                <a:gd name="T72" fmla="*/ 146 w 502"/>
                <a:gd name="T73" fmla="*/ 284 h 309"/>
                <a:gd name="T74" fmla="*/ 107 w 502"/>
                <a:gd name="T75" fmla="*/ 255 h 309"/>
                <a:gd name="T76" fmla="*/ 61 w 502"/>
                <a:gd name="T77" fmla="*/ 246 h 309"/>
                <a:gd name="T78" fmla="*/ 14 w 502"/>
                <a:gd name="T79" fmla="*/ 231 h 309"/>
                <a:gd name="T80" fmla="*/ 12 w 502"/>
                <a:gd name="T81" fmla="*/ 20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2" h="309">
                  <a:moveTo>
                    <a:pt x="12" y="200"/>
                  </a:moveTo>
                  <a:lnTo>
                    <a:pt x="23" y="180"/>
                  </a:lnTo>
                  <a:lnTo>
                    <a:pt x="31" y="185"/>
                  </a:lnTo>
                  <a:lnTo>
                    <a:pt x="34" y="160"/>
                  </a:lnTo>
                  <a:lnTo>
                    <a:pt x="24" y="166"/>
                  </a:lnTo>
                  <a:lnTo>
                    <a:pt x="21" y="150"/>
                  </a:lnTo>
                  <a:lnTo>
                    <a:pt x="11" y="152"/>
                  </a:lnTo>
                  <a:lnTo>
                    <a:pt x="25" y="132"/>
                  </a:lnTo>
                  <a:lnTo>
                    <a:pt x="17" y="122"/>
                  </a:lnTo>
                  <a:lnTo>
                    <a:pt x="12" y="134"/>
                  </a:lnTo>
                  <a:lnTo>
                    <a:pt x="0" y="124"/>
                  </a:lnTo>
                  <a:lnTo>
                    <a:pt x="20" y="99"/>
                  </a:lnTo>
                  <a:lnTo>
                    <a:pt x="36" y="104"/>
                  </a:lnTo>
                  <a:lnTo>
                    <a:pt x="38" y="91"/>
                  </a:lnTo>
                  <a:lnTo>
                    <a:pt x="25" y="71"/>
                  </a:lnTo>
                  <a:lnTo>
                    <a:pt x="15" y="68"/>
                  </a:lnTo>
                  <a:lnTo>
                    <a:pt x="17" y="49"/>
                  </a:lnTo>
                  <a:lnTo>
                    <a:pt x="34" y="54"/>
                  </a:lnTo>
                  <a:lnTo>
                    <a:pt x="38" y="38"/>
                  </a:lnTo>
                  <a:lnTo>
                    <a:pt x="50" y="38"/>
                  </a:lnTo>
                  <a:lnTo>
                    <a:pt x="48" y="30"/>
                  </a:lnTo>
                  <a:lnTo>
                    <a:pt x="83" y="44"/>
                  </a:lnTo>
                  <a:lnTo>
                    <a:pt x="76" y="31"/>
                  </a:lnTo>
                  <a:lnTo>
                    <a:pt x="88" y="26"/>
                  </a:lnTo>
                  <a:lnTo>
                    <a:pt x="108" y="41"/>
                  </a:lnTo>
                  <a:lnTo>
                    <a:pt x="143" y="16"/>
                  </a:lnTo>
                  <a:lnTo>
                    <a:pt x="150" y="27"/>
                  </a:lnTo>
                  <a:lnTo>
                    <a:pt x="205" y="23"/>
                  </a:lnTo>
                  <a:lnTo>
                    <a:pt x="220" y="2"/>
                  </a:lnTo>
                  <a:lnTo>
                    <a:pt x="262" y="15"/>
                  </a:lnTo>
                  <a:lnTo>
                    <a:pt x="275" y="0"/>
                  </a:lnTo>
                  <a:lnTo>
                    <a:pt x="289" y="13"/>
                  </a:lnTo>
                  <a:lnTo>
                    <a:pt x="316" y="8"/>
                  </a:lnTo>
                  <a:lnTo>
                    <a:pt x="287" y="30"/>
                  </a:lnTo>
                  <a:lnTo>
                    <a:pt x="308" y="78"/>
                  </a:lnTo>
                  <a:lnTo>
                    <a:pt x="380" y="53"/>
                  </a:lnTo>
                  <a:lnTo>
                    <a:pt x="393" y="94"/>
                  </a:lnTo>
                  <a:lnTo>
                    <a:pt x="417" y="99"/>
                  </a:lnTo>
                  <a:lnTo>
                    <a:pt x="414" y="114"/>
                  </a:lnTo>
                  <a:lnTo>
                    <a:pt x="437" y="120"/>
                  </a:lnTo>
                  <a:lnTo>
                    <a:pt x="447" y="106"/>
                  </a:lnTo>
                  <a:lnTo>
                    <a:pt x="472" y="118"/>
                  </a:lnTo>
                  <a:lnTo>
                    <a:pt x="502" y="120"/>
                  </a:lnTo>
                  <a:lnTo>
                    <a:pt x="452" y="160"/>
                  </a:lnTo>
                  <a:lnTo>
                    <a:pt x="396" y="138"/>
                  </a:lnTo>
                  <a:lnTo>
                    <a:pt x="357" y="189"/>
                  </a:lnTo>
                  <a:lnTo>
                    <a:pt x="369" y="202"/>
                  </a:lnTo>
                  <a:lnTo>
                    <a:pt x="358" y="228"/>
                  </a:lnTo>
                  <a:lnTo>
                    <a:pt x="310" y="216"/>
                  </a:lnTo>
                  <a:lnTo>
                    <a:pt x="276" y="187"/>
                  </a:lnTo>
                  <a:lnTo>
                    <a:pt x="276" y="171"/>
                  </a:lnTo>
                  <a:lnTo>
                    <a:pt x="244" y="180"/>
                  </a:lnTo>
                  <a:lnTo>
                    <a:pt x="213" y="148"/>
                  </a:lnTo>
                  <a:lnTo>
                    <a:pt x="198" y="148"/>
                  </a:lnTo>
                  <a:lnTo>
                    <a:pt x="184" y="126"/>
                  </a:lnTo>
                  <a:lnTo>
                    <a:pt x="165" y="123"/>
                  </a:lnTo>
                  <a:lnTo>
                    <a:pt x="168" y="136"/>
                  </a:lnTo>
                  <a:lnTo>
                    <a:pt x="160" y="142"/>
                  </a:lnTo>
                  <a:lnTo>
                    <a:pt x="189" y="214"/>
                  </a:lnTo>
                  <a:lnTo>
                    <a:pt x="219" y="188"/>
                  </a:lnTo>
                  <a:lnTo>
                    <a:pt x="227" y="212"/>
                  </a:lnTo>
                  <a:lnTo>
                    <a:pt x="246" y="221"/>
                  </a:lnTo>
                  <a:lnTo>
                    <a:pt x="250" y="202"/>
                  </a:lnTo>
                  <a:lnTo>
                    <a:pt x="270" y="210"/>
                  </a:lnTo>
                  <a:lnTo>
                    <a:pt x="304" y="249"/>
                  </a:lnTo>
                  <a:lnTo>
                    <a:pt x="302" y="271"/>
                  </a:lnTo>
                  <a:lnTo>
                    <a:pt x="247" y="273"/>
                  </a:lnTo>
                  <a:lnTo>
                    <a:pt x="213" y="234"/>
                  </a:lnTo>
                  <a:lnTo>
                    <a:pt x="198" y="233"/>
                  </a:lnTo>
                  <a:lnTo>
                    <a:pt x="205" y="280"/>
                  </a:lnTo>
                  <a:lnTo>
                    <a:pt x="198" y="309"/>
                  </a:lnTo>
                  <a:lnTo>
                    <a:pt x="178" y="298"/>
                  </a:lnTo>
                  <a:lnTo>
                    <a:pt x="135" y="300"/>
                  </a:lnTo>
                  <a:lnTo>
                    <a:pt x="146" y="284"/>
                  </a:lnTo>
                  <a:lnTo>
                    <a:pt x="119" y="280"/>
                  </a:lnTo>
                  <a:lnTo>
                    <a:pt x="107" y="255"/>
                  </a:lnTo>
                  <a:lnTo>
                    <a:pt x="96" y="262"/>
                  </a:lnTo>
                  <a:lnTo>
                    <a:pt x="61" y="246"/>
                  </a:lnTo>
                  <a:lnTo>
                    <a:pt x="28" y="248"/>
                  </a:lnTo>
                  <a:lnTo>
                    <a:pt x="14" y="231"/>
                  </a:lnTo>
                  <a:lnTo>
                    <a:pt x="20" y="207"/>
                  </a:lnTo>
                  <a:lnTo>
                    <a:pt x="12" y="20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01" name="Freeform 1676"/>
            <p:cNvSpPr>
              <a:spLocks/>
            </p:cNvSpPr>
            <p:nvPr/>
          </p:nvSpPr>
          <p:spPr bwMode="auto">
            <a:xfrm>
              <a:off x="4834" y="1409"/>
              <a:ext cx="491" cy="343"/>
            </a:xfrm>
            <a:custGeom>
              <a:avLst/>
              <a:gdLst>
                <a:gd name="T0" fmla="*/ 16 w 491"/>
                <a:gd name="T1" fmla="*/ 94 h 343"/>
                <a:gd name="T2" fmla="*/ 0 w 491"/>
                <a:gd name="T3" fmla="*/ 51 h 343"/>
                <a:gd name="T4" fmla="*/ 32 w 491"/>
                <a:gd name="T5" fmla="*/ 63 h 343"/>
                <a:gd name="T6" fmla="*/ 102 w 491"/>
                <a:gd name="T7" fmla="*/ 50 h 343"/>
                <a:gd name="T8" fmla="*/ 126 w 491"/>
                <a:gd name="T9" fmla="*/ 47 h 343"/>
                <a:gd name="T10" fmla="*/ 192 w 491"/>
                <a:gd name="T11" fmla="*/ 40 h 343"/>
                <a:gd name="T12" fmla="*/ 211 w 491"/>
                <a:gd name="T13" fmla="*/ 35 h 343"/>
                <a:gd name="T14" fmla="*/ 232 w 491"/>
                <a:gd name="T15" fmla="*/ 21 h 343"/>
                <a:gd name="T16" fmla="*/ 227 w 491"/>
                <a:gd name="T17" fmla="*/ 6 h 343"/>
                <a:gd name="T18" fmla="*/ 242 w 491"/>
                <a:gd name="T19" fmla="*/ 7 h 343"/>
                <a:gd name="T20" fmla="*/ 266 w 491"/>
                <a:gd name="T21" fmla="*/ 31 h 343"/>
                <a:gd name="T22" fmla="*/ 310 w 491"/>
                <a:gd name="T23" fmla="*/ 71 h 343"/>
                <a:gd name="T24" fmla="*/ 391 w 491"/>
                <a:gd name="T25" fmla="*/ 100 h 343"/>
                <a:gd name="T26" fmla="*/ 432 w 491"/>
                <a:gd name="T27" fmla="*/ 124 h 343"/>
                <a:gd name="T28" fmla="*/ 443 w 491"/>
                <a:gd name="T29" fmla="*/ 167 h 343"/>
                <a:gd name="T30" fmla="*/ 458 w 491"/>
                <a:gd name="T31" fmla="*/ 186 h 343"/>
                <a:gd name="T32" fmla="*/ 463 w 491"/>
                <a:gd name="T33" fmla="*/ 192 h 343"/>
                <a:gd name="T34" fmla="*/ 463 w 491"/>
                <a:gd name="T35" fmla="*/ 211 h 343"/>
                <a:gd name="T36" fmla="*/ 487 w 491"/>
                <a:gd name="T37" fmla="*/ 227 h 343"/>
                <a:gd name="T38" fmla="*/ 473 w 491"/>
                <a:gd name="T39" fmla="*/ 267 h 343"/>
                <a:gd name="T40" fmla="*/ 479 w 491"/>
                <a:gd name="T41" fmla="*/ 298 h 343"/>
                <a:gd name="T42" fmla="*/ 465 w 491"/>
                <a:gd name="T43" fmla="*/ 319 h 343"/>
                <a:gd name="T44" fmla="*/ 447 w 491"/>
                <a:gd name="T45" fmla="*/ 340 h 343"/>
                <a:gd name="T46" fmla="*/ 412 w 491"/>
                <a:gd name="T47" fmla="*/ 343 h 343"/>
                <a:gd name="T48" fmla="*/ 359 w 491"/>
                <a:gd name="T49" fmla="*/ 298 h 343"/>
                <a:gd name="T50" fmla="*/ 321 w 491"/>
                <a:gd name="T51" fmla="*/ 286 h 343"/>
                <a:gd name="T52" fmla="*/ 270 w 491"/>
                <a:gd name="T53" fmla="*/ 278 h 343"/>
                <a:gd name="T54" fmla="*/ 199 w 491"/>
                <a:gd name="T55" fmla="*/ 309 h 343"/>
                <a:gd name="T56" fmla="*/ 186 w 491"/>
                <a:gd name="T57" fmla="*/ 326 h 343"/>
                <a:gd name="T58" fmla="*/ 144 w 491"/>
                <a:gd name="T59" fmla="*/ 329 h 343"/>
                <a:gd name="T60" fmla="*/ 132 w 491"/>
                <a:gd name="T61" fmla="*/ 334 h 343"/>
                <a:gd name="T62" fmla="*/ 118 w 491"/>
                <a:gd name="T63" fmla="*/ 310 h 343"/>
                <a:gd name="T64" fmla="*/ 99 w 491"/>
                <a:gd name="T65" fmla="*/ 288 h 343"/>
                <a:gd name="T66" fmla="*/ 127 w 491"/>
                <a:gd name="T67" fmla="*/ 273 h 343"/>
                <a:gd name="T68" fmla="*/ 149 w 491"/>
                <a:gd name="T69" fmla="*/ 250 h 343"/>
                <a:gd name="T70" fmla="*/ 101 w 491"/>
                <a:gd name="T71" fmla="*/ 198 h 343"/>
                <a:gd name="T72" fmla="*/ 127 w 491"/>
                <a:gd name="T73" fmla="*/ 182 h 343"/>
                <a:gd name="T74" fmla="*/ 118 w 491"/>
                <a:gd name="T75" fmla="*/ 150 h 343"/>
                <a:gd name="T76" fmla="*/ 104 w 491"/>
                <a:gd name="T77" fmla="*/ 133 h 343"/>
                <a:gd name="T78" fmla="*/ 99 w 491"/>
                <a:gd name="T79" fmla="*/ 148 h 343"/>
                <a:gd name="T80" fmla="*/ 90 w 491"/>
                <a:gd name="T81" fmla="*/ 154 h 343"/>
                <a:gd name="T82" fmla="*/ 52 w 491"/>
                <a:gd name="T83" fmla="*/ 133 h 343"/>
                <a:gd name="T84" fmla="*/ 40 w 491"/>
                <a:gd name="T85" fmla="*/ 160 h 343"/>
                <a:gd name="T86" fmla="*/ 28 w 491"/>
                <a:gd name="T87" fmla="*/ 118 h 343"/>
                <a:gd name="T88" fmla="*/ 16 w 491"/>
                <a:gd name="T89" fmla="*/ 109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1" h="343">
                  <a:moveTo>
                    <a:pt x="16" y="109"/>
                  </a:moveTo>
                  <a:lnTo>
                    <a:pt x="16" y="94"/>
                  </a:lnTo>
                  <a:lnTo>
                    <a:pt x="3" y="86"/>
                  </a:lnTo>
                  <a:lnTo>
                    <a:pt x="0" y="51"/>
                  </a:lnTo>
                  <a:lnTo>
                    <a:pt x="19" y="43"/>
                  </a:lnTo>
                  <a:lnTo>
                    <a:pt x="32" y="63"/>
                  </a:lnTo>
                  <a:lnTo>
                    <a:pt x="45" y="52"/>
                  </a:lnTo>
                  <a:lnTo>
                    <a:pt x="102" y="50"/>
                  </a:lnTo>
                  <a:lnTo>
                    <a:pt x="110" y="38"/>
                  </a:lnTo>
                  <a:lnTo>
                    <a:pt x="126" y="47"/>
                  </a:lnTo>
                  <a:lnTo>
                    <a:pt x="172" y="34"/>
                  </a:lnTo>
                  <a:lnTo>
                    <a:pt x="192" y="40"/>
                  </a:lnTo>
                  <a:lnTo>
                    <a:pt x="197" y="32"/>
                  </a:lnTo>
                  <a:lnTo>
                    <a:pt x="211" y="35"/>
                  </a:lnTo>
                  <a:lnTo>
                    <a:pt x="205" y="11"/>
                  </a:lnTo>
                  <a:lnTo>
                    <a:pt x="232" y="21"/>
                  </a:lnTo>
                  <a:lnTo>
                    <a:pt x="236" y="11"/>
                  </a:lnTo>
                  <a:lnTo>
                    <a:pt x="227" y="6"/>
                  </a:lnTo>
                  <a:lnTo>
                    <a:pt x="235" y="0"/>
                  </a:lnTo>
                  <a:lnTo>
                    <a:pt x="242" y="7"/>
                  </a:lnTo>
                  <a:lnTo>
                    <a:pt x="246" y="16"/>
                  </a:lnTo>
                  <a:lnTo>
                    <a:pt x="266" y="31"/>
                  </a:lnTo>
                  <a:lnTo>
                    <a:pt x="283" y="29"/>
                  </a:lnTo>
                  <a:lnTo>
                    <a:pt x="310" y="71"/>
                  </a:lnTo>
                  <a:lnTo>
                    <a:pt x="310" y="85"/>
                  </a:lnTo>
                  <a:lnTo>
                    <a:pt x="391" y="100"/>
                  </a:lnTo>
                  <a:lnTo>
                    <a:pt x="400" y="132"/>
                  </a:lnTo>
                  <a:lnTo>
                    <a:pt x="432" y="124"/>
                  </a:lnTo>
                  <a:lnTo>
                    <a:pt x="429" y="163"/>
                  </a:lnTo>
                  <a:lnTo>
                    <a:pt x="443" y="167"/>
                  </a:lnTo>
                  <a:lnTo>
                    <a:pt x="450" y="188"/>
                  </a:lnTo>
                  <a:lnTo>
                    <a:pt x="458" y="186"/>
                  </a:lnTo>
                  <a:lnTo>
                    <a:pt x="452" y="198"/>
                  </a:lnTo>
                  <a:lnTo>
                    <a:pt x="463" y="192"/>
                  </a:lnTo>
                  <a:lnTo>
                    <a:pt x="472" y="206"/>
                  </a:lnTo>
                  <a:lnTo>
                    <a:pt x="463" y="211"/>
                  </a:lnTo>
                  <a:lnTo>
                    <a:pt x="472" y="222"/>
                  </a:lnTo>
                  <a:lnTo>
                    <a:pt x="487" y="227"/>
                  </a:lnTo>
                  <a:lnTo>
                    <a:pt x="491" y="244"/>
                  </a:lnTo>
                  <a:lnTo>
                    <a:pt x="473" y="267"/>
                  </a:lnTo>
                  <a:lnTo>
                    <a:pt x="483" y="279"/>
                  </a:lnTo>
                  <a:lnTo>
                    <a:pt x="479" y="298"/>
                  </a:lnTo>
                  <a:lnTo>
                    <a:pt x="467" y="299"/>
                  </a:lnTo>
                  <a:lnTo>
                    <a:pt x="465" y="319"/>
                  </a:lnTo>
                  <a:lnTo>
                    <a:pt x="439" y="332"/>
                  </a:lnTo>
                  <a:lnTo>
                    <a:pt x="447" y="340"/>
                  </a:lnTo>
                  <a:lnTo>
                    <a:pt x="445" y="343"/>
                  </a:lnTo>
                  <a:lnTo>
                    <a:pt x="412" y="343"/>
                  </a:lnTo>
                  <a:lnTo>
                    <a:pt x="376" y="327"/>
                  </a:lnTo>
                  <a:lnTo>
                    <a:pt x="359" y="298"/>
                  </a:lnTo>
                  <a:lnTo>
                    <a:pt x="334" y="305"/>
                  </a:lnTo>
                  <a:lnTo>
                    <a:pt x="321" y="286"/>
                  </a:lnTo>
                  <a:lnTo>
                    <a:pt x="280" y="290"/>
                  </a:lnTo>
                  <a:lnTo>
                    <a:pt x="270" y="278"/>
                  </a:lnTo>
                  <a:lnTo>
                    <a:pt x="224" y="274"/>
                  </a:lnTo>
                  <a:lnTo>
                    <a:pt x="199" y="309"/>
                  </a:lnTo>
                  <a:lnTo>
                    <a:pt x="187" y="306"/>
                  </a:lnTo>
                  <a:lnTo>
                    <a:pt x="186" y="326"/>
                  </a:lnTo>
                  <a:lnTo>
                    <a:pt x="157" y="313"/>
                  </a:lnTo>
                  <a:lnTo>
                    <a:pt x="144" y="329"/>
                  </a:lnTo>
                  <a:lnTo>
                    <a:pt x="134" y="324"/>
                  </a:lnTo>
                  <a:lnTo>
                    <a:pt x="132" y="334"/>
                  </a:lnTo>
                  <a:lnTo>
                    <a:pt x="120" y="326"/>
                  </a:lnTo>
                  <a:lnTo>
                    <a:pt x="118" y="310"/>
                  </a:lnTo>
                  <a:lnTo>
                    <a:pt x="100" y="319"/>
                  </a:lnTo>
                  <a:lnTo>
                    <a:pt x="99" y="288"/>
                  </a:lnTo>
                  <a:lnTo>
                    <a:pt x="113" y="289"/>
                  </a:lnTo>
                  <a:lnTo>
                    <a:pt x="127" y="273"/>
                  </a:lnTo>
                  <a:lnTo>
                    <a:pt x="113" y="262"/>
                  </a:lnTo>
                  <a:lnTo>
                    <a:pt x="149" y="250"/>
                  </a:lnTo>
                  <a:lnTo>
                    <a:pt x="117" y="197"/>
                  </a:lnTo>
                  <a:lnTo>
                    <a:pt x="101" y="198"/>
                  </a:lnTo>
                  <a:lnTo>
                    <a:pt x="102" y="181"/>
                  </a:lnTo>
                  <a:lnTo>
                    <a:pt x="127" y="182"/>
                  </a:lnTo>
                  <a:lnTo>
                    <a:pt x="127" y="152"/>
                  </a:lnTo>
                  <a:lnTo>
                    <a:pt x="118" y="150"/>
                  </a:lnTo>
                  <a:lnTo>
                    <a:pt x="114" y="138"/>
                  </a:lnTo>
                  <a:lnTo>
                    <a:pt x="104" y="133"/>
                  </a:lnTo>
                  <a:lnTo>
                    <a:pt x="98" y="142"/>
                  </a:lnTo>
                  <a:lnTo>
                    <a:pt x="99" y="148"/>
                  </a:lnTo>
                  <a:lnTo>
                    <a:pt x="96" y="154"/>
                  </a:lnTo>
                  <a:lnTo>
                    <a:pt x="90" y="154"/>
                  </a:lnTo>
                  <a:lnTo>
                    <a:pt x="94" y="139"/>
                  </a:lnTo>
                  <a:lnTo>
                    <a:pt x="52" y="133"/>
                  </a:lnTo>
                  <a:lnTo>
                    <a:pt x="56" y="150"/>
                  </a:lnTo>
                  <a:lnTo>
                    <a:pt x="40" y="160"/>
                  </a:lnTo>
                  <a:lnTo>
                    <a:pt x="37" y="119"/>
                  </a:lnTo>
                  <a:lnTo>
                    <a:pt x="28" y="118"/>
                  </a:lnTo>
                  <a:lnTo>
                    <a:pt x="23" y="105"/>
                  </a:lnTo>
                  <a:lnTo>
                    <a:pt x="16" y="10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02" name="Freeform 1677"/>
            <p:cNvSpPr>
              <a:spLocks/>
            </p:cNvSpPr>
            <p:nvPr/>
          </p:nvSpPr>
          <p:spPr bwMode="auto">
            <a:xfrm>
              <a:off x="6173" y="2343"/>
              <a:ext cx="454" cy="411"/>
            </a:xfrm>
            <a:custGeom>
              <a:avLst/>
              <a:gdLst>
                <a:gd name="T0" fmla="*/ 49 w 454"/>
                <a:gd name="T1" fmla="*/ 153 h 411"/>
                <a:gd name="T2" fmla="*/ 106 w 454"/>
                <a:gd name="T3" fmla="*/ 129 h 411"/>
                <a:gd name="T4" fmla="*/ 78 w 454"/>
                <a:gd name="T5" fmla="*/ 67 h 411"/>
                <a:gd name="T6" fmla="*/ 160 w 454"/>
                <a:gd name="T7" fmla="*/ 108 h 411"/>
                <a:gd name="T8" fmla="*/ 159 w 454"/>
                <a:gd name="T9" fmla="*/ 69 h 411"/>
                <a:gd name="T10" fmla="*/ 254 w 454"/>
                <a:gd name="T11" fmla="*/ 40 h 411"/>
                <a:gd name="T12" fmla="*/ 373 w 454"/>
                <a:gd name="T13" fmla="*/ 2 h 411"/>
                <a:gd name="T14" fmla="*/ 395 w 454"/>
                <a:gd name="T15" fmla="*/ 65 h 411"/>
                <a:gd name="T16" fmla="*/ 411 w 454"/>
                <a:gd name="T17" fmla="*/ 97 h 411"/>
                <a:gd name="T18" fmla="*/ 454 w 454"/>
                <a:gd name="T19" fmla="*/ 142 h 411"/>
                <a:gd name="T20" fmla="*/ 407 w 454"/>
                <a:gd name="T21" fmla="*/ 148 h 411"/>
                <a:gd name="T22" fmla="*/ 371 w 454"/>
                <a:gd name="T23" fmla="*/ 198 h 411"/>
                <a:gd name="T24" fmla="*/ 338 w 454"/>
                <a:gd name="T25" fmla="*/ 265 h 411"/>
                <a:gd name="T26" fmla="*/ 338 w 454"/>
                <a:gd name="T27" fmla="*/ 293 h 411"/>
                <a:gd name="T28" fmla="*/ 320 w 454"/>
                <a:gd name="T29" fmla="*/ 330 h 411"/>
                <a:gd name="T30" fmla="*/ 307 w 454"/>
                <a:gd name="T31" fmla="*/ 345 h 411"/>
                <a:gd name="T32" fmla="*/ 299 w 454"/>
                <a:gd name="T33" fmla="*/ 363 h 411"/>
                <a:gd name="T34" fmla="*/ 307 w 454"/>
                <a:gd name="T35" fmla="*/ 387 h 411"/>
                <a:gd name="T36" fmla="*/ 292 w 454"/>
                <a:gd name="T37" fmla="*/ 390 h 411"/>
                <a:gd name="T38" fmla="*/ 260 w 454"/>
                <a:gd name="T39" fmla="*/ 386 h 411"/>
                <a:gd name="T40" fmla="*/ 247 w 454"/>
                <a:gd name="T41" fmla="*/ 411 h 411"/>
                <a:gd name="T42" fmla="*/ 246 w 454"/>
                <a:gd name="T43" fmla="*/ 402 h 411"/>
                <a:gd name="T44" fmla="*/ 238 w 454"/>
                <a:gd name="T45" fmla="*/ 373 h 411"/>
                <a:gd name="T46" fmla="*/ 248 w 454"/>
                <a:gd name="T47" fmla="*/ 357 h 411"/>
                <a:gd name="T48" fmla="*/ 232 w 454"/>
                <a:gd name="T49" fmla="*/ 329 h 411"/>
                <a:gd name="T50" fmla="*/ 206 w 454"/>
                <a:gd name="T51" fmla="*/ 291 h 411"/>
                <a:gd name="T52" fmla="*/ 154 w 454"/>
                <a:gd name="T53" fmla="*/ 278 h 411"/>
                <a:gd name="T54" fmla="*/ 75 w 454"/>
                <a:gd name="T55" fmla="*/ 246 h 411"/>
                <a:gd name="T56" fmla="*/ 60 w 454"/>
                <a:gd name="T57" fmla="*/ 228 h 411"/>
                <a:gd name="T58" fmla="*/ 24 w 454"/>
                <a:gd name="T59" fmla="*/ 222 h 411"/>
                <a:gd name="T60" fmla="*/ 20 w 454"/>
                <a:gd name="T61" fmla="*/ 202 h 411"/>
                <a:gd name="T62" fmla="*/ 14 w 454"/>
                <a:gd name="T63" fmla="*/ 178 h 411"/>
                <a:gd name="T64" fmla="*/ 0 w 454"/>
                <a:gd name="T65" fmla="*/ 113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4" h="411">
                  <a:moveTo>
                    <a:pt x="15" y="114"/>
                  </a:moveTo>
                  <a:lnTo>
                    <a:pt x="49" y="153"/>
                  </a:lnTo>
                  <a:lnTo>
                    <a:pt x="104" y="151"/>
                  </a:lnTo>
                  <a:lnTo>
                    <a:pt x="106" y="129"/>
                  </a:lnTo>
                  <a:lnTo>
                    <a:pt x="72" y="90"/>
                  </a:lnTo>
                  <a:lnTo>
                    <a:pt x="78" y="67"/>
                  </a:lnTo>
                  <a:lnTo>
                    <a:pt x="112" y="96"/>
                  </a:lnTo>
                  <a:lnTo>
                    <a:pt x="160" y="108"/>
                  </a:lnTo>
                  <a:lnTo>
                    <a:pt x="171" y="82"/>
                  </a:lnTo>
                  <a:lnTo>
                    <a:pt x="159" y="69"/>
                  </a:lnTo>
                  <a:lnTo>
                    <a:pt x="198" y="18"/>
                  </a:lnTo>
                  <a:lnTo>
                    <a:pt x="254" y="40"/>
                  </a:lnTo>
                  <a:lnTo>
                    <a:pt x="304" y="0"/>
                  </a:lnTo>
                  <a:lnTo>
                    <a:pt x="373" y="2"/>
                  </a:lnTo>
                  <a:lnTo>
                    <a:pt x="395" y="49"/>
                  </a:lnTo>
                  <a:lnTo>
                    <a:pt x="395" y="65"/>
                  </a:lnTo>
                  <a:lnTo>
                    <a:pt x="411" y="66"/>
                  </a:lnTo>
                  <a:lnTo>
                    <a:pt x="411" y="97"/>
                  </a:lnTo>
                  <a:lnTo>
                    <a:pt x="445" y="125"/>
                  </a:lnTo>
                  <a:lnTo>
                    <a:pt x="454" y="142"/>
                  </a:lnTo>
                  <a:lnTo>
                    <a:pt x="451" y="148"/>
                  </a:lnTo>
                  <a:lnTo>
                    <a:pt x="407" y="148"/>
                  </a:lnTo>
                  <a:lnTo>
                    <a:pt x="405" y="162"/>
                  </a:lnTo>
                  <a:lnTo>
                    <a:pt x="371" y="198"/>
                  </a:lnTo>
                  <a:lnTo>
                    <a:pt x="372" y="234"/>
                  </a:lnTo>
                  <a:lnTo>
                    <a:pt x="338" y="265"/>
                  </a:lnTo>
                  <a:lnTo>
                    <a:pt x="352" y="282"/>
                  </a:lnTo>
                  <a:lnTo>
                    <a:pt x="338" y="293"/>
                  </a:lnTo>
                  <a:lnTo>
                    <a:pt x="330" y="309"/>
                  </a:lnTo>
                  <a:lnTo>
                    <a:pt x="320" y="330"/>
                  </a:lnTo>
                  <a:lnTo>
                    <a:pt x="323" y="336"/>
                  </a:lnTo>
                  <a:lnTo>
                    <a:pt x="307" y="345"/>
                  </a:lnTo>
                  <a:lnTo>
                    <a:pt x="309" y="355"/>
                  </a:lnTo>
                  <a:lnTo>
                    <a:pt x="299" y="363"/>
                  </a:lnTo>
                  <a:lnTo>
                    <a:pt x="331" y="368"/>
                  </a:lnTo>
                  <a:lnTo>
                    <a:pt x="307" y="387"/>
                  </a:lnTo>
                  <a:lnTo>
                    <a:pt x="313" y="397"/>
                  </a:lnTo>
                  <a:lnTo>
                    <a:pt x="292" y="390"/>
                  </a:lnTo>
                  <a:lnTo>
                    <a:pt x="291" y="382"/>
                  </a:lnTo>
                  <a:lnTo>
                    <a:pt x="260" y="386"/>
                  </a:lnTo>
                  <a:lnTo>
                    <a:pt x="255" y="404"/>
                  </a:lnTo>
                  <a:lnTo>
                    <a:pt x="247" y="411"/>
                  </a:lnTo>
                  <a:lnTo>
                    <a:pt x="232" y="405"/>
                  </a:lnTo>
                  <a:lnTo>
                    <a:pt x="246" y="402"/>
                  </a:lnTo>
                  <a:lnTo>
                    <a:pt x="261" y="371"/>
                  </a:lnTo>
                  <a:lnTo>
                    <a:pt x="238" y="373"/>
                  </a:lnTo>
                  <a:lnTo>
                    <a:pt x="235" y="364"/>
                  </a:lnTo>
                  <a:lnTo>
                    <a:pt x="248" y="357"/>
                  </a:lnTo>
                  <a:lnTo>
                    <a:pt x="243" y="323"/>
                  </a:lnTo>
                  <a:lnTo>
                    <a:pt x="232" y="329"/>
                  </a:lnTo>
                  <a:lnTo>
                    <a:pt x="214" y="313"/>
                  </a:lnTo>
                  <a:lnTo>
                    <a:pt x="206" y="291"/>
                  </a:lnTo>
                  <a:lnTo>
                    <a:pt x="174" y="302"/>
                  </a:lnTo>
                  <a:lnTo>
                    <a:pt x="154" y="278"/>
                  </a:lnTo>
                  <a:lnTo>
                    <a:pt x="90" y="274"/>
                  </a:lnTo>
                  <a:lnTo>
                    <a:pt x="75" y="246"/>
                  </a:lnTo>
                  <a:lnTo>
                    <a:pt x="51" y="258"/>
                  </a:lnTo>
                  <a:lnTo>
                    <a:pt x="60" y="228"/>
                  </a:lnTo>
                  <a:lnTo>
                    <a:pt x="28" y="233"/>
                  </a:lnTo>
                  <a:lnTo>
                    <a:pt x="24" y="222"/>
                  </a:lnTo>
                  <a:lnTo>
                    <a:pt x="10" y="210"/>
                  </a:lnTo>
                  <a:lnTo>
                    <a:pt x="20" y="202"/>
                  </a:lnTo>
                  <a:lnTo>
                    <a:pt x="2" y="201"/>
                  </a:lnTo>
                  <a:lnTo>
                    <a:pt x="14" y="178"/>
                  </a:lnTo>
                  <a:lnTo>
                    <a:pt x="7" y="160"/>
                  </a:lnTo>
                  <a:lnTo>
                    <a:pt x="0" y="113"/>
                  </a:lnTo>
                  <a:lnTo>
                    <a:pt x="15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03" name="Freeform 1678"/>
            <p:cNvSpPr>
              <a:spLocks/>
            </p:cNvSpPr>
            <p:nvPr/>
          </p:nvSpPr>
          <p:spPr bwMode="auto">
            <a:xfrm>
              <a:off x="6135" y="2346"/>
              <a:ext cx="116" cy="98"/>
            </a:xfrm>
            <a:custGeom>
              <a:avLst/>
              <a:gdLst>
                <a:gd name="T0" fmla="*/ 8 w 116"/>
                <a:gd name="T1" fmla="*/ 13 h 98"/>
                <a:gd name="T2" fmla="*/ 5 w 116"/>
                <a:gd name="T3" fmla="*/ 0 h 98"/>
                <a:gd name="T4" fmla="*/ 24 w 116"/>
                <a:gd name="T5" fmla="*/ 3 h 98"/>
                <a:gd name="T6" fmla="*/ 38 w 116"/>
                <a:gd name="T7" fmla="*/ 25 h 98"/>
                <a:gd name="T8" fmla="*/ 53 w 116"/>
                <a:gd name="T9" fmla="*/ 25 h 98"/>
                <a:gd name="T10" fmla="*/ 84 w 116"/>
                <a:gd name="T11" fmla="*/ 57 h 98"/>
                <a:gd name="T12" fmla="*/ 116 w 116"/>
                <a:gd name="T13" fmla="*/ 48 h 98"/>
                <a:gd name="T14" fmla="*/ 116 w 116"/>
                <a:gd name="T15" fmla="*/ 64 h 98"/>
                <a:gd name="T16" fmla="*/ 110 w 116"/>
                <a:gd name="T17" fmla="*/ 87 h 98"/>
                <a:gd name="T18" fmla="*/ 90 w 116"/>
                <a:gd name="T19" fmla="*/ 79 h 98"/>
                <a:gd name="T20" fmla="*/ 86 w 116"/>
                <a:gd name="T21" fmla="*/ 98 h 98"/>
                <a:gd name="T22" fmla="*/ 67 w 116"/>
                <a:gd name="T23" fmla="*/ 89 h 98"/>
                <a:gd name="T24" fmla="*/ 59 w 116"/>
                <a:gd name="T25" fmla="*/ 65 h 98"/>
                <a:gd name="T26" fmla="*/ 29 w 116"/>
                <a:gd name="T27" fmla="*/ 91 h 98"/>
                <a:gd name="T28" fmla="*/ 0 w 116"/>
                <a:gd name="T29" fmla="*/ 19 h 98"/>
                <a:gd name="T30" fmla="*/ 8 w 116"/>
                <a:gd name="T31" fmla="*/ 1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6" h="98">
                  <a:moveTo>
                    <a:pt x="8" y="13"/>
                  </a:moveTo>
                  <a:lnTo>
                    <a:pt x="5" y="0"/>
                  </a:lnTo>
                  <a:lnTo>
                    <a:pt x="24" y="3"/>
                  </a:lnTo>
                  <a:lnTo>
                    <a:pt x="38" y="25"/>
                  </a:lnTo>
                  <a:lnTo>
                    <a:pt x="53" y="25"/>
                  </a:lnTo>
                  <a:lnTo>
                    <a:pt x="84" y="57"/>
                  </a:lnTo>
                  <a:lnTo>
                    <a:pt x="116" y="48"/>
                  </a:lnTo>
                  <a:lnTo>
                    <a:pt x="116" y="64"/>
                  </a:lnTo>
                  <a:lnTo>
                    <a:pt x="110" y="87"/>
                  </a:lnTo>
                  <a:lnTo>
                    <a:pt x="90" y="79"/>
                  </a:lnTo>
                  <a:lnTo>
                    <a:pt x="86" y="98"/>
                  </a:lnTo>
                  <a:lnTo>
                    <a:pt x="67" y="89"/>
                  </a:lnTo>
                  <a:lnTo>
                    <a:pt x="59" y="65"/>
                  </a:lnTo>
                  <a:lnTo>
                    <a:pt x="29" y="91"/>
                  </a:lnTo>
                  <a:lnTo>
                    <a:pt x="0" y="19"/>
                  </a:lnTo>
                  <a:lnTo>
                    <a:pt x="8" y="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04" name="Freeform 1679"/>
            <p:cNvSpPr>
              <a:spLocks/>
            </p:cNvSpPr>
            <p:nvPr/>
          </p:nvSpPr>
          <p:spPr bwMode="auto">
            <a:xfrm>
              <a:off x="5324" y="613"/>
              <a:ext cx="478" cy="431"/>
            </a:xfrm>
            <a:custGeom>
              <a:avLst/>
              <a:gdLst>
                <a:gd name="T0" fmla="*/ 33 w 478"/>
                <a:gd name="T1" fmla="*/ 216 h 431"/>
                <a:gd name="T2" fmla="*/ 43 w 478"/>
                <a:gd name="T3" fmla="*/ 215 h 431"/>
                <a:gd name="T4" fmla="*/ 40 w 478"/>
                <a:gd name="T5" fmla="*/ 203 h 431"/>
                <a:gd name="T6" fmla="*/ 59 w 478"/>
                <a:gd name="T7" fmla="*/ 177 h 431"/>
                <a:gd name="T8" fmla="*/ 89 w 478"/>
                <a:gd name="T9" fmla="*/ 189 h 431"/>
                <a:gd name="T10" fmla="*/ 93 w 478"/>
                <a:gd name="T11" fmla="*/ 172 h 431"/>
                <a:gd name="T12" fmla="*/ 147 w 478"/>
                <a:gd name="T13" fmla="*/ 156 h 431"/>
                <a:gd name="T14" fmla="*/ 159 w 478"/>
                <a:gd name="T15" fmla="*/ 178 h 431"/>
                <a:gd name="T16" fmla="*/ 183 w 478"/>
                <a:gd name="T17" fmla="*/ 130 h 431"/>
                <a:gd name="T18" fmla="*/ 203 w 478"/>
                <a:gd name="T19" fmla="*/ 117 h 431"/>
                <a:gd name="T20" fmla="*/ 194 w 478"/>
                <a:gd name="T21" fmla="*/ 95 h 431"/>
                <a:gd name="T22" fmla="*/ 217 w 478"/>
                <a:gd name="T23" fmla="*/ 87 h 431"/>
                <a:gd name="T24" fmla="*/ 191 w 478"/>
                <a:gd name="T25" fmla="*/ 70 h 431"/>
                <a:gd name="T26" fmla="*/ 200 w 478"/>
                <a:gd name="T27" fmla="*/ 45 h 431"/>
                <a:gd name="T28" fmla="*/ 254 w 478"/>
                <a:gd name="T29" fmla="*/ 24 h 431"/>
                <a:gd name="T30" fmla="*/ 256 w 478"/>
                <a:gd name="T31" fmla="*/ 14 h 431"/>
                <a:gd name="T32" fmla="*/ 271 w 478"/>
                <a:gd name="T33" fmla="*/ 19 h 431"/>
                <a:gd name="T34" fmla="*/ 285 w 478"/>
                <a:gd name="T35" fmla="*/ 0 h 431"/>
                <a:gd name="T36" fmla="*/ 313 w 478"/>
                <a:gd name="T37" fmla="*/ 10 h 431"/>
                <a:gd name="T38" fmla="*/ 310 w 478"/>
                <a:gd name="T39" fmla="*/ 28 h 431"/>
                <a:gd name="T40" fmla="*/ 327 w 478"/>
                <a:gd name="T41" fmla="*/ 28 h 431"/>
                <a:gd name="T42" fmla="*/ 335 w 478"/>
                <a:gd name="T43" fmla="*/ 49 h 431"/>
                <a:gd name="T44" fmla="*/ 350 w 478"/>
                <a:gd name="T45" fmla="*/ 46 h 431"/>
                <a:gd name="T46" fmla="*/ 354 w 478"/>
                <a:gd name="T47" fmla="*/ 54 h 431"/>
                <a:gd name="T48" fmla="*/ 368 w 478"/>
                <a:gd name="T49" fmla="*/ 51 h 431"/>
                <a:gd name="T50" fmla="*/ 384 w 478"/>
                <a:gd name="T51" fmla="*/ 79 h 431"/>
                <a:gd name="T52" fmla="*/ 401 w 478"/>
                <a:gd name="T53" fmla="*/ 69 h 431"/>
                <a:gd name="T54" fmla="*/ 433 w 478"/>
                <a:gd name="T55" fmla="*/ 90 h 431"/>
                <a:gd name="T56" fmla="*/ 441 w 478"/>
                <a:gd name="T57" fmla="*/ 182 h 431"/>
                <a:gd name="T58" fmla="*/ 471 w 478"/>
                <a:gd name="T59" fmla="*/ 182 h 431"/>
                <a:gd name="T60" fmla="*/ 470 w 478"/>
                <a:gd name="T61" fmla="*/ 198 h 431"/>
                <a:gd name="T62" fmla="*/ 478 w 478"/>
                <a:gd name="T63" fmla="*/ 199 h 431"/>
                <a:gd name="T64" fmla="*/ 476 w 478"/>
                <a:gd name="T65" fmla="*/ 208 h 431"/>
                <a:gd name="T66" fmla="*/ 459 w 478"/>
                <a:gd name="T67" fmla="*/ 225 h 431"/>
                <a:gd name="T68" fmla="*/ 471 w 478"/>
                <a:gd name="T69" fmla="*/ 252 h 431"/>
                <a:gd name="T70" fmla="*/ 452 w 478"/>
                <a:gd name="T71" fmla="*/ 270 h 431"/>
                <a:gd name="T72" fmla="*/ 430 w 478"/>
                <a:gd name="T73" fmla="*/ 245 h 431"/>
                <a:gd name="T74" fmla="*/ 397 w 478"/>
                <a:gd name="T75" fmla="*/ 262 h 431"/>
                <a:gd name="T76" fmla="*/ 381 w 478"/>
                <a:gd name="T77" fmla="*/ 264 h 431"/>
                <a:gd name="T78" fmla="*/ 359 w 478"/>
                <a:gd name="T79" fmla="*/ 287 h 431"/>
                <a:gd name="T80" fmla="*/ 334 w 478"/>
                <a:gd name="T81" fmla="*/ 283 h 431"/>
                <a:gd name="T82" fmla="*/ 307 w 478"/>
                <a:gd name="T83" fmla="*/ 298 h 431"/>
                <a:gd name="T84" fmla="*/ 304 w 478"/>
                <a:gd name="T85" fmla="*/ 319 h 431"/>
                <a:gd name="T86" fmla="*/ 325 w 478"/>
                <a:gd name="T87" fmla="*/ 351 h 431"/>
                <a:gd name="T88" fmla="*/ 314 w 478"/>
                <a:gd name="T89" fmla="*/ 372 h 431"/>
                <a:gd name="T90" fmla="*/ 285 w 478"/>
                <a:gd name="T91" fmla="*/ 390 h 431"/>
                <a:gd name="T92" fmla="*/ 257 w 478"/>
                <a:gd name="T93" fmla="*/ 431 h 431"/>
                <a:gd name="T94" fmla="*/ 228 w 478"/>
                <a:gd name="T95" fmla="*/ 423 h 431"/>
                <a:gd name="T96" fmla="*/ 208 w 478"/>
                <a:gd name="T97" fmla="*/ 407 h 431"/>
                <a:gd name="T98" fmla="*/ 204 w 478"/>
                <a:gd name="T99" fmla="*/ 394 h 431"/>
                <a:gd name="T100" fmla="*/ 128 w 478"/>
                <a:gd name="T101" fmla="*/ 422 h 431"/>
                <a:gd name="T102" fmla="*/ 113 w 478"/>
                <a:gd name="T103" fmla="*/ 376 h 431"/>
                <a:gd name="T104" fmla="*/ 33 w 478"/>
                <a:gd name="T105" fmla="*/ 274 h 431"/>
                <a:gd name="T106" fmla="*/ 0 w 478"/>
                <a:gd name="T107" fmla="*/ 250 h 431"/>
                <a:gd name="T108" fmla="*/ 30 w 478"/>
                <a:gd name="T109" fmla="*/ 232 h 431"/>
                <a:gd name="T110" fmla="*/ 33 w 478"/>
                <a:gd name="T111" fmla="*/ 21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78" h="431">
                  <a:moveTo>
                    <a:pt x="33" y="216"/>
                  </a:moveTo>
                  <a:lnTo>
                    <a:pt x="43" y="215"/>
                  </a:lnTo>
                  <a:lnTo>
                    <a:pt x="40" y="203"/>
                  </a:lnTo>
                  <a:lnTo>
                    <a:pt x="59" y="177"/>
                  </a:lnTo>
                  <a:lnTo>
                    <a:pt x="89" y="189"/>
                  </a:lnTo>
                  <a:lnTo>
                    <a:pt x="93" y="172"/>
                  </a:lnTo>
                  <a:lnTo>
                    <a:pt x="147" y="156"/>
                  </a:lnTo>
                  <a:lnTo>
                    <a:pt x="159" y="178"/>
                  </a:lnTo>
                  <a:lnTo>
                    <a:pt x="183" y="130"/>
                  </a:lnTo>
                  <a:lnTo>
                    <a:pt x="203" y="117"/>
                  </a:lnTo>
                  <a:lnTo>
                    <a:pt x="194" y="95"/>
                  </a:lnTo>
                  <a:lnTo>
                    <a:pt x="217" y="87"/>
                  </a:lnTo>
                  <a:lnTo>
                    <a:pt x="191" y="70"/>
                  </a:lnTo>
                  <a:lnTo>
                    <a:pt x="200" y="45"/>
                  </a:lnTo>
                  <a:lnTo>
                    <a:pt x="254" y="24"/>
                  </a:lnTo>
                  <a:lnTo>
                    <a:pt x="256" y="14"/>
                  </a:lnTo>
                  <a:lnTo>
                    <a:pt x="271" y="19"/>
                  </a:lnTo>
                  <a:lnTo>
                    <a:pt x="285" y="0"/>
                  </a:lnTo>
                  <a:lnTo>
                    <a:pt x="313" y="10"/>
                  </a:lnTo>
                  <a:lnTo>
                    <a:pt x="310" y="28"/>
                  </a:lnTo>
                  <a:lnTo>
                    <a:pt x="327" y="28"/>
                  </a:lnTo>
                  <a:lnTo>
                    <a:pt x="335" y="49"/>
                  </a:lnTo>
                  <a:lnTo>
                    <a:pt x="350" y="46"/>
                  </a:lnTo>
                  <a:lnTo>
                    <a:pt x="354" y="54"/>
                  </a:lnTo>
                  <a:lnTo>
                    <a:pt x="368" y="51"/>
                  </a:lnTo>
                  <a:lnTo>
                    <a:pt x="384" y="79"/>
                  </a:lnTo>
                  <a:lnTo>
                    <a:pt x="401" y="69"/>
                  </a:lnTo>
                  <a:lnTo>
                    <a:pt x="433" y="90"/>
                  </a:lnTo>
                  <a:lnTo>
                    <a:pt x="441" y="182"/>
                  </a:lnTo>
                  <a:lnTo>
                    <a:pt x="471" y="182"/>
                  </a:lnTo>
                  <a:lnTo>
                    <a:pt x="470" y="198"/>
                  </a:lnTo>
                  <a:lnTo>
                    <a:pt x="478" y="199"/>
                  </a:lnTo>
                  <a:lnTo>
                    <a:pt x="476" y="208"/>
                  </a:lnTo>
                  <a:lnTo>
                    <a:pt x="459" y="225"/>
                  </a:lnTo>
                  <a:lnTo>
                    <a:pt x="471" y="252"/>
                  </a:lnTo>
                  <a:lnTo>
                    <a:pt x="452" y="270"/>
                  </a:lnTo>
                  <a:lnTo>
                    <a:pt x="430" y="245"/>
                  </a:lnTo>
                  <a:lnTo>
                    <a:pt x="397" y="262"/>
                  </a:lnTo>
                  <a:lnTo>
                    <a:pt x="381" y="264"/>
                  </a:lnTo>
                  <a:lnTo>
                    <a:pt x="359" y="287"/>
                  </a:lnTo>
                  <a:lnTo>
                    <a:pt x="334" y="283"/>
                  </a:lnTo>
                  <a:lnTo>
                    <a:pt x="307" y="298"/>
                  </a:lnTo>
                  <a:lnTo>
                    <a:pt x="304" y="319"/>
                  </a:lnTo>
                  <a:lnTo>
                    <a:pt x="325" y="351"/>
                  </a:lnTo>
                  <a:lnTo>
                    <a:pt x="314" y="372"/>
                  </a:lnTo>
                  <a:lnTo>
                    <a:pt x="285" y="390"/>
                  </a:lnTo>
                  <a:lnTo>
                    <a:pt x="257" y="431"/>
                  </a:lnTo>
                  <a:lnTo>
                    <a:pt x="228" y="423"/>
                  </a:lnTo>
                  <a:lnTo>
                    <a:pt x="208" y="407"/>
                  </a:lnTo>
                  <a:lnTo>
                    <a:pt x="204" y="394"/>
                  </a:lnTo>
                  <a:lnTo>
                    <a:pt x="128" y="422"/>
                  </a:lnTo>
                  <a:lnTo>
                    <a:pt x="113" y="376"/>
                  </a:lnTo>
                  <a:lnTo>
                    <a:pt x="33" y="274"/>
                  </a:lnTo>
                  <a:lnTo>
                    <a:pt x="0" y="250"/>
                  </a:lnTo>
                  <a:lnTo>
                    <a:pt x="30" y="232"/>
                  </a:lnTo>
                  <a:lnTo>
                    <a:pt x="33" y="21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05" name="Freeform 1680"/>
            <p:cNvSpPr>
              <a:spLocks/>
            </p:cNvSpPr>
            <p:nvPr/>
          </p:nvSpPr>
          <p:spPr bwMode="auto">
            <a:xfrm>
              <a:off x="5267" y="778"/>
              <a:ext cx="100" cy="85"/>
            </a:xfrm>
            <a:custGeom>
              <a:avLst/>
              <a:gdLst>
                <a:gd name="T0" fmla="*/ 20 w 100"/>
                <a:gd name="T1" fmla="*/ 25 h 85"/>
                <a:gd name="T2" fmla="*/ 17 w 100"/>
                <a:gd name="T3" fmla="*/ 17 h 85"/>
                <a:gd name="T4" fmla="*/ 52 w 100"/>
                <a:gd name="T5" fmla="*/ 6 h 85"/>
                <a:gd name="T6" fmla="*/ 57 w 100"/>
                <a:gd name="T7" fmla="*/ 16 h 85"/>
                <a:gd name="T8" fmla="*/ 77 w 100"/>
                <a:gd name="T9" fmla="*/ 15 h 85"/>
                <a:gd name="T10" fmla="*/ 79 w 100"/>
                <a:gd name="T11" fmla="*/ 2 h 85"/>
                <a:gd name="T12" fmla="*/ 94 w 100"/>
                <a:gd name="T13" fmla="*/ 0 h 85"/>
                <a:gd name="T14" fmla="*/ 92 w 100"/>
                <a:gd name="T15" fmla="*/ 13 h 85"/>
                <a:gd name="T16" fmla="*/ 88 w 100"/>
                <a:gd name="T17" fmla="*/ 13 h 85"/>
                <a:gd name="T18" fmla="*/ 84 w 100"/>
                <a:gd name="T19" fmla="*/ 16 h 85"/>
                <a:gd name="T20" fmla="*/ 93 w 100"/>
                <a:gd name="T21" fmla="*/ 37 h 85"/>
                <a:gd name="T22" fmla="*/ 97 w 100"/>
                <a:gd name="T23" fmla="*/ 38 h 85"/>
                <a:gd name="T24" fmla="*/ 100 w 100"/>
                <a:gd name="T25" fmla="*/ 50 h 85"/>
                <a:gd name="T26" fmla="*/ 90 w 100"/>
                <a:gd name="T27" fmla="*/ 51 h 85"/>
                <a:gd name="T28" fmla="*/ 87 w 100"/>
                <a:gd name="T29" fmla="*/ 67 h 85"/>
                <a:gd name="T30" fmla="*/ 57 w 100"/>
                <a:gd name="T31" fmla="*/ 85 h 85"/>
                <a:gd name="T32" fmla="*/ 0 w 100"/>
                <a:gd name="T33" fmla="*/ 31 h 85"/>
                <a:gd name="T34" fmla="*/ 20 w 100"/>
                <a:gd name="T35" fmla="*/ 2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85">
                  <a:moveTo>
                    <a:pt x="20" y="25"/>
                  </a:moveTo>
                  <a:lnTo>
                    <a:pt x="17" y="17"/>
                  </a:lnTo>
                  <a:lnTo>
                    <a:pt x="52" y="6"/>
                  </a:lnTo>
                  <a:lnTo>
                    <a:pt x="57" y="16"/>
                  </a:lnTo>
                  <a:lnTo>
                    <a:pt x="77" y="15"/>
                  </a:lnTo>
                  <a:lnTo>
                    <a:pt x="79" y="2"/>
                  </a:lnTo>
                  <a:lnTo>
                    <a:pt x="94" y="0"/>
                  </a:lnTo>
                  <a:lnTo>
                    <a:pt x="92" y="13"/>
                  </a:lnTo>
                  <a:lnTo>
                    <a:pt x="88" y="13"/>
                  </a:lnTo>
                  <a:lnTo>
                    <a:pt x="84" y="16"/>
                  </a:lnTo>
                  <a:lnTo>
                    <a:pt x="93" y="37"/>
                  </a:lnTo>
                  <a:lnTo>
                    <a:pt x="97" y="38"/>
                  </a:lnTo>
                  <a:lnTo>
                    <a:pt x="100" y="50"/>
                  </a:lnTo>
                  <a:lnTo>
                    <a:pt x="90" y="51"/>
                  </a:lnTo>
                  <a:lnTo>
                    <a:pt x="87" y="67"/>
                  </a:lnTo>
                  <a:lnTo>
                    <a:pt x="57" y="85"/>
                  </a:lnTo>
                  <a:lnTo>
                    <a:pt x="0" y="31"/>
                  </a:lnTo>
                  <a:lnTo>
                    <a:pt x="20" y="2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06" name="Freeform 1681"/>
            <p:cNvSpPr>
              <a:spLocks/>
            </p:cNvSpPr>
            <p:nvPr/>
          </p:nvSpPr>
          <p:spPr bwMode="auto">
            <a:xfrm>
              <a:off x="5927" y="2454"/>
              <a:ext cx="270" cy="259"/>
            </a:xfrm>
            <a:custGeom>
              <a:avLst/>
              <a:gdLst>
                <a:gd name="T0" fmla="*/ 48 w 270"/>
                <a:gd name="T1" fmla="*/ 120 h 259"/>
                <a:gd name="T2" fmla="*/ 49 w 270"/>
                <a:gd name="T3" fmla="*/ 98 h 259"/>
                <a:gd name="T4" fmla="*/ 6 w 270"/>
                <a:gd name="T5" fmla="*/ 81 h 259"/>
                <a:gd name="T6" fmla="*/ 0 w 270"/>
                <a:gd name="T7" fmla="*/ 42 h 259"/>
                <a:gd name="T8" fmla="*/ 12 w 270"/>
                <a:gd name="T9" fmla="*/ 40 h 259"/>
                <a:gd name="T10" fmla="*/ 18 w 270"/>
                <a:gd name="T11" fmla="*/ 14 h 259"/>
                <a:gd name="T12" fmla="*/ 43 w 270"/>
                <a:gd name="T13" fmla="*/ 15 h 259"/>
                <a:gd name="T14" fmla="*/ 47 w 270"/>
                <a:gd name="T15" fmla="*/ 5 h 259"/>
                <a:gd name="T16" fmla="*/ 62 w 270"/>
                <a:gd name="T17" fmla="*/ 0 h 259"/>
                <a:gd name="T18" fmla="*/ 76 w 270"/>
                <a:gd name="T19" fmla="*/ 17 h 259"/>
                <a:gd name="T20" fmla="*/ 109 w 270"/>
                <a:gd name="T21" fmla="*/ 15 h 259"/>
                <a:gd name="T22" fmla="*/ 144 w 270"/>
                <a:gd name="T23" fmla="*/ 31 h 259"/>
                <a:gd name="T24" fmla="*/ 155 w 270"/>
                <a:gd name="T25" fmla="*/ 24 h 259"/>
                <a:gd name="T26" fmla="*/ 167 w 270"/>
                <a:gd name="T27" fmla="*/ 49 h 259"/>
                <a:gd name="T28" fmla="*/ 194 w 270"/>
                <a:gd name="T29" fmla="*/ 53 h 259"/>
                <a:gd name="T30" fmla="*/ 183 w 270"/>
                <a:gd name="T31" fmla="*/ 69 h 259"/>
                <a:gd name="T32" fmla="*/ 226 w 270"/>
                <a:gd name="T33" fmla="*/ 67 h 259"/>
                <a:gd name="T34" fmla="*/ 246 w 270"/>
                <a:gd name="T35" fmla="*/ 78 h 259"/>
                <a:gd name="T36" fmla="*/ 253 w 270"/>
                <a:gd name="T37" fmla="*/ 49 h 259"/>
                <a:gd name="T38" fmla="*/ 260 w 270"/>
                <a:gd name="T39" fmla="*/ 67 h 259"/>
                <a:gd name="T40" fmla="*/ 248 w 270"/>
                <a:gd name="T41" fmla="*/ 90 h 259"/>
                <a:gd name="T42" fmla="*/ 266 w 270"/>
                <a:gd name="T43" fmla="*/ 91 h 259"/>
                <a:gd name="T44" fmla="*/ 256 w 270"/>
                <a:gd name="T45" fmla="*/ 99 h 259"/>
                <a:gd name="T46" fmla="*/ 270 w 270"/>
                <a:gd name="T47" fmla="*/ 111 h 259"/>
                <a:gd name="T48" fmla="*/ 243 w 270"/>
                <a:gd name="T49" fmla="*/ 114 h 259"/>
                <a:gd name="T50" fmla="*/ 269 w 270"/>
                <a:gd name="T51" fmla="*/ 128 h 259"/>
                <a:gd name="T52" fmla="*/ 268 w 270"/>
                <a:gd name="T53" fmla="*/ 152 h 259"/>
                <a:gd name="T54" fmla="*/ 241 w 270"/>
                <a:gd name="T55" fmla="*/ 150 h 259"/>
                <a:gd name="T56" fmla="*/ 251 w 270"/>
                <a:gd name="T57" fmla="*/ 196 h 259"/>
                <a:gd name="T58" fmla="*/ 228 w 270"/>
                <a:gd name="T59" fmla="*/ 188 h 259"/>
                <a:gd name="T60" fmla="*/ 228 w 270"/>
                <a:gd name="T61" fmla="*/ 217 h 259"/>
                <a:gd name="T62" fmla="*/ 191 w 270"/>
                <a:gd name="T63" fmla="*/ 199 h 259"/>
                <a:gd name="T64" fmla="*/ 125 w 270"/>
                <a:gd name="T65" fmla="*/ 259 h 259"/>
                <a:gd name="T66" fmla="*/ 98 w 270"/>
                <a:gd name="T67" fmla="*/ 258 h 259"/>
                <a:gd name="T68" fmla="*/ 110 w 270"/>
                <a:gd name="T69" fmla="*/ 221 h 259"/>
                <a:gd name="T70" fmla="*/ 75 w 270"/>
                <a:gd name="T71" fmla="*/ 220 h 259"/>
                <a:gd name="T72" fmla="*/ 88 w 270"/>
                <a:gd name="T73" fmla="*/ 207 h 259"/>
                <a:gd name="T74" fmla="*/ 67 w 270"/>
                <a:gd name="T75" fmla="*/ 167 h 259"/>
                <a:gd name="T76" fmla="*/ 77 w 270"/>
                <a:gd name="T77" fmla="*/ 150 h 259"/>
                <a:gd name="T78" fmla="*/ 39 w 270"/>
                <a:gd name="T79" fmla="*/ 146 h 259"/>
                <a:gd name="T80" fmla="*/ 15 w 270"/>
                <a:gd name="T81" fmla="*/ 155 h 259"/>
                <a:gd name="T82" fmla="*/ 5 w 270"/>
                <a:gd name="T83" fmla="*/ 151 h 259"/>
                <a:gd name="T84" fmla="*/ 22 w 270"/>
                <a:gd name="T85" fmla="*/ 127 h 259"/>
                <a:gd name="T86" fmla="*/ 48 w 270"/>
                <a:gd name="T87" fmla="*/ 12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70" h="259">
                  <a:moveTo>
                    <a:pt x="48" y="120"/>
                  </a:moveTo>
                  <a:lnTo>
                    <a:pt x="49" y="98"/>
                  </a:lnTo>
                  <a:lnTo>
                    <a:pt x="6" y="81"/>
                  </a:lnTo>
                  <a:lnTo>
                    <a:pt x="0" y="42"/>
                  </a:lnTo>
                  <a:lnTo>
                    <a:pt x="12" y="40"/>
                  </a:lnTo>
                  <a:lnTo>
                    <a:pt x="18" y="14"/>
                  </a:lnTo>
                  <a:lnTo>
                    <a:pt x="43" y="15"/>
                  </a:lnTo>
                  <a:lnTo>
                    <a:pt x="47" y="5"/>
                  </a:lnTo>
                  <a:lnTo>
                    <a:pt x="62" y="0"/>
                  </a:lnTo>
                  <a:lnTo>
                    <a:pt x="76" y="17"/>
                  </a:lnTo>
                  <a:lnTo>
                    <a:pt x="109" y="15"/>
                  </a:lnTo>
                  <a:lnTo>
                    <a:pt x="144" y="31"/>
                  </a:lnTo>
                  <a:lnTo>
                    <a:pt x="155" y="24"/>
                  </a:lnTo>
                  <a:lnTo>
                    <a:pt x="167" y="49"/>
                  </a:lnTo>
                  <a:lnTo>
                    <a:pt x="194" y="53"/>
                  </a:lnTo>
                  <a:lnTo>
                    <a:pt x="183" y="69"/>
                  </a:lnTo>
                  <a:lnTo>
                    <a:pt x="226" y="67"/>
                  </a:lnTo>
                  <a:lnTo>
                    <a:pt x="246" y="78"/>
                  </a:lnTo>
                  <a:lnTo>
                    <a:pt x="253" y="49"/>
                  </a:lnTo>
                  <a:lnTo>
                    <a:pt x="260" y="67"/>
                  </a:lnTo>
                  <a:lnTo>
                    <a:pt x="248" y="90"/>
                  </a:lnTo>
                  <a:lnTo>
                    <a:pt x="266" y="91"/>
                  </a:lnTo>
                  <a:lnTo>
                    <a:pt x="256" y="99"/>
                  </a:lnTo>
                  <a:lnTo>
                    <a:pt x="270" y="111"/>
                  </a:lnTo>
                  <a:lnTo>
                    <a:pt x="243" y="114"/>
                  </a:lnTo>
                  <a:lnTo>
                    <a:pt x="269" y="128"/>
                  </a:lnTo>
                  <a:lnTo>
                    <a:pt x="268" y="152"/>
                  </a:lnTo>
                  <a:lnTo>
                    <a:pt x="241" y="150"/>
                  </a:lnTo>
                  <a:lnTo>
                    <a:pt x="251" y="196"/>
                  </a:lnTo>
                  <a:lnTo>
                    <a:pt x="228" y="188"/>
                  </a:lnTo>
                  <a:lnTo>
                    <a:pt x="228" y="217"/>
                  </a:lnTo>
                  <a:lnTo>
                    <a:pt x="191" y="199"/>
                  </a:lnTo>
                  <a:lnTo>
                    <a:pt x="125" y="259"/>
                  </a:lnTo>
                  <a:lnTo>
                    <a:pt x="98" y="258"/>
                  </a:lnTo>
                  <a:lnTo>
                    <a:pt x="110" y="221"/>
                  </a:lnTo>
                  <a:lnTo>
                    <a:pt x="75" y="220"/>
                  </a:lnTo>
                  <a:lnTo>
                    <a:pt x="88" y="207"/>
                  </a:lnTo>
                  <a:lnTo>
                    <a:pt x="67" y="167"/>
                  </a:lnTo>
                  <a:lnTo>
                    <a:pt x="77" y="150"/>
                  </a:lnTo>
                  <a:lnTo>
                    <a:pt x="39" y="146"/>
                  </a:lnTo>
                  <a:lnTo>
                    <a:pt x="15" y="155"/>
                  </a:lnTo>
                  <a:lnTo>
                    <a:pt x="5" y="151"/>
                  </a:lnTo>
                  <a:lnTo>
                    <a:pt x="22" y="127"/>
                  </a:lnTo>
                  <a:lnTo>
                    <a:pt x="48" y="12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07" name="Freeform 1682"/>
            <p:cNvSpPr>
              <a:spLocks/>
            </p:cNvSpPr>
            <p:nvPr/>
          </p:nvSpPr>
          <p:spPr bwMode="auto">
            <a:xfrm>
              <a:off x="5582" y="2208"/>
              <a:ext cx="431" cy="432"/>
            </a:xfrm>
            <a:custGeom>
              <a:avLst/>
              <a:gdLst>
                <a:gd name="T0" fmla="*/ 0 w 431"/>
                <a:gd name="T1" fmla="*/ 196 h 432"/>
                <a:gd name="T2" fmla="*/ 30 w 431"/>
                <a:gd name="T3" fmla="*/ 161 h 432"/>
                <a:gd name="T4" fmla="*/ 28 w 431"/>
                <a:gd name="T5" fmla="*/ 125 h 432"/>
                <a:gd name="T6" fmla="*/ 65 w 431"/>
                <a:gd name="T7" fmla="*/ 124 h 432"/>
                <a:gd name="T8" fmla="*/ 94 w 431"/>
                <a:gd name="T9" fmla="*/ 147 h 432"/>
                <a:gd name="T10" fmla="*/ 92 w 431"/>
                <a:gd name="T11" fmla="*/ 119 h 432"/>
                <a:gd name="T12" fmla="*/ 108 w 431"/>
                <a:gd name="T13" fmla="*/ 106 h 432"/>
                <a:gd name="T14" fmla="*/ 136 w 431"/>
                <a:gd name="T15" fmla="*/ 118 h 432"/>
                <a:gd name="T16" fmla="*/ 145 w 431"/>
                <a:gd name="T17" fmla="*/ 85 h 432"/>
                <a:gd name="T18" fmla="*/ 132 w 431"/>
                <a:gd name="T19" fmla="*/ 69 h 432"/>
                <a:gd name="T20" fmla="*/ 131 w 431"/>
                <a:gd name="T21" fmla="*/ 52 h 432"/>
                <a:gd name="T22" fmla="*/ 156 w 431"/>
                <a:gd name="T23" fmla="*/ 44 h 432"/>
                <a:gd name="T24" fmla="*/ 160 w 431"/>
                <a:gd name="T25" fmla="*/ 70 h 432"/>
                <a:gd name="T26" fmla="*/ 209 w 431"/>
                <a:gd name="T27" fmla="*/ 46 h 432"/>
                <a:gd name="T28" fmla="*/ 242 w 431"/>
                <a:gd name="T29" fmla="*/ 23 h 432"/>
                <a:gd name="T30" fmla="*/ 257 w 431"/>
                <a:gd name="T31" fmla="*/ 4 h 432"/>
                <a:gd name="T32" fmla="*/ 309 w 431"/>
                <a:gd name="T33" fmla="*/ 1 h 432"/>
                <a:gd name="T34" fmla="*/ 335 w 431"/>
                <a:gd name="T35" fmla="*/ 0 h 432"/>
                <a:gd name="T36" fmla="*/ 342 w 431"/>
                <a:gd name="T37" fmla="*/ 25 h 432"/>
                <a:gd name="T38" fmla="*/ 399 w 431"/>
                <a:gd name="T39" fmla="*/ 12 h 432"/>
                <a:gd name="T40" fmla="*/ 420 w 431"/>
                <a:gd name="T41" fmla="*/ 38 h 432"/>
                <a:gd name="T42" fmla="*/ 431 w 431"/>
                <a:gd name="T43" fmla="*/ 53 h 432"/>
                <a:gd name="T44" fmla="*/ 410 w 431"/>
                <a:gd name="T45" fmla="*/ 64 h 432"/>
                <a:gd name="T46" fmla="*/ 418 w 431"/>
                <a:gd name="T47" fmla="*/ 86 h 432"/>
                <a:gd name="T48" fmla="*/ 429 w 431"/>
                <a:gd name="T49" fmla="*/ 119 h 432"/>
                <a:gd name="T50" fmla="*/ 393 w 431"/>
                <a:gd name="T51" fmla="*/ 139 h 432"/>
                <a:gd name="T52" fmla="*/ 410 w 431"/>
                <a:gd name="T53" fmla="*/ 137 h 432"/>
                <a:gd name="T54" fmla="*/ 404 w 431"/>
                <a:gd name="T55" fmla="*/ 167 h 432"/>
                <a:gd name="T56" fmla="*/ 417 w 431"/>
                <a:gd name="T57" fmla="*/ 181 h 432"/>
                <a:gd name="T58" fmla="*/ 424 w 431"/>
                <a:gd name="T59" fmla="*/ 200 h 432"/>
                <a:gd name="T60" fmla="*/ 405 w 431"/>
                <a:gd name="T61" fmla="*/ 215 h 432"/>
                <a:gd name="T62" fmla="*/ 407 w 431"/>
                <a:gd name="T63" fmla="*/ 246 h 432"/>
                <a:gd name="T64" fmla="*/ 388 w 431"/>
                <a:gd name="T65" fmla="*/ 261 h 432"/>
                <a:gd name="T66" fmla="*/ 357 w 431"/>
                <a:gd name="T67" fmla="*/ 286 h 432"/>
                <a:gd name="T68" fmla="*/ 351 w 431"/>
                <a:gd name="T69" fmla="*/ 327 h 432"/>
                <a:gd name="T70" fmla="*/ 393 w 431"/>
                <a:gd name="T71" fmla="*/ 366 h 432"/>
                <a:gd name="T72" fmla="*/ 350 w 431"/>
                <a:gd name="T73" fmla="*/ 397 h 432"/>
                <a:gd name="T74" fmla="*/ 323 w 431"/>
                <a:gd name="T75" fmla="*/ 398 h 432"/>
                <a:gd name="T76" fmla="*/ 276 w 431"/>
                <a:gd name="T77" fmla="*/ 393 h 432"/>
                <a:gd name="T78" fmla="*/ 239 w 431"/>
                <a:gd name="T79" fmla="*/ 432 h 432"/>
                <a:gd name="T80" fmla="*/ 200 w 431"/>
                <a:gd name="T81" fmla="*/ 415 h 432"/>
                <a:gd name="T82" fmla="*/ 161 w 431"/>
                <a:gd name="T83" fmla="*/ 415 h 432"/>
                <a:gd name="T84" fmla="*/ 135 w 431"/>
                <a:gd name="T85" fmla="*/ 407 h 432"/>
                <a:gd name="T86" fmla="*/ 85 w 431"/>
                <a:gd name="T87" fmla="*/ 364 h 432"/>
                <a:gd name="T88" fmla="*/ 82 w 431"/>
                <a:gd name="T89" fmla="*/ 315 h 432"/>
                <a:gd name="T90" fmla="*/ 67 w 431"/>
                <a:gd name="T91" fmla="*/ 286 h 432"/>
                <a:gd name="T92" fmla="*/ 46 w 431"/>
                <a:gd name="T93" fmla="*/ 266 h 432"/>
                <a:gd name="T94" fmla="*/ 20 w 431"/>
                <a:gd name="T95" fmla="*/ 236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1" h="432">
                  <a:moveTo>
                    <a:pt x="48" y="230"/>
                  </a:moveTo>
                  <a:lnTo>
                    <a:pt x="0" y="196"/>
                  </a:lnTo>
                  <a:lnTo>
                    <a:pt x="41" y="194"/>
                  </a:lnTo>
                  <a:lnTo>
                    <a:pt x="30" y="161"/>
                  </a:lnTo>
                  <a:lnTo>
                    <a:pt x="29" y="140"/>
                  </a:lnTo>
                  <a:lnTo>
                    <a:pt x="28" y="125"/>
                  </a:lnTo>
                  <a:lnTo>
                    <a:pt x="34" y="112"/>
                  </a:lnTo>
                  <a:lnTo>
                    <a:pt x="65" y="124"/>
                  </a:lnTo>
                  <a:lnTo>
                    <a:pt x="64" y="131"/>
                  </a:lnTo>
                  <a:lnTo>
                    <a:pt x="94" y="147"/>
                  </a:lnTo>
                  <a:lnTo>
                    <a:pt x="99" y="135"/>
                  </a:lnTo>
                  <a:lnTo>
                    <a:pt x="92" y="119"/>
                  </a:lnTo>
                  <a:lnTo>
                    <a:pt x="106" y="117"/>
                  </a:lnTo>
                  <a:lnTo>
                    <a:pt x="108" y="106"/>
                  </a:lnTo>
                  <a:lnTo>
                    <a:pt x="121" y="121"/>
                  </a:lnTo>
                  <a:lnTo>
                    <a:pt x="136" y="118"/>
                  </a:lnTo>
                  <a:lnTo>
                    <a:pt x="151" y="107"/>
                  </a:lnTo>
                  <a:lnTo>
                    <a:pt x="145" y="85"/>
                  </a:lnTo>
                  <a:lnTo>
                    <a:pt x="136" y="89"/>
                  </a:lnTo>
                  <a:lnTo>
                    <a:pt x="132" y="69"/>
                  </a:lnTo>
                  <a:lnTo>
                    <a:pt x="139" y="58"/>
                  </a:lnTo>
                  <a:lnTo>
                    <a:pt x="131" y="52"/>
                  </a:lnTo>
                  <a:lnTo>
                    <a:pt x="137" y="35"/>
                  </a:lnTo>
                  <a:lnTo>
                    <a:pt x="156" y="44"/>
                  </a:lnTo>
                  <a:lnTo>
                    <a:pt x="148" y="51"/>
                  </a:lnTo>
                  <a:lnTo>
                    <a:pt x="160" y="70"/>
                  </a:lnTo>
                  <a:lnTo>
                    <a:pt x="194" y="43"/>
                  </a:lnTo>
                  <a:lnTo>
                    <a:pt x="209" y="46"/>
                  </a:lnTo>
                  <a:lnTo>
                    <a:pt x="230" y="26"/>
                  </a:lnTo>
                  <a:lnTo>
                    <a:pt x="242" y="23"/>
                  </a:lnTo>
                  <a:lnTo>
                    <a:pt x="244" y="11"/>
                  </a:lnTo>
                  <a:lnTo>
                    <a:pt x="257" y="4"/>
                  </a:lnTo>
                  <a:lnTo>
                    <a:pt x="283" y="7"/>
                  </a:lnTo>
                  <a:lnTo>
                    <a:pt x="309" y="1"/>
                  </a:lnTo>
                  <a:lnTo>
                    <a:pt x="315" y="6"/>
                  </a:lnTo>
                  <a:lnTo>
                    <a:pt x="335" y="0"/>
                  </a:lnTo>
                  <a:lnTo>
                    <a:pt x="334" y="20"/>
                  </a:lnTo>
                  <a:lnTo>
                    <a:pt x="342" y="25"/>
                  </a:lnTo>
                  <a:lnTo>
                    <a:pt x="374" y="9"/>
                  </a:lnTo>
                  <a:lnTo>
                    <a:pt x="399" y="12"/>
                  </a:lnTo>
                  <a:lnTo>
                    <a:pt x="405" y="36"/>
                  </a:lnTo>
                  <a:lnTo>
                    <a:pt x="420" y="38"/>
                  </a:lnTo>
                  <a:lnTo>
                    <a:pt x="429" y="43"/>
                  </a:lnTo>
                  <a:lnTo>
                    <a:pt x="431" y="53"/>
                  </a:lnTo>
                  <a:lnTo>
                    <a:pt x="427" y="69"/>
                  </a:lnTo>
                  <a:lnTo>
                    <a:pt x="410" y="64"/>
                  </a:lnTo>
                  <a:lnTo>
                    <a:pt x="408" y="83"/>
                  </a:lnTo>
                  <a:lnTo>
                    <a:pt x="418" y="86"/>
                  </a:lnTo>
                  <a:lnTo>
                    <a:pt x="431" y="106"/>
                  </a:lnTo>
                  <a:lnTo>
                    <a:pt x="429" y="119"/>
                  </a:lnTo>
                  <a:lnTo>
                    <a:pt x="413" y="114"/>
                  </a:lnTo>
                  <a:lnTo>
                    <a:pt x="393" y="139"/>
                  </a:lnTo>
                  <a:lnTo>
                    <a:pt x="405" y="149"/>
                  </a:lnTo>
                  <a:lnTo>
                    <a:pt x="410" y="137"/>
                  </a:lnTo>
                  <a:lnTo>
                    <a:pt x="418" y="147"/>
                  </a:lnTo>
                  <a:lnTo>
                    <a:pt x="404" y="167"/>
                  </a:lnTo>
                  <a:lnTo>
                    <a:pt x="414" y="165"/>
                  </a:lnTo>
                  <a:lnTo>
                    <a:pt x="417" y="181"/>
                  </a:lnTo>
                  <a:lnTo>
                    <a:pt x="427" y="175"/>
                  </a:lnTo>
                  <a:lnTo>
                    <a:pt x="424" y="200"/>
                  </a:lnTo>
                  <a:lnTo>
                    <a:pt x="416" y="195"/>
                  </a:lnTo>
                  <a:lnTo>
                    <a:pt x="405" y="215"/>
                  </a:lnTo>
                  <a:lnTo>
                    <a:pt x="413" y="222"/>
                  </a:lnTo>
                  <a:lnTo>
                    <a:pt x="407" y="246"/>
                  </a:lnTo>
                  <a:lnTo>
                    <a:pt x="392" y="251"/>
                  </a:lnTo>
                  <a:lnTo>
                    <a:pt x="388" y="261"/>
                  </a:lnTo>
                  <a:lnTo>
                    <a:pt x="363" y="260"/>
                  </a:lnTo>
                  <a:lnTo>
                    <a:pt x="357" y="286"/>
                  </a:lnTo>
                  <a:lnTo>
                    <a:pt x="345" y="288"/>
                  </a:lnTo>
                  <a:lnTo>
                    <a:pt x="351" y="327"/>
                  </a:lnTo>
                  <a:lnTo>
                    <a:pt x="394" y="344"/>
                  </a:lnTo>
                  <a:lnTo>
                    <a:pt x="393" y="366"/>
                  </a:lnTo>
                  <a:lnTo>
                    <a:pt x="367" y="373"/>
                  </a:lnTo>
                  <a:lnTo>
                    <a:pt x="350" y="397"/>
                  </a:lnTo>
                  <a:lnTo>
                    <a:pt x="335" y="387"/>
                  </a:lnTo>
                  <a:lnTo>
                    <a:pt x="323" y="398"/>
                  </a:lnTo>
                  <a:lnTo>
                    <a:pt x="299" y="385"/>
                  </a:lnTo>
                  <a:lnTo>
                    <a:pt x="276" y="393"/>
                  </a:lnTo>
                  <a:lnTo>
                    <a:pt x="267" y="409"/>
                  </a:lnTo>
                  <a:lnTo>
                    <a:pt x="239" y="432"/>
                  </a:lnTo>
                  <a:lnTo>
                    <a:pt x="219" y="419"/>
                  </a:lnTo>
                  <a:lnTo>
                    <a:pt x="200" y="415"/>
                  </a:lnTo>
                  <a:lnTo>
                    <a:pt x="171" y="417"/>
                  </a:lnTo>
                  <a:lnTo>
                    <a:pt x="161" y="415"/>
                  </a:lnTo>
                  <a:lnTo>
                    <a:pt x="149" y="406"/>
                  </a:lnTo>
                  <a:lnTo>
                    <a:pt x="135" y="407"/>
                  </a:lnTo>
                  <a:lnTo>
                    <a:pt x="131" y="383"/>
                  </a:lnTo>
                  <a:lnTo>
                    <a:pt x="85" y="364"/>
                  </a:lnTo>
                  <a:lnTo>
                    <a:pt x="70" y="332"/>
                  </a:lnTo>
                  <a:lnTo>
                    <a:pt x="82" y="315"/>
                  </a:lnTo>
                  <a:lnTo>
                    <a:pt x="64" y="310"/>
                  </a:lnTo>
                  <a:lnTo>
                    <a:pt x="67" y="286"/>
                  </a:lnTo>
                  <a:lnTo>
                    <a:pt x="42" y="283"/>
                  </a:lnTo>
                  <a:lnTo>
                    <a:pt x="46" y="266"/>
                  </a:lnTo>
                  <a:lnTo>
                    <a:pt x="23" y="257"/>
                  </a:lnTo>
                  <a:lnTo>
                    <a:pt x="20" y="236"/>
                  </a:lnTo>
                  <a:lnTo>
                    <a:pt x="48" y="23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08" name="Freeform 1683"/>
            <p:cNvSpPr>
              <a:spLocks/>
            </p:cNvSpPr>
            <p:nvPr/>
          </p:nvSpPr>
          <p:spPr bwMode="auto">
            <a:xfrm>
              <a:off x="6052" y="2565"/>
              <a:ext cx="389" cy="298"/>
            </a:xfrm>
            <a:custGeom>
              <a:avLst/>
              <a:gdLst>
                <a:gd name="T0" fmla="*/ 103 w 389"/>
                <a:gd name="T1" fmla="*/ 106 h 298"/>
                <a:gd name="T2" fmla="*/ 103 w 389"/>
                <a:gd name="T3" fmla="*/ 77 h 298"/>
                <a:gd name="T4" fmla="*/ 126 w 389"/>
                <a:gd name="T5" fmla="*/ 85 h 298"/>
                <a:gd name="T6" fmla="*/ 116 w 389"/>
                <a:gd name="T7" fmla="*/ 39 h 298"/>
                <a:gd name="T8" fmla="*/ 143 w 389"/>
                <a:gd name="T9" fmla="*/ 41 h 298"/>
                <a:gd name="T10" fmla="*/ 144 w 389"/>
                <a:gd name="T11" fmla="*/ 17 h 298"/>
                <a:gd name="T12" fmla="*/ 118 w 389"/>
                <a:gd name="T13" fmla="*/ 3 h 298"/>
                <a:gd name="T14" fmla="*/ 145 w 389"/>
                <a:gd name="T15" fmla="*/ 0 h 298"/>
                <a:gd name="T16" fmla="*/ 149 w 389"/>
                <a:gd name="T17" fmla="*/ 11 h 298"/>
                <a:gd name="T18" fmla="*/ 181 w 389"/>
                <a:gd name="T19" fmla="*/ 6 h 298"/>
                <a:gd name="T20" fmla="*/ 172 w 389"/>
                <a:gd name="T21" fmla="*/ 36 h 298"/>
                <a:gd name="T22" fmla="*/ 196 w 389"/>
                <a:gd name="T23" fmla="*/ 24 h 298"/>
                <a:gd name="T24" fmla="*/ 211 w 389"/>
                <a:gd name="T25" fmla="*/ 52 h 298"/>
                <a:gd name="T26" fmla="*/ 275 w 389"/>
                <a:gd name="T27" fmla="*/ 56 h 298"/>
                <a:gd name="T28" fmla="*/ 295 w 389"/>
                <a:gd name="T29" fmla="*/ 80 h 298"/>
                <a:gd name="T30" fmla="*/ 327 w 389"/>
                <a:gd name="T31" fmla="*/ 69 h 298"/>
                <a:gd name="T32" fmla="*/ 335 w 389"/>
                <a:gd name="T33" fmla="*/ 91 h 298"/>
                <a:gd name="T34" fmla="*/ 353 w 389"/>
                <a:gd name="T35" fmla="*/ 107 h 298"/>
                <a:gd name="T36" fmla="*/ 364 w 389"/>
                <a:gd name="T37" fmla="*/ 101 h 298"/>
                <a:gd name="T38" fmla="*/ 369 w 389"/>
                <a:gd name="T39" fmla="*/ 135 h 298"/>
                <a:gd name="T40" fmla="*/ 356 w 389"/>
                <a:gd name="T41" fmla="*/ 142 h 298"/>
                <a:gd name="T42" fmla="*/ 359 w 389"/>
                <a:gd name="T43" fmla="*/ 151 h 298"/>
                <a:gd name="T44" fmla="*/ 382 w 389"/>
                <a:gd name="T45" fmla="*/ 149 h 298"/>
                <a:gd name="T46" fmla="*/ 367 w 389"/>
                <a:gd name="T47" fmla="*/ 180 h 298"/>
                <a:gd name="T48" fmla="*/ 353 w 389"/>
                <a:gd name="T49" fmla="*/ 183 h 298"/>
                <a:gd name="T50" fmla="*/ 368 w 389"/>
                <a:gd name="T51" fmla="*/ 189 h 298"/>
                <a:gd name="T52" fmla="*/ 376 w 389"/>
                <a:gd name="T53" fmla="*/ 182 h 298"/>
                <a:gd name="T54" fmla="*/ 380 w 389"/>
                <a:gd name="T55" fmla="*/ 199 h 298"/>
                <a:gd name="T56" fmla="*/ 374 w 389"/>
                <a:gd name="T57" fmla="*/ 206 h 298"/>
                <a:gd name="T58" fmla="*/ 389 w 389"/>
                <a:gd name="T59" fmla="*/ 215 h 298"/>
                <a:gd name="T60" fmla="*/ 377 w 389"/>
                <a:gd name="T61" fmla="*/ 248 h 298"/>
                <a:gd name="T62" fmla="*/ 350 w 389"/>
                <a:gd name="T63" fmla="*/ 251 h 298"/>
                <a:gd name="T64" fmla="*/ 335 w 389"/>
                <a:gd name="T65" fmla="*/ 230 h 298"/>
                <a:gd name="T66" fmla="*/ 331 w 389"/>
                <a:gd name="T67" fmla="*/ 247 h 298"/>
                <a:gd name="T68" fmla="*/ 320 w 389"/>
                <a:gd name="T69" fmla="*/ 245 h 298"/>
                <a:gd name="T70" fmla="*/ 315 w 389"/>
                <a:gd name="T71" fmla="*/ 261 h 298"/>
                <a:gd name="T72" fmla="*/ 302 w 389"/>
                <a:gd name="T73" fmla="*/ 243 h 298"/>
                <a:gd name="T74" fmla="*/ 292 w 389"/>
                <a:gd name="T75" fmla="*/ 255 h 298"/>
                <a:gd name="T76" fmla="*/ 256 w 389"/>
                <a:gd name="T77" fmla="*/ 252 h 298"/>
                <a:gd name="T78" fmla="*/ 237 w 389"/>
                <a:gd name="T79" fmla="*/ 286 h 298"/>
                <a:gd name="T80" fmla="*/ 226 w 389"/>
                <a:gd name="T81" fmla="*/ 277 h 298"/>
                <a:gd name="T82" fmla="*/ 221 w 389"/>
                <a:gd name="T83" fmla="*/ 256 h 298"/>
                <a:gd name="T84" fmla="*/ 178 w 389"/>
                <a:gd name="T85" fmla="*/ 275 h 298"/>
                <a:gd name="T86" fmla="*/ 172 w 389"/>
                <a:gd name="T87" fmla="*/ 262 h 298"/>
                <a:gd name="T88" fmla="*/ 158 w 389"/>
                <a:gd name="T89" fmla="*/ 278 h 298"/>
                <a:gd name="T90" fmla="*/ 160 w 389"/>
                <a:gd name="T91" fmla="*/ 289 h 298"/>
                <a:gd name="T92" fmla="*/ 128 w 389"/>
                <a:gd name="T93" fmla="*/ 298 h 298"/>
                <a:gd name="T94" fmla="*/ 125 w 389"/>
                <a:gd name="T95" fmla="*/ 270 h 298"/>
                <a:gd name="T96" fmla="*/ 92 w 389"/>
                <a:gd name="T97" fmla="*/ 245 h 298"/>
                <a:gd name="T98" fmla="*/ 67 w 389"/>
                <a:gd name="T99" fmla="*/ 253 h 298"/>
                <a:gd name="T100" fmla="*/ 58 w 389"/>
                <a:gd name="T101" fmla="*/ 239 h 298"/>
                <a:gd name="T102" fmla="*/ 29 w 389"/>
                <a:gd name="T103" fmla="*/ 250 h 298"/>
                <a:gd name="T104" fmla="*/ 10 w 389"/>
                <a:gd name="T105" fmla="*/ 231 h 298"/>
                <a:gd name="T106" fmla="*/ 30 w 389"/>
                <a:gd name="T107" fmla="*/ 193 h 298"/>
                <a:gd name="T108" fmla="*/ 7 w 389"/>
                <a:gd name="T109" fmla="*/ 179 h 298"/>
                <a:gd name="T110" fmla="*/ 0 w 389"/>
                <a:gd name="T111" fmla="*/ 148 h 298"/>
                <a:gd name="T112" fmla="*/ 66 w 389"/>
                <a:gd name="T113" fmla="*/ 88 h 298"/>
                <a:gd name="T114" fmla="*/ 103 w 389"/>
                <a:gd name="T115" fmla="*/ 106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9" h="298">
                  <a:moveTo>
                    <a:pt x="103" y="106"/>
                  </a:moveTo>
                  <a:lnTo>
                    <a:pt x="103" y="77"/>
                  </a:lnTo>
                  <a:lnTo>
                    <a:pt x="126" y="85"/>
                  </a:lnTo>
                  <a:lnTo>
                    <a:pt x="116" y="39"/>
                  </a:lnTo>
                  <a:lnTo>
                    <a:pt x="143" y="41"/>
                  </a:lnTo>
                  <a:lnTo>
                    <a:pt x="144" y="17"/>
                  </a:lnTo>
                  <a:lnTo>
                    <a:pt x="118" y="3"/>
                  </a:lnTo>
                  <a:lnTo>
                    <a:pt x="145" y="0"/>
                  </a:lnTo>
                  <a:lnTo>
                    <a:pt x="149" y="11"/>
                  </a:lnTo>
                  <a:lnTo>
                    <a:pt x="181" y="6"/>
                  </a:lnTo>
                  <a:lnTo>
                    <a:pt x="172" y="36"/>
                  </a:lnTo>
                  <a:lnTo>
                    <a:pt x="196" y="24"/>
                  </a:lnTo>
                  <a:lnTo>
                    <a:pt x="211" y="52"/>
                  </a:lnTo>
                  <a:lnTo>
                    <a:pt x="275" y="56"/>
                  </a:lnTo>
                  <a:lnTo>
                    <a:pt x="295" y="80"/>
                  </a:lnTo>
                  <a:lnTo>
                    <a:pt x="327" y="69"/>
                  </a:lnTo>
                  <a:lnTo>
                    <a:pt x="335" y="91"/>
                  </a:lnTo>
                  <a:lnTo>
                    <a:pt x="353" y="107"/>
                  </a:lnTo>
                  <a:lnTo>
                    <a:pt x="364" y="101"/>
                  </a:lnTo>
                  <a:lnTo>
                    <a:pt x="369" y="135"/>
                  </a:lnTo>
                  <a:lnTo>
                    <a:pt x="356" y="142"/>
                  </a:lnTo>
                  <a:lnTo>
                    <a:pt x="359" y="151"/>
                  </a:lnTo>
                  <a:lnTo>
                    <a:pt x="382" y="149"/>
                  </a:lnTo>
                  <a:lnTo>
                    <a:pt x="367" y="180"/>
                  </a:lnTo>
                  <a:lnTo>
                    <a:pt x="353" y="183"/>
                  </a:lnTo>
                  <a:lnTo>
                    <a:pt x="368" y="189"/>
                  </a:lnTo>
                  <a:lnTo>
                    <a:pt x="376" y="182"/>
                  </a:lnTo>
                  <a:lnTo>
                    <a:pt x="380" y="199"/>
                  </a:lnTo>
                  <a:lnTo>
                    <a:pt x="374" y="206"/>
                  </a:lnTo>
                  <a:lnTo>
                    <a:pt x="389" y="215"/>
                  </a:lnTo>
                  <a:lnTo>
                    <a:pt x="377" y="248"/>
                  </a:lnTo>
                  <a:lnTo>
                    <a:pt x="350" y="251"/>
                  </a:lnTo>
                  <a:lnTo>
                    <a:pt x="335" y="230"/>
                  </a:lnTo>
                  <a:lnTo>
                    <a:pt x="331" y="247"/>
                  </a:lnTo>
                  <a:lnTo>
                    <a:pt x="320" y="245"/>
                  </a:lnTo>
                  <a:lnTo>
                    <a:pt x="315" y="261"/>
                  </a:lnTo>
                  <a:lnTo>
                    <a:pt x="302" y="243"/>
                  </a:lnTo>
                  <a:lnTo>
                    <a:pt x="292" y="255"/>
                  </a:lnTo>
                  <a:lnTo>
                    <a:pt x="256" y="252"/>
                  </a:lnTo>
                  <a:lnTo>
                    <a:pt x="237" y="286"/>
                  </a:lnTo>
                  <a:lnTo>
                    <a:pt x="226" y="277"/>
                  </a:lnTo>
                  <a:lnTo>
                    <a:pt x="221" y="256"/>
                  </a:lnTo>
                  <a:lnTo>
                    <a:pt x="178" y="275"/>
                  </a:lnTo>
                  <a:lnTo>
                    <a:pt x="172" y="262"/>
                  </a:lnTo>
                  <a:lnTo>
                    <a:pt x="158" y="278"/>
                  </a:lnTo>
                  <a:lnTo>
                    <a:pt x="160" y="289"/>
                  </a:lnTo>
                  <a:lnTo>
                    <a:pt x="128" y="298"/>
                  </a:lnTo>
                  <a:lnTo>
                    <a:pt x="125" y="270"/>
                  </a:lnTo>
                  <a:lnTo>
                    <a:pt x="92" y="245"/>
                  </a:lnTo>
                  <a:lnTo>
                    <a:pt x="67" y="253"/>
                  </a:lnTo>
                  <a:lnTo>
                    <a:pt x="58" y="239"/>
                  </a:lnTo>
                  <a:lnTo>
                    <a:pt x="29" y="250"/>
                  </a:lnTo>
                  <a:lnTo>
                    <a:pt x="10" y="231"/>
                  </a:lnTo>
                  <a:lnTo>
                    <a:pt x="30" y="193"/>
                  </a:lnTo>
                  <a:lnTo>
                    <a:pt x="7" y="179"/>
                  </a:lnTo>
                  <a:lnTo>
                    <a:pt x="0" y="148"/>
                  </a:lnTo>
                  <a:lnTo>
                    <a:pt x="66" y="88"/>
                  </a:lnTo>
                  <a:lnTo>
                    <a:pt x="103" y="10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09" name="Freeform 1684"/>
            <p:cNvSpPr>
              <a:spLocks/>
            </p:cNvSpPr>
            <p:nvPr/>
          </p:nvSpPr>
          <p:spPr bwMode="auto">
            <a:xfrm>
              <a:off x="5969" y="2796"/>
              <a:ext cx="303" cy="383"/>
            </a:xfrm>
            <a:custGeom>
              <a:avLst/>
              <a:gdLst>
                <a:gd name="T0" fmla="*/ 29 w 303"/>
                <a:gd name="T1" fmla="*/ 207 h 383"/>
                <a:gd name="T2" fmla="*/ 24 w 303"/>
                <a:gd name="T3" fmla="*/ 193 h 383"/>
                <a:gd name="T4" fmla="*/ 7 w 303"/>
                <a:gd name="T5" fmla="*/ 184 h 383"/>
                <a:gd name="T6" fmla="*/ 14 w 303"/>
                <a:gd name="T7" fmla="*/ 152 h 383"/>
                <a:gd name="T8" fmla="*/ 0 w 303"/>
                <a:gd name="T9" fmla="*/ 126 h 383"/>
                <a:gd name="T10" fmla="*/ 21 w 303"/>
                <a:gd name="T11" fmla="*/ 110 h 383"/>
                <a:gd name="T12" fmla="*/ 39 w 303"/>
                <a:gd name="T13" fmla="*/ 118 h 383"/>
                <a:gd name="T14" fmla="*/ 31 w 303"/>
                <a:gd name="T15" fmla="*/ 101 h 383"/>
                <a:gd name="T16" fmla="*/ 42 w 303"/>
                <a:gd name="T17" fmla="*/ 107 h 383"/>
                <a:gd name="T18" fmla="*/ 41 w 303"/>
                <a:gd name="T19" fmla="*/ 88 h 383"/>
                <a:gd name="T20" fmla="*/ 73 w 303"/>
                <a:gd name="T21" fmla="*/ 67 h 383"/>
                <a:gd name="T22" fmla="*/ 54 w 303"/>
                <a:gd name="T23" fmla="*/ 27 h 383"/>
                <a:gd name="T24" fmla="*/ 80 w 303"/>
                <a:gd name="T25" fmla="*/ 19 h 383"/>
                <a:gd name="T26" fmla="*/ 84 w 303"/>
                <a:gd name="T27" fmla="*/ 3 h 383"/>
                <a:gd name="T28" fmla="*/ 93 w 303"/>
                <a:gd name="T29" fmla="*/ 0 h 383"/>
                <a:gd name="T30" fmla="*/ 112 w 303"/>
                <a:gd name="T31" fmla="*/ 19 h 383"/>
                <a:gd name="T32" fmla="*/ 141 w 303"/>
                <a:gd name="T33" fmla="*/ 8 h 383"/>
                <a:gd name="T34" fmla="*/ 150 w 303"/>
                <a:gd name="T35" fmla="*/ 22 h 383"/>
                <a:gd name="T36" fmla="*/ 175 w 303"/>
                <a:gd name="T37" fmla="*/ 14 h 383"/>
                <a:gd name="T38" fmla="*/ 208 w 303"/>
                <a:gd name="T39" fmla="*/ 39 h 383"/>
                <a:gd name="T40" fmla="*/ 211 w 303"/>
                <a:gd name="T41" fmla="*/ 67 h 383"/>
                <a:gd name="T42" fmla="*/ 243 w 303"/>
                <a:gd name="T43" fmla="*/ 58 h 383"/>
                <a:gd name="T44" fmla="*/ 247 w 303"/>
                <a:gd name="T45" fmla="*/ 69 h 383"/>
                <a:gd name="T46" fmla="*/ 236 w 303"/>
                <a:gd name="T47" fmla="*/ 73 h 383"/>
                <a:gd name="T48" fmla="*/ 246 w 303"/>
                <a:gd name="T49" fmla="*/ 87 h 383"/>
                <a:gd name="T50" fmla="*/ 225 w 303"/>
                <a:gd name="T51" fmla="*/ 96 h 383"/>
                <a:gd name="T52" fmla="*/ 227 w 303"/>
                <a:gd name="T53" fmla="*/ 116 h 383"/>
                <a:gd name="T54" fmla="*/ 252 w 303"/>
                <a:gd name="T55" fmla="*/ 109 h 383"/>
                <a:gd name="T56" fmla="*/ 255 w 303"/>
                <a:gd name="T57" fmla="*/ 121 h 383"/>
                <a:gd name="T58" fmla="*/ 234 w 303"/>
                <a:gd name="T59" fmla="*/ 125 h 383"/>
                <a:gd name="T60" fmla="*/ 226 w 303"/>
                <a:gd name="T61" fmla="*/ 136 h 383"/>
                <a:gd name="T62" fmla="*/ 230 w 303"/>
                <a:gd name="T63" fmla="*/ 152 h 383"/>
                <a:gd name="T64" fmla="*/ 220 w 303"/>
                <a:gd name="T65" fmla="*/ 158 h 383"/>
                <a:gd name="T66" fmla="*/ 226 w 303"/>
                <a:gd name="T67" fmla="*/ 195 h 383"/>
                <a:gd name="T68" fmla="*/ 250 w 303"/>
                <a:gd name="T69" fmla="*/ 191 h 383"/>
                <a:gd name="T70" fmla="*/ 271 w 303"/>
                <a:gd name="T71" fmla="*/ 209 h 383"/>
                <a:gd name="T72" fmla="*/ 285 w 303"/>
                <a:gd name="T73" fmla="*/ 208 h 383"/>
                <a:gd name="T74" fmla="*/ 297 w 303"/>
                <a:gd name="T75" fmla="*/ 207 h 383"/>
                <a:gd name="T76" fmla="*/ 303 w 303"/>
                <a:gd name="T77" fmla="*/ 238 h 383"/>
                <a:gd name="T78" fmla="*/ 266 w 303"/>
                <a:gd name="T79" fmla="*/ 254 h 383"/>
                <a:gd name="T80" fmla="*/ 265 w 303"/>
                <a:gd name="T81" fmla="*/ 257 h 383"/>
                <a:gd name="T82" fmla="*/ 264 w 303"/>
                <a:gd name="T83" fmla="*/ 275 h 383"/>
                <a:gd name="T84" fmla="*/ 244 w 303"/>
                <a:gd name="T85" fmla="*/ 252 h 383"/>
                <a:gd name="T86" fmla="*/ 236 w 303"/>
                <a:gd name="T87" fmla="*/ 271 h 383"/>
                <a:gd name="T88" fmla="*/ 212 w 303"/>
                <a:gd name="T89" fmla="*/ 270 h 383"/>
                <a:gd name="T90" fmla="*/ 214 w 303"/>
                <a:gd name="T91" fmla="*/ 281 h 383"/>
                <a:gd name="T92" fmla="*/ 178 w 303"/>
                <a:gd name="T93" fmla="*/ 294 h 383"/>
                <a:gd name="T94" fmla="*/ 175 w 303"/>
                <a:gd name="T95" fmla="*/ 350 h 383"/>
                <a:gd name="T96" fmla="*/ 184 w 303"/>
                <a:gd name="T97" fmla="*/ 353 h 383"/>
                <a:gd name="T98" fmla="*/ 180 w 303"/>
                <a:gd name="T99" fmla="*/ 369 h 383"/>
                <a:gd name="T100" fmla="*/ 153 w 303"/>
                <a:gd name="T101" fmla="*/ 383 h 383"/>
                <a:gd name="T102" fmla="*/ 143 w 303"/>
                <a:gd name="T103" fmla="*/ 378 h 383"/>
                <a:gd name="T104" fmla="*/ 136 w 303"/>
                <a:gd name="T105" fmla="*/ 364 h 383"/>
                <a:gd name="T106" fmla="*/ 75 w 303"/>
                <a:gd name="T107" fmla="*/ 347 h 383"/>
                <a:gd name="T108" fmla="*/ 69 w 303"/>
                <a:gd name="T109" fmla="*/ 300 h 383"/>
                <a:gd name="T110" fmla="*/ 81 w 303"/>
                <a:gd name="T111" fmla="*/ 250 h 383"/>
                <a:gd name="T112" fmla="*/ 58 w 303"/>
                <a:gd name="T113" fmla="*/ 250 h 383"/>
                <a:gd name="T114" fmla="*/ 40 w 303"/>
                <a:gd name="T115" fmla="*/ 233 h 383"/>
                <a:gd name="T116" fmla="*/ 50 w 303"/>
                <a:gd name="T117" fmla="*/ 226 h 383"/>
                <a:gd name="T118" fmla="*/ 47 w 303"/>
                <a:gd name="T119" fmla="*/ 220 h 383"/>
                <a:gd name="T120" fmla="*/ 40 w 303"/>
                <a:gd name="T121" fmla="*/ 208 h 383"/>
                <a:gd name="T122" fmla="*/ 29 w 303"/>
                <a:gd name="T123" fmla="*/ 20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3" h="383">
                  <a:moveTo>
                    <a:pt x="29" y="207"/>
                  </a:moveTo>
                  <a:lnTo>
                    <a:pt x="24" y="193"/>
                  </a:lnTo>
                  <a:lnTo>
                    <a:pt x="7" y="184"/>
                  </a:lnTo>
                  <a:lnTo>
                    <a:pt x="14" y="152"/>
                  </a:lnTo>
                  <a:lnTo>
                    <a:pt x="0" y="126"/>
                  </a:lnTo>
                  <a:lnTo>
                    <a:pt x="21" y="110"/>
                  </a:lnTo>
                  <a:lnTo>
                    <a:pt x="39" y="118"/>
                  </a:lnTo>
                  <a:lnTo>
                    <a:pt x="31" y="101"/>
                  </a:lnTo>
                  <a:lnTo>
                    <a:pt x="42" y="107"/>
                  </a:lnTo>
                  <a:lnTo>
                    <a:pt x="41" y="88"/>
                  </a:lnTo>
                  <a:lnTo>
                    <a:pt x="73" y="67"/>
                  </a:lnTo>
                  <a:lnTo>
                    <a:pt x="54" y="27"/>
                  </a:lnTo>
                  <a:lnTo>
                    <a:pt x="80" y="19"/>
                  </a:lnTo>
                  <a:lnTo>
                    <a:pt x="84" y="3"/>
                  </a:lnTo>
                  <a:lnTo>
                    <a:pt x="93" y="0"/>
                  </a:lnTo>
                  <a:lnTo>
                    <a:pt x="112" y="19"/>
                  </a:lnTo>
                  <a:lnTo>
                    <a:pt x="141" y="8"/>
                  </a:lnTo>
                  <a:lnTo>
                    <a:pt x="150" y="22"/>
                  </a:lnTo>
                  <a:lnTo>
                    <a:pt x="175" y="14"/>
                  </a:lnTo>
                  <a:lnTo>
                    <a:pt x="208" y="39"/>
                  </a:lnTo>
                  <a:lnTo>
                    <a:pt x="211" y="67"/>
                  </a:lnTo>
                  <a:lnTo>
                    <a:pt x="243" y="58"/>
                  </a:lnTo>
                  <a:lnTo>
                    <a:pt x="247" y="69"/>
                  </a:lnTo>
                  <a:lnTo>
                    <a:pt x="236" y="73"/>
                  </a:lnTo>
                  <a:lnTo>
                    <a:pt x="246" y="87"/>
                  </a:lnTo>
                  <a:lnTo>
                    <a:pt x="225" y="96"/>
                  </a:lnTo>
                  <a:lnTo>
                    <a:pt x="227" y="116"/>
                  </a:lnTo>
                  <a:lnTo>
                    <a:pt x="252" y="109"/>
                  </a:lnTo>
                  <a:lnTo>
                    <a:pt x="255" y="121"/>
                  </a:lnTo>
                  <a:lnTo>
                    <a:pt x="234" y="125"/>
                  </a:lnTo>
                  <a:lnTo>
                    <a:pt x="226" y="136"/>
                  </a:lnTo>
                  <a:lnTo>
                    <a:pt x="230" y="152"/>
                  </a:lnTo>
                  <a:lnTo>
                    <a:pt x="220" y="158"/>
                  </a:lnTo>
                  <a:lnTo>
                    <a:pt x="226" y="195"/>
                  </a:lnTo>
                  <a:lnTo>
                    <a:pt x="250" y="191"/>
                  </a:lnTo>
                  <a:lnTo>
                    <a:pt x="271" y="209"/>
                  </a:lnTo>
                  <a:lnTo>
                    <a:pt x="285" y="208"/>
                  </a:lnTo>
                  <a:lnTo>
                    <a:pt x="297" y="207"/>
                  </a:lnTo>
                  <a:lnTo>
                    <a:pt x="303" y="238"/>
                  </a:lnTo>
                  <a:lnTo>
                    <a:pt x="266" y="254"/>
                  </a:lnTo>
                  <a:lnTo>
                    <a:pt x="265" y="257"/>
                  </a:lnTo>
                  <a:lnTo>
                    <a:pt x="264" y="275"/>
                  </a:lnTo>
                  <a:lnTo>
                    <a:pt x="244" y="252"/>
                  </a:lnTo>
                  <a:lnTo>
                    <a:pt x="236" y="271"/>
                  </a:lnTo>
                  <a:lnTo>
                    <a:pt x="212" y="270"/>
                  </a:lnTo>
                  <a:lnTo>
                    <a:pt x="214" y="281"/>
                  </a:lnTo>
                  <a:lnTo>
                    <a:pt x="178" y="294"/>
                  </a:lnTo>
                  <a:lnTo>
                    <a:pt x="175" y="350"/>
                  </a:lnTo>
                  <a:lnTo>
                    <a:pt x="184" y="353"/>
                  </a:lnTo>
                  <a:lnTo>
                    <a:pt x="180" y="369"/>
                  </a:lnTo>
                  <a:lnTo>
                    <a:pt x="153" y="383"/>
                  </a:lnTo>
                  <a:lnTo>
                    <a:pt x="143" y="378"/>
                  </a:lnTo>
                  <a:lnTo>
                    <a:pt x="136" y="364"/>
                  </a:lnTo>
                  <a:lnTo>
                    <a:pt x="75" y="347"/>
                  </a:lnTo>
                  <a:lnTo>
                    <a:pt x="69" y="300"/>
                  </a:lnTo>
                  <a:lnTo>
                    <a:pt x="81" y="250"/>
                  </a:lnTo>
                  <a:lnTo>
                    <a:pt x="58" y="250"/>
                  </a:lnTo>
                  <a:lnTo>
                    <a:pt x="40" y="233"/>
                  </a:lnTo>
                  <a:lnTo>
                    <a:pt x="50" y="226"/>
                  </a:lnTo>
                  <a:lnTo>
                    <a:pt x="47" y="220"/>
                  </a:lnTo>
                  <a:lnTo>
                    <a:pt x="40" y="208"/>
                  </a:lnTo>
                  <a:lnTo>
                    <a:pt x="29" y="2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10" name="Freeform 1685"/>
            <p:cNvSpPr>
              <a:spLocks/>
            </p:cNvSpPr>
            <p:nvPr/>
          </p:nvSpPr>
          <p:spPr bwMode="auto">
            <a:xfrm>
              <a:off x="5753" y="2593"/>
              <a:ext cx="329" cy="230"/>
            </a:xfrm>
            <a:custGeom>
              <a:avLst/>
              <a:gdLst>
                <a:gd name="T0" fmla="*/ 48 w 329"/>
                <a:gd name="T1" fmla="*/ 34 h 230"/>
                <a:gd name="T2" fmla="*/ 68 w 329"/>
                <a:gd name="T3" fmla="*/ 47 h 230"/>
                <a:gd name="T4" fmla="*/ 96 w 329"/>
                <a:gd name="T5" fmla="*/ 24 h 230"/>
                <a:gd name="T6" fmla="*/ 105 w 329"/>
                <a:gd name="T7" fmla="*/ 8 h 230"/>
                <a:gd name="T8" fmla="*/ 128 w 329"/>
                <a:gd name="T9" fmla="*/ 0 h 230"/>
                <a:gd name="T10" fmla="*/ 152 w 329"/>
                <a:gd name="T11" fmla="*/ 13 h 230"/>
                <a:gd name="T12" fmla="*/ 164 w 329"/>
                <a:gd name="T13" fmla="*/ 2 h 230"/>
                <a:gd name="T14" fmla="*/ 179 w 329"/>
                <a:gd name="T15" fmla="*/ 12 h 230"/>
                <a:gd name="T16" fmla="*/ 189 w 329"/>
                <a:gd name="T17" fmla="*/ 16 h 230"/>
                <a:gd name="T18" fmla="*/ 213 w 329"/>
                <a:gd name="T19" fmla="*/ 7 h 230"/>
                <a:gd name="T20" fmla="*/ 251 w 329"/>
                <a:gd name="T21" fmla="*/ 11 h 230"/>
                <a:gd name="T22" fmla="*/ 241 w 329"/>
                <a:gd name="T23" fmla="*/ 28 h 230"/>
                <a:gd name="T24" fmla="*/ 262 w 329"/>
                <a:gd name="T25" fmla="*/ 68 h 230"/>
                <a:gd name="T26" fmla="*/ 249 w 329"/>
                <a:gd name="T27" fmla="*/ 81 h 230"/>
                <a:gd name="T28" fmla="*/ 284 w 329"/>
                <a:gd name="T29" fmla="*/ 82 h 230"/>
                <a:gd name="T30" fmla="*/ 272 w 329"/>
                <a:gd name="T31" fmla="*/ 119 h 230"/>
                <a:gd name="T32" fmla="*/ 299 w 329"/>
                <a:gd name="T33" fmla="*/ 120 h 230"/>
                <a:gd name="T34" fmla="*/ 306 w 329"/>
                <a:gd name="T35" fmla="*/ 151 h 230"/>
                <a:gd name="T36" fmla="*/ 329 w 329"/>
                <a:gd name="T37" fmla="*/ 165 h 230"/>
                <a:gd name="T38" fmla="*/ 309 w 329"/>
                <a:gd name="T39" fmla="*/ 203 h 230"/>
                <a:gd name="T40" fmla="*/ 300 w 329"/>
                <a:gd name="T41" fmla="*/ 206 h 230"/>
                <a:gd name="T42" fmla="*/ 296 w 329"/>
                <a:gd name="T43" fmla="*/ 222 h 230"/>
                <a:gd name="T44" fmla="*/ 270 w 329"/>
                <a:gd name="T45" fmla="*/ 230 h 230"/>
                <a:gd name="T46" fmla="*/ 262 w 329"/>
                <a:gd name="T47" fmla="*/ 211 h 230"/>
                <a:gd name="T48" fmla="*/ 239 w 329"/>
                <a:gd name="T49" fmla="*/ 211 h 230"/>
                <a:gd name="T50" fmla="*/ 223 w 329"/>
                <a:gd name="T51" fmla="*/ 225 h 230"/>
                <a:gd name="T52" fmla="*/ 206 w 329"/>
                <a:gd name="T53" fmla="*/ 210 h 230"/>
                <a:gd name="T54" fmla="*/ 202 w 329"/>
                <a:gd name="T55" fmla="*/ 206 h 230"/>
                <a:gd name="T56" fmla="*/ 187 w 329"/>
                <a:gd name="T57" fmla="*/ 212 h 230"/>
                <a:gd name="T58" fmla="*/ 169 w 329"/>
                <a:gd name="T59" fmla="*/ 185 h 230"/>
                <a:gd name="T60" fmla="*/ 151 w 329"/>
                <a:gd name="T61" fmla="*/ 201 h 230"/>
                <a:gd name="T62" fmla="*/ 131 w 329"/>
                <a:gd name="T63" fmla="*/ 185 h 230"/>
                <a:gd name="T64" fmla="*/ 128 w 329"/>
                <a:gd name="T65" fmla="*/ 169 h 230"/>
                <a:gd name="T66" fmla="*/ 105 w 329"/>
                <a:gd name="T67" fmla="*/ 168 h 230"/>
                <a:gd name="T68" fmla="*/ 88 w 329"/>
                <a:gd name="T69" fmla="*/ 182 h 230"/>
                <a:gd name="T70" fmla="*/ 77 w 329"/>
                <a:gd name="T71" fmla="*/ 151 h 230"/>
                <a:gd name="T72" fmla="*/ 56 w 329"/>
                <a:gd name="T73" fmla="*/ 159 h 230"/>
                <a:gd name="T74" fmla="*/ 30 w 329"/>
                <a:gd name="T75" fmla="*/ 142 h 230"/>
                <a:gd name="T76" fmla="*/ 28 w 329"/>
                <a:gd name="T77" fmla="*/ 132 h 230"/>
                <a:gd name="T78" fmla="*/ 38 w 329"/>
                <a:gd name="T79" fmla="*/ 133 h 230"/>
                <a:gd name="T80" fmla="*/ 36 w 329"/>
                <a:gd name="T81" fmla="*/ 105 h 230"/>
                <a:gd name="T82" fmla="*/ 21 w 329"/>
                <a:gd name="T83" fmla="*/ 93 h 230"/>
                <a:gd name="T84" fmla="*/ 23 w 329"/>
                <a:gd name="T85" fmla="*/ 88 h 230"/>
                <a:gd name="T86" fmla="*/ 3 w 329"/>
                <a:gd name="T87" fmla="*/ 76 h 230"/>
                <a:gd name="T88" fmla="*/ 8 w 329"/>
                <a:gd name="T89" fmla="*/ 46 h 230"/>
                <a:gd name="T90" fmla="*/ 1 w 329"/>
                <a:gd name="T91" fmla="*/ 40 h 230"/>
                <a:gd name="T92" fmla="*/ 0 w 329"/>
                <a:gd name="T93" fmla="*/ 32 h 230"/>
                <a:gd name="T94" fmla="*/ 29 w 329"/>
                <a:gd name="T95" fmla="*/ 30 h 230"/>
                <a:gd name="T96" fmla="*/ 48 w 329"/>
                <a:gd name="T97" fmla="*/ 34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230">
                  <a:moveTo>
                    <a:pt x="48" y="34"/>
                  </a:moveTo>
                  <a:lnTo>
                    <a:pt x="68" y="47"/>
                  </a:lnTo>
                  <a:lnTo>
                    <a:pt x="96" y="24"/>
                  </a:lnTo>
                  <a:lnTo>
                    <a:pt x="105" y="8"/>
                  </a:lnTo>
                  <a:lnTo>
                    <a:pt x="128" y="0"/>
                  </a:lnTo>
                  <a:lnTo>
                    <a:pt x="152" y="13"/>
                  </a:lnTo>
                  <a:lnTo>
                    <a:pt x="164" y="2"/>
                  </a:lnTo>
                  <a:lnTo>
                    <a:pt x="179" y="12"/>
                  </a:lnTo>
                  <a:lnTo>
                    <a:pt x="189" y="16"/>
                  </a:lnTo>
                  <a:lnTo>
                    <a:pt x="213" y="7"/>
                  </a:lnTo>
                  <a:lnTo>
                    <a:pt x="251" y="11"/>
                  </a:lnTo>
                  <a:lnTo>
                    <a:pt x="241" y="28"/>
                  </a:lnTo>
                  <a:lnTo>
                    <a:pt x="262" y="68"/>
                  </a:lnTo>
                  <a:lnTo>
                    <a:pt x="249" y="81"/>
                  </a:lnTo>
                  <a:lnTo>
                    <a:pt x="284" y="82"/>
                  </a:lnTo>
                  <a:lnTo>
                    <a:pt x="272" y="119"/>
                  </a:lnTo>
                  <a:lnTo>
                    <a:pt x="299" y="120"/>
                  </a:lnTo>
                  <a:lnTo>
                    <a:pt x="306" y="151"/>
                  </a:lnTo>
                  <a:lnTo>
                    <a:pt x="329" y="165"/>
                  </a:lnTo>
                  <a:lnTo>
                    <a:pt x="309" y="203"/>
                  </a:lnTo>
                  <a:lnTo>
                    <a:pt x="300" y="206"/>
                  </a:lnTo>
                  <a:lnTo>
                    <a:pt x="296" y="222"/>
                  </a:lnTo>
                  <a:lnTo>
                    <a:pt x="270" y="230"/>
                  </a:lnTo>
                  <a:lnTo>
                    <a:pt x="262" y="211"/>
                  </a:lnTo>
                  <a:lnTo>
                    <a:pt x="239" y="211"/>
                  </a:lnTo>
                  <a:lnTo>
                    <a:pt x="223" y="225"/>
                  </a:lnTo>
                  <a:lnTo>
                    <a:pt x="206" y="210"/>
                  </a:lnTo>
                  <a:lnTo>
                    <a:pt x="202" y="206"/>
                  </a:lnTo>
                  <a:lnTo>
                    <a:pt x="187" y="212"/>
                  </a:lnTo>
                  <a:lnTo>
                    <a:pt x="169" y="185"/>
                  </a:lnTo>
                  <a:lnTo>
                    <a:pt x="151" y="201"/>
                  </a:lnTo>
                  <a:lnTo>
                    <a:pt x="131" y="185"/>
                  </a:lnTo>
                  <a:lnTo>
                    <a:pt x="128" y="169"/>
                  </a:lnTo>
                  <a:lnTo>
                    <a:pt x="105" y="168"/>
                  </a:lnTo>
                  <a:lnTo>
                    <a:pt x="88" y="182"/>
                  </a:lnTo>
                  <a:lnTo>
                    <a:pt x="77" y="151"/>
                  </a:lnTo>
                  <a:lnTo>
                    <a:pt x="56" y="159"/>
                  </a:lnTo>
                  <a:lnTo>
                    <a:pt x="30" y="142"/>
                  </a:lnTo>
                  <a:lnTo>
                    <a:pt x="28" y="132"/>
                  </a:lnTo>
                  <a:lnTo>
                    <a:pt x="38" y="133"/>
                  </a:lnTo>
                  <a:lnTo>
                    <a:pt x="36" y="105"/>
                  </a:lnTo>
                  <a:lnTo>
                    <a:pt x="21" y="93"/>
                  </a:lnTo>
                  <a:lnTo>
                    <a:pt x="23" y="88"/>
                  </a:lnTo>
                  <a:lnTo>
                    <a:pt x="3" y="76"/>
                  </a:lnTo>
                  <a:lnTo>
                    <a:pt x="8" y="46"/>
                  </a:lnTo>
                  <a:lnTo>
                    <a:pt x="1" y="40"/>
                  </a:lnTo>
                  <a:lnTo>
                    <a:pt x="0" y="32"/>
                  </a:lnTo>
                  <a:lnTo>
                    <a:pt x="29" y="30"/>
                  </a:lnTo>
                  <a:lnTo>
                    <a:pt x="48" y="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11" name="Freeform 1686"/>
            <p:cNvSpPr>
              <a:spLocks/>
            </p:cNvSpPr>
            <p:nvPr/>
          </p:nvSpPr>
          <p:spPr bwMode="auto">
            <a:xfrm>
              <a:off x="5273" y="2403"/>
              <a:ext cx="444" cy="340"/>
            </a:xfrm>
            <a:custGeom>
              <a:avLst/>
              <a:gdLst>
                <a:gd name="T0" fmla="*/ 97 w 444"/>
                <a:gd name="T1" fmla="*/ 8 h 340"/>
                <a:gd name="T2" fmla="*/ 150 w 444"/>
                <a:gd name="T3" fmla="*/ 8 h 340"/>
                <a:gd name="T4" fmla="*/ 184 w 444"/>
                <a:gd name="T5" fmla="*/ 0 h 340"/>
                <a:gd name="T6" fmla="*/ 228 w 444"/>
                <a:gd name="T7" fmla="*/ 22 h 340"/>
                <a:gd name="T8" fmla="*/ 258 w 444"/>
                <a:gd name="T9" fmla="*/ 46 h 340"/>
                <a:gd name="T10" fmla="*/ 287 w 444"/>
                <a:gd name="T11" fmla="*/ 48 h 340"/>
                <a:gd name="T12" fmla="*/ 322 w 444"/>
                <a:gd name="T13" fmla="*/ 60 h 340"/>
                <a:gd name="T14" fmla="*/ 355 w 444"/>
                <a:gd name="T15" fmla="*/ 71 h 340"/>
                <a:gd name="T16" fmla="*/ 376 w 444"/>
                <a:gd name="T17" fmla="*/ 91 h 340"/>
                <a:gd name="T18" fmla="*/ 391 w 444"/>
                <a:gd name="T19" fmla="*/ 120 h 340"/>
                <a:gd name="T20" fmla="*/ 394 w 444"/>
                <a:gd name="T21" fmla="*/ 169 h 340"/>
                <a:gd name="T22" fmla="*/ 444 w 444"/>
                <a:gd name="T23" fmla="*/ 212 h 340"/>
                <a:gd name="T24" fmla="*/ 359 w 444"/>
                <a:gd name="T25" fmla="*/ 230 h 340"/>
                <a:gd name="T26" fmla="*/ 378 w 444"/>
                <a:gd name="T27" fmla="*/ 251 h 340"/>
                <a:gd name="T28" fmla="*/ 369 w 444"/>
                <a:gd name="T29" fmla="*/ 273 h 340"/>
                <a:gd name="T30" fmla="*/ 375 w 444"/>
                <a:gd name="T31" fmla="*/ 288 h 340"/>
                <a:gd name="T32" fmla="*/ 364 w 444"/>
                <a:gd name="T33" fmla="*/ 304 h 340"/>
                <a:gd name="T34" fmla="*/ 344 w 444"/>
                <a:gd name="T35" fmla="*/ 334 h 340"/>
                <a:gd name="T36" fmla="*/ 324 w 444"/>
                <a:gd name="T37" fmla="*/ 340 h 340"/>
                <a:gd name="T38" fmla="*/ 264 w 444"/>
                <a:gd name="T39" fmla="*/ 311 h 340"/>
                <a:gd name="T40" fmla="*/ 252 w 444"/>
                <a:gd name="T41" fmla="*/ 320 h 340"/>
                <a:gd name="T42" fmla="*/ 254 w 444"/>
                <a:gd name="T43" fmla="*/ 306 h 340"/>
                <a:gd name="T44" fmla="*/ 250 w 444"/>
                <a:gd name="T45" fmla="*/ 279 h 340"/>
                <a:gd name="T46" fmla="*/ 233 w 444"/>
                <a:gd name="T47" fmla="*/ 270 h 340"/>
                <a:gd name="T48" fmla="*/ 227 w 444"/>
                <a:gd name="T49" fmla="*/ 254 h 340"/>
                <a:gd name="T50" fmla="*/ 211 w 444"/>
                <a:gd name="T51" fmla="*/ 243 h 340"/>
                <a:gd name="T52" fmla="*/ 198 w 444"/>
                <a:gd name="T53" fmla="*/ 226 h 340"/>
                <a:gd name="T54" fmla="*/ 181 w 444"/>
                <a:gd name="T55" fmla="*/ 224 h 340"/>
                <a:gd name="T56" fmla="*/ 161 w 444"/>
                <a:gd name="T57" fmla="*/ 226 h 340"/>
                <a:gd name="T58" fmla="*/ 150 w 444"/>
                <a:gd name="T59" fmla="*/ 213 h 340"/>
                <a:gd name="T60" fmla="*/ 137 w 444"/>
                <a:gd name="T61" fmla="*/ 216 h 340"/>
                <a:gd name="T62" fmla="*/ 118 w 444"/>
                <a:gd name="T63" fmla="*/ 213 h 340"/>
                <a:gd name="T64" fmla="*/ 117 w 444"/>
                <a:gd name="T65" fmla="*/ 235 h 340"/>
                <a:gd name="T66" fmla="*/ 106 w 444"/>
                <a:gd name="T67" fmla="*/ 216 h 340"/>
                <a:gd name="T68" fmla="*/ 95 w 444"/>
                <a:gd name="T69" fmla="*/ 211 h 340"/>
                <a:gd name="T70" fmla="*/ 77 w 444"/>
                <a:gd name="T71" fmla="*/ 210 h 340"/>
                <a:gd name="T72" fmla="*/ 85 w 444"/>
                <a:gd name="T73" fmla="*/ 199 h 340"/>
                <a:gd name="T74" fmla="*/ 100 w 444"/>
                <a:gd name="T75" fmla="*/ 182 h 340"/>
                <a:gd name="T76" fmla="*/ 90 w 444"/>
                <a:gd name="T77" fmla="*/ 159 h 340"/>
                <a:gd name="T78" fmla="*/ 54 w 444"/>
                <a:gd name="T79" fmla="*/ 154 h 340"/>
                <a:gd name="T80" fmla="*/ 51 w 444"/>
                <a:gd name="T81" fmla="*/ 128 h 340"/>
                <a:gd name="T82" fmla="*/ 43 w 444"/>
                <a:gd name="T83" fmla="*/ 107 h 340"/>
                <a:gd name="T84" fmla="*/ 52 w 444"/>
                <a:gd name="T85" fmla="*/ 103 h 340"/>
                <a:gd name="T86" fmla="*/ 39 w 444"/>
                <a:gd name="T87" fmla="*/ 71 h 340"/>
                <a:gd name="T88" fmla="*/ 18 w 444"/>
                <a:gd name="T89" fmla="*/ 48 h 340"/>
                <a:gd name="T90" fmla="*/ 10 w 444"/>
                <a:gd name="T91" fmla="*/ 28 h 340"/>
                <a:gd name="T92" fmla="*/ 22 w 444"/>
                <a:gd name="T93" fmla="*/ 10 h 340"/>
                <a:gd name="T94" fmla="*/ 82 w 444"/>
                <a:gd name="T95" fmla="*/ 3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340">
                  <a:moveTo>
                    <a:pt x="82" y="37"/>
                  </a:moveTo>
                  <a:lnTo>
                    <a:pt x="97" y="8"/>
                  </a:lnTo>
                  <a:lnTo>
                    <a:pt x="125" y="25"/>
                  </a:lnTo>
                  <a:lnTo>
                    <a:pt x="150" y="8"/>
                  </a:lnTo>
                  <a:lnTo>
                    <a:pt x="175" y="19"/>
                  </a:lnTo>
                  <a:lnTo>
                    <a:pt x="184" y="0"/>
                  </a:lnTo>
                  <a:lnTo>
                    <a:pt x="195" y="11"/>
                  </a:lnTo>
                  <a:lnTo>
                    <a:pt x="228" y="22"/>
                  </a:lnTo>
                  <a:lnTo>
                    <a:pt x="232" y="63"/>
                  </a:lnTo>
                  <a:lnTo>
                    <a:pt x="258" y="46"/>
                  </a:lnTo>
                  <a:lnTo>
                    <a:pt x="255" y="71"/>
                  </a:lnTo>
                  <a:lnTo>
                    <a:pt x="287" y="48"/>
                  </a:lnTo>
                  <a:lnTo>
                    <a:pt x="310" y="48"/>
                  </a:lnTo>
                  <a:lnTo>
                    <a:pt x="322" y="60"/>
                  </a:lnTo>
                  <a:lnTo>
                    <a:pt x="332" y="62"/>
                  </a:lnTo>
                  <a:lnTo>
                    <a:pt x="355" y="71"/>
                  </a:lnTo>
                  <a:lnTo>
                    <a:pt x="351" y="88"/>
                  </a:lnTo>
                  <a:lnTo>
                    <a:pt x="376" y="91"/>
                  </a:lnTo>
                  <a:lnTo>
                    <a:pt x="373" y="115"/>
                  </a:lnTo>
                  <a:lnTo>
                    <a:pt x="391" y="120"/>
                  </a:lnTo>
                  <a:lnTo>
                    <a:pt x="379" y="137"/>
                  </a:lnTo>
                  <a:lnTo>
                    <a:pt x="394" y="169"/>
                  </a:lnTo>
                  <a:lnTo>
                    <a:pt x="440" y="188"/>
                  </a:lnTo>
                  <a:lnTo>
                    <a:pt x="444" y="212"/>
                  </a:lnTo>
                  <a:lnTo>
                    <a:pt x="419" y="220"/>
                  </a:lnTo>
                  <a:lnTo>
                    <a:pt x="359" y="230"/>
                  </a:lnTo>
                  <a:lnTo>
                    <a:pt x="369" y="235"/>
                  </a:lnTo>
                  <a:lnTo>
                    <a:pt x="378" y="251"/>
                  </a:lnTo>
                  <a:lnTo>
                    <a:pt x="369" y="256"/>
                  </a:lnTo>
                  <a:lnTo>
                    <a:pt x="369" y="273"/>
                  </a:lnTo>
                  <a:lnTo>
                    <a:pt x="376" y="273"/>
                  </a:lnTo>
                  <a:lnTo>
                    <a:pt x="375" y="288"/>
                  </a:lnTo>
                  <a:lnTo>
                    <a:pt x="366" y="289"/>
                  </a:lnTo>
                  <a:lnTo>
                    <a:pt x="364" y="304"/>
                  </a:lnTo>
                  <a:lnTo>
                    <a:pt x="368" y="309"/>
                  </a:lnTo>
                  <a:lnTo>
                    <a:pt x="344" y="334"/>
                  </a:lnTo>
                  <a:lnTo>
                    <a:pt x="331" y="333"/>
                  </a:lnTo>
                  <a:lnTo>
                    <a:pt x="324" y="340"/>
                  </a:lnTo>
                  <a:lnTo>
                    <a:pt x="294" y="317"/>
                  </a:lnTo>
                  <a:lnTo>
                    <a:pt x="264" y="311"/>
                  </a:lnTo>
                  <a:lnTo>
                    <a:pt x="261" y="325"/>
                  </a:lnTo>
                  <a:lnTo>
                    <a:pt x="252" y="320"/>
                  </a:lnTo>
                  <a:lnTo>
                    <a:pt x="251" y="311"/>
                  </a:lnTo>
                  <a:lnTo>
                    <a:pt x="254" y="306"/>
                  </a:lnTo>
                  <a:lnTo>
                    <a:pt x="257" y="298"/>
                  </a:lnTo>
                  <a:lnTo>
                    <a:pt x="250" y="279"/>
                  </a:lnTo>
                  <a:lnTo>
                    <a:pt x="231" y="277"/>
                  </a:lnTo>
                  <a:lnTo>
                    <a:pt x="233" y="270"/>
                  </a:lnTo>
                  <a:lnTo>
                    <a:pt x="224" y="267"/>
                  </a:lnTo>
                  <a:lnTo>
                    <a:pt x="227" y="254"/>
                  </a:lnTo>
                  <a:lnTo>
                    <a:pt x="219" y="240"/>
                  </a:lnTo>
                  <a:lnTo>
                    <a:pt x="211" y="243"/>
                  </a:lnTo>
                  <a:lnTo>
                    <a:pt x="202" y="225"/>
                  </a:lnTo>
                  <a:lnTo>
                    <a:pt x="198" y="226"/>
                  </a:lnTo>
                  <a:lnTo>
                    <a:pt x="197" y="220"/>
                  </a:lnTo>
                  <a:lnTo>
                    <a:pt x="181" y="224"/>
                  </a:lnTo>
                  <a:lnTo>
                    <a:pt x="169" y="220"/>
                  </a:lnTo>
                  <a:lnTo>
                    <a:pt x="161" y="226"/>
                  </a:lnTo>
                  <a:lnTo>
                    <a:pt x="158" y="211"/>
                  </a:lnTo>
                  <a:lnTo>
                    <a:pt x="150" y="213"/>
                  </a:lnTo>
                  <a:lnTo>
                    <a:pt x="148" y="228"/>
                  </a:lnTo>
                  <a:lnTo>
                    <a:pt x="137" y="216"/>
                  </a:lnTo>
                  <a:lnTo>
                    <a:pt x="131" y="225"/>
                  </a:lnTo>
                  <a:lnTo>
                    <a:pt x="118" y="213"/>
                  </a:lnTo>
                  <a:lnTo>
                    <a:pt x="118" y="221"/>
                  </a:lnTo>
                  <a:lnTo>
                    <a:pt x="117" y="235"/>
                  </a:lnTo>
                  <a:lnTo>
                    <a:pt x="97" y="227"/>
                  </a:lnTo>
                  <a:lnTo>
                    <a:pt x="106" y="216"/>
                  </a:lnTo>
                  <a:lnTo>
                    <a:pt x="106" y="216"/>
                  </a:lnTo>
                  <a:lnTo>
                    <a:pt x="95" y="211"/>
                  </a:lnTo>
                  <a:lnTo>
                    <a:pt x="84" y="218"/>
                  </a:lnTo>
                  <a:lnTo>
                    <a:pt x="77" y="210"/>
                  </a:lnTo>
                  <a:lnTo>
                    <a:pt x="88" y="204"/>
                  </a:lnTo>
                  <a:lnTo>
                    <a:pt x="85" y="199"/>
                  </a:lnTo>
                  <a:lnTo>
                    <a:pt x="89" y="188"/>
                  </a:lnTo>
                  <a:lnTo>
                    <a:pt x="100" y="182"/>
                  </a:lnTo>
                  <a:lnTo>
                    <a:pt x="89" y="169"/>
                  </a:lnTo>
                  <a:lnTo>
                    <a:pt x="90" y="159"/>
                  </a:lnTo>
                  <a:lnTo>
                    <a:pt x="57" y="162"/>
                  </a:lnTo>
                  <a:lnTo>
                    <a:pt x="54" y="154"/>
                  </a:lnTo>
                  <a:lnTo>
                    <a:pt x="63" y="142"/>
                  </a:lnTo>
                  <a:lnTo>
                    <a:pt x="51" y="128"/>
                  </a:lnTo>
                  <a:lnTo>
                    <a:pt x="48" y="117"/>
                  </a:lnTo>
                  <a:lnTo>
                    <a:pt x="43" y="107"/>
                  </a:lnTo>
                  <a:lnTo>
                    <a:pt x="50" y="109"/>
                  </a:lnTo>
                  <a:lnTo>
                    <a:pt x="52" y="103"/>
                  </a:lnTo>
                  <a:lnTo>
                    <a:pt x="29" y="80"/>
                  </a:lnTo>
                  <a:lnTo>
                    <a:pt x="39" y="71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9" y="39"/>
                  </a:lnTo>
                  <a:lnTo>
                    <a:pt x="10" y="28"/>
                  </a:lnTo>
                  <a:lnTo>
                    <a:pt x="0" y="16"/>
                  </a:lnTo>
                  <a:lnTo>
                    <a:pt x="22" y="10"/>
                  </a:lnTo>
                  <a:lnTo>
                    <a:pt x="76" y="23"/>
                  </a:lnTo>
                  <a:lnTo>
                    <a:pt x="82" y="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12" name="Freeform 1687"/>
            <p:cNvSpPr>
              <a:spLocks/>
            </p:cNvSpPr>
            <p:nvPr/>
          </p:nvSpPr>
          <p:spPr bwMode="auto">
            <a:xfrm>
              <a:off x="5521" y="2617"/>
              <a:ext cx="63" cy="41"/>
            </a:xfrm>
            <a:custGeom>
              <a:avLst/>
              <a:gdLst>
                <a:gd name="T0" fmla="*/ 18 w 63"/>
                <a:gd name="T1" fmla="*/ 24 h 41"/>
                <a:gd name="T2" fmla="*/ 0 w 63"/>
                <a:gd name="T3" fmla="*/ 17 h 41"/>
                <a:gd name="T4" fmla="*/ 47 w 63"/>
                <a:gd name="T5" fmla="*/ 0 h 41"/>
                <a:gd name="T6" fmla="*/ 59 w 63"/>
                <a:gd name="T7" fmla="*/ 4 h 41"/>
                <a:gd name="T8" fmla="*/ 63 w 63"/>
                <a:gd name="T9" fmla="*/ 31 h 41"/>
                <a:gd name="T10" fmla="*/ 38 w 63"/>
                <a:gd name="T11" fmla="*/ 41 h 41"/>
                <a:gd name="T12" fmla="*/ 18 w 63"/>
                <a:gd name="T13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41">
                  <a:moveTo>
                    <a:pt x="18" y="24"/>
                  </a:moveTo>
                  <a:lnTo>
                    <a:pt x="0" y="17"/>
                  </a:lnTo>
                  <a:lnTo>
                    <a:pt x="47" y="0"/>
                  </a:lnTo>
                  <a:lnTo>
                    <a:pt x="59" y="4"/>
                  </a:lnTo>
                  <a:lnTo>
                    <a:pt x="63" y="31"/>
                  </a:lnTo>
                  <a:lnTo>
                    <a:pt x="38" y="41"/>
                  </a:lnTo>
                  <a:lnTo>
                    <a:pt x="18" y="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13" name="Freeform 1688"/>
            <p:cNvSpPr>
              <a:spLocks/>
            </p:cNvSpPr>
            <p:nvPr/>
          </p:nvSpPr>
          <p:spPr bwMode="auto">
            <a:xfrm>
              <a:off x="5417" y="2513"/>
              <a:ext cx="80" cy="75"/>
            </a:xfrm>
            <a:custGeom>
              <a:avLst/>
              <a:gdLst>
                <a:gd name="T0" fmla="*/ 54 w 80"/>
                <a:gd name="T1" fmla="*/ 54 h 75"/>
                <a:gd name="T2" fmla="*/ 42 w 80"/>
                <a:gd name="T3" fmla="*/ 75 h 75"/>
                <a:gd name="T4" fmla="*/ 40 w 80"/>
                <a:gd name="T5" fmla="*/ 64 h 75"/>
                <a:gd name="T6" fmla="*/ 8 w 80"/>
                <a:gd name="T7" fmla="*/ 59 h 75"/>
                <a:gd name="T8" fmla="*/ 16 w 80"/>
                <a:gd name="T9" fmla="*/ 52 h 75"/>
                <a:gd name="T10" fmla="*/ 3 w 80"/>
                <a:gd name="T11" fmla="*/ 46 h 75"/>
                <a:gd name="T12" fmla="*/ 0 w 80"/>
                <a:gd name="T13" fmla="*/ 33 h 75"/>
                <a:gd name="T14" fmla="*/ 26 w 80"/>
                <a:gd name="T15" fmla="*/ 17 h 75"/>
                <a:gd name="T16" fmla="*/ 24 w 80"/>
                <a:gd name="T17" fmla="*/ 0 h 75"/>
                <a:gd name="T18" fmla="*/ 41 w 80"/>
                <a:gd name="T19" fmla="*/ 5 h 75"/>
                <a:gd name="T20" fmla="*/ 40 w 80"/>
                <a:gd name="T21" fmla="*/ 20 h 75"/>
                <a:gd name="T22" fmla="*/ 51 w 80"/>
                <a:gd name="T23" fmla="*/ 13 h 75"/>
                <a:gd name="T24" fmla="*/ 69 w 80"/>
                <a:gd name="T25" fmla="*/ 17 h 75"/>
                <a:gd name="T26" fmla="*/ 58 w 80"/>
                <a:gd name="T27" fmla="*/ 33 h 75"/>
                <a:gd name="T28" fmla="*/ 58 w 80"/>
                <a:gd name="T29" fmla="*/ 50 h 75"/>
                <a:gd name="T30" fmla="*/ 79 w 80"/>
                <a:gd name="T31" fmla="*/ 45 h 75"/>
                <a:gd name="T32" fmla="*/ 80 w 80"/>
                <a:gd name="T33" fmla="*/ 63 h 75"/>
                <a:gd name="T34" fmla="*/ 54 w 80"/>
                <a:gd name="T35" fmla="*/ 5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75">
                  <a:moveTo>
                    <a:pt x="54" y="54"/>
                  </a:moveTo>
                  <a:lnTo>
                    <a:pt x="42" y="75"/>
                  </a:lnTo>
                  <a:lnTo>
                    <a:pt x="40" y="64"/>
                  </a:lnTo>
                  <a:lnTo>
                    <a:pt x="8" y="59"/>
                  </a:lnTo>
                  <a:lnTo>
                    <a:pt x="16" y="52"/>
                  </a:lnTo>
                  <a:lnTo>
                    <a:pt x="3" y="46"/>
                  </a:lnTo>
                  <a:lnTo>
                    <a:pt x="0" y="33"/>
                  </a:lnTo>
                  <a:lnTo>
                    <a:pt x="26" y="17"/>
                  </a:lnTo>
                  <a:lnTo>
                    <a:pt x="24" y="0"/>
                  </a:lnTo>
                  <a:lnTo>
                    <a:pt x="41" y="5"/>
                  </a:lnTo>
                  <a:lnTo>
                    <a:pt x="40" y="20"/>
                  </a:lnTo>
                  <a:lnTo>
                    <a:pt x="51" y="13"/>
                  </a:lnTo>
                  <a:lnTo>
                    <a:pt x="69" y="17"/>
                  </a:lnTo>
                  <a:lnTo>
                    <a:pt x="58" y="33"/>
                  </a:lnTo>
                  <a:lnTo>
                    <a:pt x="58" y="50"/>
                  </a:lnTo>
                  <a:lnTo>
                    <a:pt x="79" y="45"/>
                  </a:lnTo>
                  <a:lnTo>
                    <a:pt x="80" y="63"/>
                  </a:lnTo>
                  <a:lnTo>
                    <a:pt x="54" y="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14" name="Freeform 1689"/>
            <p:cNvSpPr>
              <a:spLocks/>
            </p:cNvSpPr>
            <p:nvPr/>
          </p:nvSpPr>
          <p:spPr bwMode="auto">
            <a:xfrm>
              <a:off x="5490" y="2105"/>
              <a:ext cx="63" cy="44"/>
            </a:xfrm>
            <a:custGeom>
              <a:avLst/>
              <a:gdLst>
                <a:gd name="T0" fmla="*/ 28 w 63"/>
                <a:gd name="T1" fmla="*/ 3 h 44"/>
                <a:gd name="T2" fmla="*/ 36 w 63"/>
                <a:gd name="T3" fmla="*/ 0 h 44"/>
                <a:gd name="T4" fmla="*/ 50 w 63"/>
                <a:gd name="T5" fmla="*/ 10 h 44"/>
                <a:gd name="T6" fmla="*/ 63 w 63"/>
                <a:gd name="T7" fmla="*/ 24 h 44"/>
                <a:gd name="T8" fmla="*/ 61 w 63"/>
                <a:gd name="T9" fmla="*/ 28 h 44"/>
                <a:gd name="T10" fmla="*/ 55 w 63"/>
                <a:gd name="T11" fmla="*/ 25 h 44"/>
                <a:gd name="T12" fmla="*/ 40 w 63"/>
                <a:gd name="T13" fmla="*/ 34 h 44"/>
                <a:gd name="T14" fmla="*/ 28 w 63"/>
                <a:gd name="T15" fmla="*/ 29 h 44"/>
                <a:gd name="T16" fmla="*/ 25 w 63"/>
                <a:gd name="T17" fmla="*/ 44 h 44"/>
                <a:gd name="T18" fmla="*/ 9 w 63"/>
                <a:gd name="T19" fmla="*/ 39 h 44"/>
                <a:gd name="T20" fmla="*/ 15 w 63"/>
                <a:gd name="T21" fmla="*/ 36 h 44"/>
                <a:gd name="T22" fmla="*/ 4 w 63"/>
                <a:gd name="T23" fmla="*/ 30 h 44"/>
                <a:gd name="T24" fmla="*/ 6 w 63"/>
                <a:gd name="T25" fmla="*/ 18 h 44"/>
                <a:gd name="T26" fmla="*/ 0 w 63"/>
                <a:gd name="T27" fmla="*/ 16 h 44"/>
                <a:gd name="T28" fmla="*/ 2 w 63"/>
                <a:gd name="T29" fmla="*/ 10 h 44"/>
                <a:gd name="T30" fmla="*/ 12 w 63"/>
                <a:gd name="T31" fmla="*/ 16 h 44"/>
                <a:gd name="T32" fmla="*/ 14 w 63"/>
                <a:gd name="T33" fmla="*/ 4 h 44"/>
                <a:gd name="T34" fmla="*/ 24 w 63"/>
                <a:gd name="T35" fmla="*/ 16 h 44"/>
                <a:gd name="T36" fmla="*/ 28 w 63"/>
                <a:gd name="T37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44">
                  <a:moveTo>
                    <a:pt x="28" y="3"/>
                  </a:moveTo>
                  <a:lnTo>
                    <a:pt x="36" y="0"/>
                  </a:lnTo>
                  <a:lnTo>
                    <a:pt x="50" y="10"/>
                  </a:lnTo>
                  <a:lnTo>
                    <a:pt x="63" y="24"/>
                  </a:lnTo>
                  <a:lnTo>
                    <a:pt x="61" y="28"/>
                  </a:lnTo>
                  <a:lnTo>
                    <a:pt x="55" y="25"/>
                  </a:lnTo>
                  <a:lnTo>
                    <a:pt x="40" y="34"/>
                  </a:lnTo>
                  <a:lnTo>
                    <a:pt x="28" y="29"/>
                  </a:lnTo>
                  <a:lnTo>
                    <a:pt x="25" y="44"/>
                  </a:lnTo>
                  <a:lnTo>
                    <a:pt x="9" y="39"/>
                  </a:lnTo>
                  <a:lnTo>
                    <a:pt x="15" y="36"/>
                  </a:lnTo>
                  <a:lnTo>
                    <a:pt x="4" y="30"/>
                  </a:lnTo>
                  <a:lnTo>
                    <a:pt x="6" y="18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12" y="16"/>
                  </a:lnTo>
                  <a:lnTo>
                    <a:pt x="14" y="4"/>
                  </a:lnTo>
                  <a:lnTo>
                    <a:pt x="24" y="16"/>
                  </a:lnTo>
                  <a:lnTo>
                    <a:pt x="28" y="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15" name="Freeform 1690"/>
            <p:cNvSpPr>
              <a:spLocks/>
            </p:cNvSpPr>
            <p:nvPr/>
          </p:nvSpPr>
          <p:spPr bwMode="auto">
            <a:xfrm>
              <a:off x="5556" y="1975"/>
              <a:ext cx="274" cy="380"/>
            </a:xfrm>
            <a:custGeom>
              <a:avLst/>
              <a:gdLst>
                <a:gd name="T0" fmla="*/ 54 w 274"/>
                <a:gd name="T1" fmla="*/ 202 h 380"/>
                <a:gd name="T2" fmla="*/ 44 w 274"/>
                <a:gd name="T3" fmla="*/ 147 h 380"/>
                <a:gd name="T4" fmla="*/ 0 w 274"/>
                <a:gd name="T5" fmla="*/ 129 h 380"/>
                <a:gd name="T6" fmla="*/ 21 w 274"/>
                <a:gd name="T7" fmla="*/ 109 h 380"/>
                <a:gd name="T8" fmla="*/ 28 w 274"/>
                <a:gd name="T9" fmla="*/ 74 h 380"/>
                <a:gd name="T10" fmla="*/ 43 w 274"/>
                <a:gd name="T11" fmla="*/ 57 h 380"/>
                <a:gd name="T12" fmla="*/ 81 w 274"/>
                <a:gd name="T13" fmla="*/ 36 h 380"/>
                <a:gd name="T14" fmla="*/ 120 w 274"/>
                <a:gd name="T15" fmla="*/ 35 h 380"/>
                <a:gd name="T16" fmla="*/ 129 w 274"/>
                <a:gd name="T17" fmla="*/ 21 h 380"/>
                <a:gd name="T18" fmla="*/ 146 w 274"/>
                <a:gd name="T19" fmla="*/ 10 h 380"/>
                <a:gd name="T20" fmla="*/ 157 w 274"/>
                <a:gd name="T21" fmla="*/ 24 h 380"/>
                <a:gd name="T22" fmla="*/ 162 w 274"/>
                <a:gd name="T23" fmla="*/ 50 h 380"/>
                <a:gd name="T24" fmla="*/ 191 w 274"/>
                <a:gd name="T25" fmla="*/ 83 h 380"/>
                <a:gd name="T26" fmla="*/ 188 w 274"/>
                <a:gd name="T27" fmla="*/ 110 h 380"/>
                <a:gd name="T28" fmla="*/ 202 w 274"/>
                <a:gd name="T29" fmla="*/ 109 h 380"/>
                <a:gd name="T30" fmla="*/ 220 w 274"/>
                <a:gd name="T31" fmla="*/ 136 h 380"/>
                <a:gd name="T32" fmla="*/ 241 w 274"/>
                <a:gd name="T33" fmla="*/ 165 h 380"/>
                <a:gd name="T34" fmla="*/ 221 w 274"/>
                <a:gd name="T35" fmla="*/ 177 h 380"/>
                <a:gd name="T36" fmla="*/ 212 w 274"/>
                <a:gd name="T37" fmla="*/ 183 h 380"/>
                <a:gd name="T38" fmla="*/ 217 w 274"/>
                <a:gd name="T39" fmla="*/ 202 h 380"/>
                <a:gd name="T40" fmla="*/ 227 w 274"/>
                <a:gd name="T41" fmla="*/ 215 h 380"/>
                <a:gd name="T42" fmla="*/ 253 w 274"/>
                <a:gd name="T43" fmla="*/ 198 h 380"/>
                <a:gd name="T44" fmla="*/ 264 w 274"/>
                <a:gd name="T45" fmla="*/ 216 h 380"/>
                <a:gd name="T46" fmla="*/ 267 w 274"/>
                <a:gd name="T47" fmla="*/ 229 h 380"/>
                <a:gd name="T48" fmla="*/ 268 w 274"/>
                <a:gd name="T49" fmla="*/ 256 h 380"/>
                <a:gd name="T50" fmla="*/ 235 w 274"/>
                <a:gd name="T51" fmla="*/ 279 h 380"/>
                <a:gd name="T52" fmla="*/ 186 w 274"/>
                <a:gd name="T53" fmla="*/ 303 h 380"/>
                <a:gd name="T54" fmla="*/ 182 w 274"/>
                <a:gd name="T55" fmla="*/ 277 h 380"/>
                <a:gd name="T56" fmla="*/ 157 w 274"/>
                <a:gd name="T57" fmla="*/ 285 h 380"/>
                <a:gd name="T58" fmla="*/ 158 w 274"/>
                <a:gd name="T59" fmla="*/ 302 h 380"/>
                <a:gd name="T60" fmla="*/ 171 w 274"/>
                <a:gd name="T61" fmla="*/ 318 h 380"/>
                <a:gd name="T62" fmla="*/ 162 w 274"/>
                <a:gd name="T63" fmla="*/ 351 h 380"/>
                <a:gd name="T64" fmla="*/ 134 w 274"/>
                <a:gd name="T65" fmla="*/ 339 h 380"/>
                <a:gd name="T66" fmla="*/ 118 w 274"/>
                <a:gd name="T67" fmla="*/ 352 h 380"/>
                <a:gd name="T68" fmla="*/ 120 w 274"/>
                <a:gd name="T69" fmla="*/ 380 h 380"/>
                <a:gd name="T70" fmla="*/ 91 w 274"/>
                <a:gd name="T71" fmla="*/ 357 h 380"/>
                <a:gd name="T72" fmla="*/ 54 w 274"/>
                <a:gd name="T73" fmla="*/ 358 h 380"/>
                <a:gd name="T74" fmla="*/ 22 w 274"/>
                <a:gd name="T75" fmla="*/ 371 h 380"/>
                <a:gd name="T76" fmla="*/ 8 w 274"/>
                <a:gd name="T77" fmla="*/ 353 h 380"/>
                <a:gd name="T78" fmla="*/ 17 w 274"/>
                <a:gd name="T79" fmla="*/ 317 h 380"/>
                <a:gd name="T80" fmla="*/ 28 w 274"/>
                <a:gd name="T81" fmla="*/ 265 h 380"/>
                <a:gd name="T82" fmla="*/ 34 w 274"/>
                <a:gd name="T83" fmla="*/ 239 h 380"/>
                <a:gd name="T84" fmla="*/ 19 w 274"/>
                <a:gd name="T85" fmla="*/ 235 h 380"/>
                <a:gd name="T86" fmla="*/ 29 w 274"/>
                <a:gd name="T87" fmla="*/ 204 h 380"/>
                <a:gd name="T88" fmla="*/ 47 w 274"/>
                <a:gd name="T89" fmla="*/ 20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4" h="380">
                  <a:moveTo>
                    <a:pt x="47" y="208"/>
                  </a:moveTo>
                  <a:lnTo>
                    <a:pt x="54" y="202"/>
                  </a:lnTo>
                  <a:lnTo>
                    <a:pt x="46" y="184"/>
                  </a:lnTo>
                  <a:lnTo>
                    <a:pt x="44" y="147"/>
                  </a:lnTo>
                  <a:lnTo>
                    <a:pt x="9" y="139"/>
                  </a:lnTo>
                  <a:lnTo>
                    <a:pt x="0" y="129"/>
                  </a:lnTo>
                  <a:lnTo>
                    <a:pt x="4" y="112"/>
                  </a:lnTo>
                  <a:lnTo>
                    <a:pt x="21" y="109"/>
                  </a:lnTo>
                  <a:lnTo>
                    <a:pt x="12" y="101"/>
                  </a:lnTo>
                  <a:lnTo>
                    <a:pt x="28" y="74"/>
                  </a:lnTo>
                  <a:lnTo>
                    <a:pt x="27" y="65"/>
                  </a:lnTo>
                  <a:lnTo>
                    <a:pt x="43" y="57"/>
                  </a:lnTo>
                  <a:lnTo>
                    <a:pt x="58" y="26"/>
                  </a:lnTo>
                  <a:lnTo>
                    <a:pt x="81" y="36"/>
                  </a:lnTo>
                  <a:lnTo>
                    <a:pt x="85" y="26"/>
                  </a:lnTo>
                  <a:lnTo>
                    <a:pt x="120" y="35"/>
                  </a:lnTo>
                  <a:lnTo>
                    <a:pt x="117" y="7"/>
                  </a:lnTo>
                  <a:lnTo>
                    <a:pt x="129" y="21"/>
                  </a:lnTo>
                  <a:lnTo>
                    <a:pt x="143" y="0"/>
                  </a:lnTo>
                  <a:lnTo>
                    <a:pt x="146" y="10"/>
                  </a:lnTo>
                  <a:lnTo>
                    <a:pt x="157" y="16"/>
                  </a:lnTo>
                  <a:lnTo>
                    <a:pt x="157" y="24"/>
                  </a:lnTo>
                  <a:lnTo>
                    <a:pt x="150" y="21"/>
                  </a:lnTo>
                  <a:lnTo>
                    <a:pt x="162" y="50"/>
                  </a:lnTo>
                  <a:lnTo>
                    <a:pt x="179" y="44"/>
                  </a:lnTo>
                  <a:lnTo>
                    <a:pt x="191" y="83"/>
                  </a:lnTo>
                  <a:lnTo>
                    <a:pt x="171" y="96"/>
                  </a:lnTo>
                  <a:lnTo>
                    <a:pt x="188" y="110"/>
                  </a:lnTo>
                  <a:lnTo>
                    <a:pt x="193" y="104"/>
                  </a:lnTo>
                  <a:lnTo>
                    <a:pt x="202" y="109"/>
                  </a:lnTo>
                  <a:lnTo>
                    <a:pt x="213" y="142"/>
                  </a:lnTo>
                  <a:lnTo>
                    <a:pt x="220" y="136"/>
                  </a:lnTo>
                  <a:lnTo>
                    <a:pt x="235" y="149"/>
                  </a:lnTo>
                  <a:lnTo>
                    <a:pt x="241" y="165"/>
                  </a:lnTo>
                  <a:lnTo>
                    <a:pt x="230" y="180"/>
                  </a:lnTo>
                  <a:lnTo>
                    <a:pt x="221" y="177"/>
                  </a:lnTo>
                  <a:lnTo>
                    <a:pt x="216" y="188"/>
                  </a:lnTo>
                  <a:lnTo>
                    <a:pt x="212" y="183"/>
                  </a:lnTo>
                  <a:lnTo>
                    <a:pt x="206" y="189"/>
                  </a:lnTo>
                  <a:lnTo>
                    <a:pt x="217" y="202"/>
                  </a:lnTo>
                  <a:lnTo>
                    <a:pt x="228" y="205"/>
                  </a:lnTo>
                  <a:lnTo>
                    <a:pt x="227" y="215"/>
                  </a:lnTo>
                  <a:lnTo>
                    <a:pt x="248" y="211"/>
                  </a:lnTo>
                  <a:lnTo>
                    <a:pt x="253" y="198"/>
                  </a:lnTo>
                  <a:lnTo>
                    <a:pt x="266" y="205"/>
                  </a:lnTo>
                  <a:lnTo>
                    <a:pt x="264" y="216"/>
                  </a:lnTo>
                  <a:lnTo>
                    <a:pt x="274" y="217"/>
                  </a:lnTo>
                  <a:lnTo>
                    <a:pt x="267" y="229"/>
                  </a:lnTo>
                  <a:lnTo>
                    <a:pt x="270" y="244"/>
                  </a:lnTo>
                  <a:lnTo>
                    <a:pt x="268" y="256"/>
                  </a:lnTo>
                  <a:lnTo>
                    <a:pt x="256" y="259"/>
                  </a:lnTo>
                  <a:lnTo>
                    <a:pt x="235" y="279"/>
                  </a:lnTo>
                  <a:lnTo>
                    <a:pt x="220" y="276"/>
                  </a:lnTo>
                  <a:lnTo>
                    <a:pt x="186" y="303"/>
                  </a:lnTo>
                  <a:lnTo>
                    <a:pt x="174" y="284"/>
                  </a:lnTo>
                  <a:lnTo>
                    <a:pt x="182" y="277"/>
                  </a:lnTo>
                  <a:lnTo>
                    <a:pt x="163" y="268"/>
                  </a:lnTo>
                  <a:lnTo>
                    <a:pt x="157" y="285"/>
                  </a:lnTo>
                  <a:lnTo>
                    <a:pt x="165" y="291"/>
                  </a:lnTo>
                  <a:lnTo>
                    <a:pt x="158" y="302"/>
                  </a:lnTo>
                  <a:lnTo>
                    <a:pt x="162" y="322"/>
                  </a:lnTo>
                  <a:lnTo>
                    <a:pt x="171" y="318"/>
                  </a:lnTo>
                  <a:lnTo>
                    <a:pt x="177" y="340"/>
                  </a:lnTo>
                  <a:lnTo>
                    <a:pt x="162" y="351"/>
                  </a:lnTo>
                  <a:lnTo>
                    <a:pt x="147" y="354"/>
                  </a:lnTo>
                  <a:lnTo>
                    <a:pt x="134" y="339"/>
                  </a:lnTo>
                  <a:lnTo>
                    <a:pt x="132" y="350"/>
                  </a:lnTo>
                  <a:lnTo>
                    <a:pt x="118" y="352"/>
                  </a:lnTo>
                  <a:lnTo>
                    <a:pt x="125" y="368"/>
                  </a:lnTo>
                  <a:lnTo>
                    <a:pt x="120" y="380"/>
                  </a:lnTo>
                  <a:lnTo>
                    <a:pt x="90" y="364"/>
                  </a:lnTo>
                  <a:lnTo>
                    <a:pt x="91" y="357"/>
                  </a:lnTo>
                  <a:lnTo>
                    <a:pt x="60" y="345"/>
                  </a:lnTo>
                  <a:lnTo>
                    <a:pt x="54" y="358"/>
                  </a:lnTo>
                  <a:lnTo>
                    <a:pt x="55" y="373"/>
                  </a:lnTo>
                  <a:lnTo>
                    <a:pt x="22" y="371"/>
                  </a:lnTo>
                  <a:lnTo>
                    <a:pt x="17" y="376"/>
                  </a:lnTo>
                  <a:lnTo>
                    <a:pt x="8" y="353"/>
                  </a:lnTo>
                  <a:lnTo>
                    <a:pt x="31" y="324"/>
                  </a:lnTo>
                  <a:lnTo>
                    <a:pt x="17" y="317"/>
                  </a:lnTo>
                  <a:lnTo>
                    <a:pt x="44" y="309"/>
                  </a:lnTo>
                  <a:lnTo>
                    <a:pt x="28" y="265"/>
                  </a:lnTo>
                  <a:lnTo>
                    <a:pt x="46" y="261"/>
                  </a:lnTo>
                  <a:lnTo>
                    <a:pt x="34" y="239"/>
                  </a:lnTo>
                  <a:lnTo>
                    <a:pt x="24" y="243"/>
                  </a:lnTo>
                  <a:lnTo>
                    <a:pt x="19" y="235"/>
                  </a:lnTo>
                  <a:lnTo>
                    <a:pt x="36" y="209"/>
                  </a:lnTo>
                  <a:lnTo>
                    <a:pt x="29" y="204"/>
                  </a:lnTo>
                  <a:lnTo>
                    <a:pt x="38" y="196"/>
                  </a:lnTo>
                  <a:lnTo>
                    <a:pt x="47" y="20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16" name="Freeform 1691"/>
            <p:cNvSpPr>
              <a:spLocks/>
            </p:cNvSpPr>
            <p:nvPr/>
          </p:nvSpPr>
          <p:spPr bwMode="auto">
            <a:xfrm>
              <a:off x="5440" y="1978"/>
              <a:ext cx="174" cy="258"/>
            </a:xfrm>
            <a:custGeom>
              <a:avLst/>
              <a:gdLst>
                <a:gd name="T0" fmla="*/ 2 w 174"/>
                <a:gd name="T1" fmla="*/ 50 h 258"/>
                <a:gd name="T2" fmla="*/ 23 w 174"/>
                <a:gd name="T3" fmla="*/ 40 h 258"/>
                <a:gd name="T4" fmla="*/ 39 w 174"/>
                <a:gd name="T5" fmla="*/ 49 h 258"/>
                <a:gd name="T6" fmla="*/ 53 w 174"/>
                <a:gd name="T7" fmla="*/ 67 h 258"/>
                <a:gd name="T8" fmla="*/ 76 w 174"/>
                <a:gd name="T9" fmla="*/ 83 h 258"/>
                <a:gd name="T10" fmla="*/ 43 w 174"/>
                <a:gd name="T11" fmla="*/ 101 h 258"/>
                <a:gd name="T12" fmla="*/ 62 w 174"/>
                <a:gd name="T13" fmla="*/ 100 h 258"/>
                <a:gd name="T14" fmla="*/ 79 w 174"/>
                <a:gd name="T15" fmla="*/ 124 h 258"/>
                <a:gd name="T16" fmla="*/ 94 w 174"/>
                <a:gd name="T17" fmla="*/ 111 h 258"/>
                <a:gd name="T18" fmla="*/ 116 w 174"/>
                <a:gd name="T19" fmla="*/ 108 h 258"/>
                <a:gd name="T20" fmla="*/ 118 w 174"/>
                <a:gd name="T21" fmla="*/ 76 h 258"/>
                <a:gd name="T22" fmla="*/ 115 w 174"/>
                <a:gd name="T23" fmla="*/ 62 h 258"/>
                <a:gd name="T24" fmla="*/ 99 w 174"/>
                <a:gd name="T25" fmla="*/ 46 h 258"/>
                <a:gd name="T26" fmla="*/ 104 w 174"/>
                <a:gd name="T27" fmla="*/ 28 h 258"/>
                <a:gd name="T28" fmla="*/ 119 w 174"/>
                <a:gd name="T29" fmla="*/ 10 h 258"/>
                <a:gd name="T30" fmla="*/ 167 w 174"/>
                <a:gd name="T31" fmla="*/ 0 h 258"/>
                <a:gd name="T32" fmla="*/ 159 w 174"/>
                <a:gd name="T33" fmla="*/ 54 h 258"/>
                <a:gd name="T34" fmla="*/ 144 w 174"/>
                <a:gd name="T35" fmla="*/ 71 h 258"/>
                <a:gd name="T36" fmla="*/ 137 w 174"/>
                <a:gd name="T37" fmla="*/ 106 h 258"/>
                <a:gd name="T38" fmla="*/ 116 w 174"/>
                <a:gd name="T39" fmla="*/ 126 h 258"/>
                <a:gd name="T40" fmla="*/ 160 w 174"/>
                <a:gd name="T41" fmla="*/ 144 h 258"/>
                <a:gd name="T42" fmla="*/ 170 w 174"/>
                <a:gd name="T43" fmla="*/ 199 h 258"/>
                <a:gd name="T44" fmla="*/ 154 w 174"/>
                <a:gd name="T45" fmla="*/ 193 h 258"/>
                <a:gd name="T46" fmla="*/ 124 w 174"/>
                <a:gd name="T47" fmla="*/ 196 h 258"/>
                <a:gd name="T48" fmla="*/ 110 w 174"/>
                <a:gd name="T49" fmla="*/ 217 h 258"/>
                <a:gd name="T50" fmla="*/ 95 w 174"/>
                <a:gd name="T51" fmla="*/ 229 h 258"/>
                <a:gd name="T52" fmla="*/ 66 w 174"/>
                <a:gd name="T53" fmla="*/ 213 h 258"/>
                <a:gd name="T54" fmla="*/ 6 w 174"/>
                <a:gd name="T55" fmla="*/ 258 h 258"/>
                <a:gd name="T56" fmla="*/ 16 w 174"/>
                <a:gd name="T57" fmla="*/ 212 h 258"/>
                <a:gd name="T58" fmla="*/ 0 w 174"/>
                <a:gd name="T59" fmla="*/ 202 h 258"/>
                <a:gd name="T60" fmla="*/ 0 w 174"/>
                <a:gd name="T61" fmla="*/ 189 h 258"/>
                <a:gd name="T62" fmla="*/ 11 w 174"/>
                <a:gd name="T63" fmla="*/ 195 h 258"/>
                <a:gd name="T64" fmla="*/ 20 w 174"/>
                <a:gd name="T65" fmla="*/ 191 h 258"/>
                <a:gd name="T66" fmla="*/ 21 w 174"/>
                <a:gd name="T67" fmla="*/ 181 h 258"/>
                <a:gd name="T68" fmla="*/ 19 w 174"/>
                <a:gd name="T69" fmla="*/ 163 h 258"/>
                <a:gd name="T70" fmla="*/ 30 w 174"/>
                <a:gd name="T71" fmla="*/ 152 h 258"/>
                <a:gd name="T72" fmla="*/ 30 w 174"/>
                <a:gd name="T73" fmla="*/ 134 h 258"/>
                <a:gd name="T74" fmla="*/ 38 w 174"/>
                <a:gd name="T75" fmla="*/ 131 h 258"/>
                <a:gd name="T76" fmla="*/ 41 w 174"/>
                <a:gd name="T77" fmla="*/ 139 h 258"/>
                <a:gd name="T78" fmla="*/ 51 w 174"/>
                <a:gd name="T79" fmla="*/ 140 h 258"/>
                <a:gd name="T80" fmla="*/ 28 w 174"/>
                <a:gd name="T81" fmla="*/ 92 h 258"/>
                <a:gd name="T82" fmla="*/ 22 w 174"/>
                <a:gd name="T83" fmla="*/ 80 h 258"/>
                <a:gd name="T84" fmla="*/ 1 w 174"/>
                <a:gd name="T85" fmla="*/ 6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4" h="258">
                  <a:moveTo>
                    <a:pt x="1" y="68"/>
                  </a:moveTo>
                  <a:lnTo>
                    <a:pt x="2" y="50"/>
                  </a:lnTo>
                  <a:lnTo>
                    <a:pt x="11" y="56"/>
                  </a:lnTo>
                  <a:lnTo>
                    <a:pt x="23" y="40"/>
                  </a:lnTo>
                  <a:lnTo>
                    <a:pt x="36" y="34"/>
                  </a:lnTo>
                  <a:lnTo>
                    <a:pt x="39" y="49"/>
                  </a:lnTo>
                  <a:lnTo>
                    <a:pt x="59" y="57"/>
                  </a:lnTo>
                  <a:lnTo>
                    <a:pt x="53" y="67"/>
                  </a:lnTo>
                  <a:lnTo>
                    <a:pt x="56" y="77"/>
                  </a:lnTo>
                  <a:lnTo>
                    <a:pt x="76" y="83"/>
                  </a:lnTo>
                  <a:lnTo>
                    <a:pt x="56" y="77"/>
                  </a:lnTo>
                  <a:lnTo>
                    <a:pt x="43" y="101"/>
                  </a:lnTo>
                  <a:lnTo>
                    <a:pt x="50" y="104"/>
                  </a:lnTo>
                  <a:lnTo>
                    <a:pt x="62" y="100"/>
                  </a:lnTo>
                  <a:lnTo>
                    <a:pt x="83" y="116"/>
                  </a:lnTo>
                  <a:lnTo>
                    <a:pt x="79" y="124"/>
                  </a:lnTo>
                  <a:lnTo>
                    <a:pt x="95" y="121"/>
                  </a:lnTo>
                  <a:lnTo>
                    <a:pt x="94" y="111"/>
                  </a:lnTo>
                  <a:lnTo>
                    <a:pt x="110" y="115"/>
                  </a:lnTo>
                  <a:lnTo>
                    <a:pt x="116" y="108"/>
                  </a:lnTo>
                  <a:lnTo>
                    <a:pt x="105" y="85"/>
                  </a:lnTo>
                  <a:lnTo>
                    <a:pt x="118" y="76"/>
                  </a:lnTo>
                  <a:lnTo>
                    <a:pt x="108" y="69"/>
                  </a:lnTo>
                  <a:lnTo>
                    <a:pt x="115" y="62"/>
                  </a:lnTo>
                  <a:lnTo>
                    <a:pt x="104" y="58"/>
                  </a:lnTo>
                  <a:lnTo>
                    <a:pt x="99" y="46"/>
                  </a:lnTo>
                  <a:lnTo>
                    <a:pt x="100" y="36"/>
                  </a:lnTo>
                  <a:lnTo>
                    <a:pt x="104" y="28"/>
                  </a:lnTo>
                  <a:lnTo>
                    <a:pt x="116" y="31"/>
                  </a:lnTo>
                  <a:lnTo>
                    <a:pt x="119" y="10"/>
                  </a:lnTo>
                  <a:lnTo>
                    <a:pt x="144" y="15"/>
                  </a:lnTo>
                  <a:lnTo>
                    <a:pt x="167" y="0"/>
                  </a:lnTo>
                  <a:lnTo>
                    <a:pt x="174" y="23"/>
                  </a:lnTo>
                  <a:lnTo>
                    <a:pt x="159" y="54"/>
                  </a:lnTo>
                  <a:lnTo>
                    <a:pt x="143" y="62"/>
                  </a:lnTo>
                  <a:lnTo>
                    <a:pt x="144" y="71"/>
                  </a:lnTo>
                  <a:lnTo>
                    <a:pt x="128" y="98"/>
                  </a:lnTo>
                  <a:lnTo>
                    <a:pt x="137" y="106"/>
                  </a:lnTo>
                  <a:lnTo>
                    <a:pt x="120" y="109"/>
                  </a:lnTo>
                  <a:lnTo>
                    <a:pt x="116" y="126"/>
                  </a:lnTo>
                  <a:lnTo>
                    <a:pt x="125" y="136"/>
                  </a:lnTo>
                  <a:lnTo>
                    <a:pt x="160" y="144"/>
                  </a:lnTo>
                  <a:lnTo>
                    <a:pt x="162" y="181"/>
                  </a:lnTo>
                  <a:lnTo>
                    <a:pt x="170" y="199"/>
                  </a:lnTo>
                  <a:lnTo>
                    <a:pt x="163" y="205"/>
                  </a:lnTo>
                  <a:lnTo>
                    <a:pt x="154" y="193"/>
                  </a:lnTo>
                  <a:lnTo>
                    <a:pt x="145" y="201"/>
                  </a:lnTo>
                  <a:lnTo>
                    <a:pt x="124" y="196"/>
                  </a:lnTo>
                  <a:lnTo>
                    <a:pt x="126" y="223"/>
                  </a:lnTo>
                  <a:lnTo>
                    <a:pt x="110" y="217"/>
                  </a:lnTo>
                  <a:lnTo>
                    <a:pt x="105" y="243"/>
                  </a:lnTo>
                  <a:lnTo>
                    <a:pt x="95" y="229"/>
                  </a:lnTo>
                  <a:lnTo>
                    <a:pt x="84" y="244"/>
                  </a:lnTo>
                  <a:lnTo>
                    <a:pt x="66" y="213"/>
                  </a:lnTo>
                  <a:lnTo>
                    <a:pt x="44" y="240"/>
                  </a:lnTo>
                  <a:lnTo>
                    <a:pt x="6" y="258"/>
                  </a:lnTo>
                  <a:lnTo>
                    <a:pt x="12" y="214"/>
                  </a:lnTo>
                  <a:lnTo>
                    <a:pt x="16" y="212"/>
                  </a:lnTo>
                  <a:lnTo>
                    <a:pt x="8" y="202"/>
                  </a:lnTo>
                  <a:lnTo>
                    <a:pt x="0" y="202"/>
                  </a:lnTo>
                  <a:lnTo>
                    <a:pt x="1" y="195"/>
                  </a:lnTo>
                  <a:lnTo>
                    <a:pt x="0" y="189"/>
                  </a:lnTo>
                  <a:lnTo>
                    <a:pt x="4" y="191"/>
                  </a:lnTo>
                  <a:lnTo>
                    <a:pt x="11" y="195"/>
                  </a:lnTo>
                  <a:lnTo>
                    <a:pt x="14" y="191"/>
                  </a:lnTo>
                  <a:lnTo>
                    <a:pt x="20" y="191"/>
                  </a:lnTo>
                  <a:lnTo>
                    <a:pt x="23" y="187"/>
                  </a:lnTo>
                  <a:lnTo>
                    <a:pt x="21" y="181"/>
                  </a:lnTo>
                  <a:lnTo>
                    <a:pt x="10" y="169"/>
                  </a:lnTo>
                  <a:lnTo>
                    <a:pt x="19" y="163"/>
                  </a:lnTo>
                  <a:lnTo>
                    <a:pt x="20" y="156"/>
                  </a:lnTo>
                  <a:lnTo>
                    <a:pt x="30" y="152"/>
                  </a:lnTo>
                  <a:lnTo>
                    <a:pt x="21" y="144"/>
                  </a:lnTo>
                  <a:lnTo>
                    <a:pt x="30" y="134"/>
                  </a:lnTo>
                  <a:lnTo>
                    <a:pt x="34" y="134"/>
                  </a:lnTo>
                  <a:lnTo>
                    <a:pt x="38" y="131"/>
                  </a:lnTo>
                  <a:lnTo>
                    <a:pt x="38" y="135"/>
                  </a:lnTo>
                  <a:lnTo>
                    <a:pt x="41" y="139"/>
                  </a:lnTo>
                  <a:lnTo>
                    <a:pt x="45" y="134"/>
                  </a:lnTo>
                  <a:lnTo>
                    <a:pt x="51" y="140"/>
                  </a:lnTo>
                  <a:lnTo>
                    <a:pt x="44" y="95"/>
                  </a:lnTo>
                  <a:lnTo>
                    <a:pt x="28" y="92"/>
                  </a:lnTo>
                  <a:lnTo>
                    <a:pt x="27" y="83"/>
                  </a:lnTo>
                  <a:lnTo>
                    <a:pt x="22" y="80"/>
                  </a:lnTo>
                  <a:lnTo>
                    <a:pt x="1" y="78"/>
                  </a:lnTo>
                  <a:lnTo>
                    <a:pt x="1" y="6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17" name="Freeform 1692"/>
            <p:cNvSpPr>
              <a:spLocks/>
            </p:cNvSpPr>
            <p:nvPr/>
          </p:nvSpPr>
          <p:spPr bwMode="auto">
            <a:xfrm>
              <a:off x="5490" y="2105"/>
              <a:ext cx="63" cy="44"/>
            </a:xfrm>
            <a:custGeom>
              <a:avLst/>
              <a:gdLst>
                <a:gd name="T0" fmla="*/ 28 w 63"/>
                <a:gd name="T1" fmla="*/ 3 h 44"/>
                <a:gd name="T2" fmla="*/ 36 w 63"/>
                <a:gd name="T3" fmla="*/ 0 h 44"/>
                <a:gd name="T4" fmla="*/ 50 w 63"/>
                <a:gd name="T5" fmla="*/ 10 h 44"/>
                <a:gd name="T6" fmla="*/ 63 w 63"/>
                <a:gd name="T7" fmla="*/ 24 h 44"/>
                <a:gd name="T8" fmla="*/ 61 w 63"/>
                <a:gd name="T9" fmla="*/ 28 h 44"/>
                <a:gd name="T10" fmla="*/ 55 w 63"/>
                <a:gd name="T11" fmla="*/ 25 h 44"/>
                <a:gd name="T12" fmla="*/ 40 w 63"/>
                <a:gd name="T13" fmla="*/ 34 h 44"/>
                <a:gd name="T14" fmla="*/ 28 w 63"/>
                <a:gd name="T15" fmla="*/ 29 h 44"/>
                <a:gd name="T16" fmla="*/ 25 w 63"/>
                <a:gd name="T17" fmla="*/ 44 h 44"/>
                <a:gd name="T18" fmla="*/ 9 w 63"/>
                <a:gd name="T19" fmla="*/ 39 h 44"/>
                <a:gd name="T20" fmla="*/ 15 w 63"/>
                <a:gd name="T21" fmla="*/ 36 h 44"/>
                <a:gd name="T22" fmla="*/ 4 w 63"/>
                <a:gd name="T23" fmla="*/ 30 h 44"/>
                <a:gd name="T24" fmla="*/ 6 w 63"/>
                <a:gd name="T25" fmla="*/ 18 h 44"/>
                <a:gd name="T26" fmla="*/ 0 w 63"/>
                <a:gd name="T27" fmla="*/ 16 h 44"/>
                <a:gd name="T28" fmla="*/ 2 w 63"/>
                <a:gd name="T29" fmla="*/ 10 h 44"/>
                <a:gd name="T30" fmla="*/ 12 w 63"/>
                <a:gd name="T31" fmla="*/ 16 h 44"/>
                <a:gd name="T32" fmla="*/ 14 w 63"/>
                <a:gd name="T33" fmla="*/ 4 h 44"/>
                <a:gd name="T34" fmla="*/ 24 w 63"/>
                <a:gd name="T35" fmla="*/ 16 h 44"/>
                <a:gd name="T36" fmla="*/ 28 w 63"/>
                <a:gd name="T37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44">
                  <a:moveTo>
                    <a:pt x="28" y="3"/>
                  </a:moveTo>
                  <a:lnTo>
                    <a:pt x="36" y="0"/>
                  </a:lnTo>
                  <a:lnTo>
                    <a:pt x="50" y="10"/>
                  </a:lnTo>
                  <a:lnTo>
                    <a:pt x="63" y="24"/>
                  </a:lnTo>
                  <a:lnTo>
                    <a:pt x="61" y="28"/>
                  </a:lnTo>
                  <a:lnTo>
                    <a:pt x="55" y="25"/>
                  </a:lnTo>
                  <a:lnTo>
                    <a:pt x="40" y="34"/>
                  </a:lnTo>
                  <a:lnTo>
                    <a:pt x="28" y="29"/>
                  </a:lnTo>
                  <a:lnTo>
                    <a:pt x="25" y="44"/>
                  </a:lnTo>
                  <a:lnTo>
                    <a:pt x="9" y="39"/>
                  </a:lnTo>
                  <a:lnTo>
                    <a:pt x="15" y="36"/>
                  </a:lnTo>
                  <a:lnTo>
                    <a:pt x="4" y="30"/>
                  </a:lnTo>
                  <a:lnTo>
                    <a:pt x="6" y="18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12" y="16"/>
                  </a:lnTo>
                  <a:lnTo>
                    <a:pt x="14" y="4"/>
                  </a:lnTo>
                  <a:lnTo>
                    <a:pt x="24" y="16"/>
                  </a:lnTo>
                  <a:lnTo>
                    <a:pt x="28" y="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18" name="Freeform 1693"/>
            <p:cNvSpPr>
              <a:spLocks/>
            </p:cNvSpPr>
            <p:nvPr/>
          </p:nvSpPr>
          <p:spPr bwMode="auto">
            <a:xfrm>
              <a:off x="4627" y="1907"/>
              <a:ext cx="686" cy="406"/>
            </a:xfrm>
            <a:custGeom>
              <a:avLst/>
              <a:gdLst>
                <a:gd name="T0" fmla="*/ 52 w 686"/>
                <a:gd name="T1" fmla="*/ 252 h 406"/>
                <a:gd name="T2" fmla="*/ 105 w 686"/>
                <a:gd name="T3" fmla="*/ 215 h 406"/>
                <a:gd name="T4" fmla="*/ 88 w 686"/>
                <a:gd name="T5" fmla="*/ 195 h 406"/>
                <a:gd name="T6" fmla="*/ 158 w 686"/>
                <a:gd name="T7" fmla="*/ 174 h 406"/>
                <a:gd name="T8" fmla="*/ 237 w 686"/>
                <a:gd name="T9" fmla="*/ 174 h 406"/>
                <a:gd name="T10" fmla="*/ 300 w 686"/>
                <a:gd name="T11" fmla="*/ 184 h 406"/>
                <a:gd name="T12" fmla="*/ 312 w 686"/>
                <a:gd name="T13" fmla="*/ 120 h 406"/>
                <a:gd name="T14" fmla="*/ 377 w 686"/>
                <a:gd name="T15" fmla="*/ 110 h 406"/>
                <a:gd name="T16" fmla="*/ 406 w 686"/>
                <a:gd name="T17" fmla="*/ 99 h 406"/>
                <a:gd name="T18" fmla="*/ 439 w 686"/>
                <a:gd name="T19" fmla="*/ 89 h 406"/>
                <a:gd name="T20" fmla="*/ 508 w 686"/>
                <a:gd name="T21" fmla="*/ 44 h 406"/>
                <a:gd name="T22" fmla="*/ 604 w 686"/>
                <a:gd name="T23" fmla="*/ 18 h 406"/>
                <a:gd name="T24" fmla="*/ 648 w 686"/>
                <a:gd name="T25" fmla="*/ 9 h 406"/>
                <a:gd name="T26" fmla="*/ 677 w 686"/>
                <a:gd name="T27" fmla="*/ 40 h 406"/>
                <a:gd name="T28" fmla="*/ 671 w 686"/>
                <a:gd name="T29" fmla="*/ 98 h 406"/>
                <a:gd name="T30" fmla="*/ 686 w 686"/>
                <a:gd name="T31" fmla="*/ 144 h 406"/>
                <a:gd name="T32" fmla="*/ 637 w 686"/>
                <a:gd name="T33" fmla="*/ 121 h 406"/>
                <a:gd name="T34" fmla="*/ 611 w 686"/>
                <a:gd name="T35" fmla="*/ 137 h 406"/>
                <a:gd name="T36" fmla="*/ 580 w 686"/>
                <a:gd name="T37" fmla="*/ 90 h 406"/>
                <a:gd name="T38" fmla="*/ 513 w 686"/>
                <a:gd name="T39" fmla="*/ 116 h 406"/>
                <a:gd name="T40" fmla="*/ 514 w 686"/>
                <a:gd name="T41" fmla="*/ 144 h 406"/>
                <a:gd name="T42" fmla="*/ 521 w 686"/>
                <a:gd name="T43" fmla="*/ 168 h 406"/>
                <a:gd name="T44" fmla="*/ 534 w 686"/>
                <a:gd name="T45" fmla="*/ 197 h 406"/>
                <a:gd name="T46" fmla="*/ 597 w 686"/>
                <a:gd name="T47" fmla="*/ 262 h 406"/>
                <a:gd name="T48" fmla="*/ 585 w 686"/>
                <a:gd name="T49" fmla="*/ 309 h 406"/>
                <a:gd name="T50" fmla="*/ 535 w 686"/>
                <a:gd name="T51" fmla="*/ 358 h 406"/>
                <a:gd name="T52" fmla="*/ 498 w 686"/>
                <a:gd name="T53" fmla="*/ 379 h 406"/>
                <a:gd name="T54" fmla="*/ 496 w 686"/>
                <a:gd name="T55" fmla="*/ 336 h 406"/>
                <a:gd name="T56" fmla="*/ 418 w 686"/>
                <a:gd name="T57" fmla="*/ 301 h 406"/>
                <a:gd name="T58" fmla="*/ 397 w 686"/>
                <a:gd name="T59" fmla="*/ 289 h 406"/>
                <a:gd name="T60" fmla="*/ 403 w 686"/>
                <a:gd name="T61" fmla="*/ 265 h 406"/>
                <a:gd name="T62" fmla="*/ 389 w 686"/>
                <a:gd name="T63" fmla="*/ 234 h 406"/>
                <a:gd name="T64" fmla="*/ 357 w 686"/>
                <a:gd name="T65" fmla="*/ 272 h 406"/>
                <a:gd name="T66" fmla="*/ 337 w 686"/>
                <a:gd name="T67" fmla="*/ 277 h 406"/>
                <a:gd name="T68" fmla="*/ 301 w 686"/>
                <a:gd name="T69" fmla="*/ 290 h 406"/>
                <a:gd name="T70" fmla="*/ 274 w 686"/>
                <a:gd name="T71" fmla="*/ 301 h 406"/>
                <a:gd name="T72" fmla="*/ 272 w 686"/>
                <a:gd name="T73" fmla="*/ 318 h 406"/>
                <a:gd name="T74" fmla="*/ 245 w 686"/>
                <a:gd name="T75" fmla="*/ 349 h 406"/>
                <a:gd name="T76" fmla="*/ 226 w 686"/>
                <a:gd name="T77" fmla="*/ 386 h 406"/>
                <a:gd name="T78" fmla="*/ 200 w 686"/>
                <a:gd name="T79" fmla="*/ 385 h 406"/>
                <a:gd name="T80" fmla="*/ 134 w 686"/>
                <a:gd name="T81" fmla="*/ 397 h 406"/>
                <a:gd name="T82" fmla="*/ 92 w 686"/>
                <a:gd name="T83" fmla="*/ 350 h 406"/>
                <a:gd name="T84" fmla="*/ 65 w 686"/>
                <a:gd name="T85" fmla="*/ 359 h 406"/>
                <a:gd name="T86" fmla="*/ 30 w 686"/>
                <a:gd name="T87" fmla="*/ 348 h 406"/>
                <a:gd name="T88" fmla="*/ 0 w 686"/>
                <a:gd name="T89" fmla="*/ 298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6" h="406">
                  <a:moveTo>
                    <a:pt x="10" y="297"/>
                  </a:moveTo>
                  <a:lnTo>
                    <a:pt x="12" y="261"/>
                  </a:lnTo>
                  <a:lnTo>
                    <a:pt x="52" y="252"/>
                  </a:lnTo>
                  <a:lnTo>
                    <a:pt x="64" y="265"/>
                  </a:lnTo>
                  <a:lnTo>
                    <a:pt x="96" y="252"/>
                  </a:lnTo>
                  <a:lnTo>
                    <a:pt x="105" y="215"/>
                  </a:lnTo>
                  <a:lnTo>
                    <a:pt x="92" y="211"/>
                  </a:lnTo>
                  <a:lnTo>
                    <a:pt x="82" y="227"/>
                  </a:lnTo>
                  <a:lnTo>
                    <a:pt x="88" y="195"/>
                  </a:lnTo>
                  <a:lnTo>
                    <a:pt x="126" y="159"/>
                  </a:lnTo>
                  <a:lnTo>
                    <a:pt x="149" y="156"/>
                  </a:lnTo>
                  <a:lnTo>
                    <a:pt x="158" y="174"/>
                  </a:lnTo>
                  <a:lnTo>
                    <a:pt x="196" y="176"/>
                  </a:lnTo>
                  <a:lnTo>
                    <a:pt x="207" y="195"/>
                  </a:lnTo>
                  <a:lnTo>
                    <a:pt x="237" y="174"/>
                  </a:lnTo>
                  <a:lnTo>
                    <a:pt x="244" y="193"/>
                  </a:lnTo>
                  <a:lnTo>
                    <a:pt x="281" y="179"/>
                  </a:lnTo>
                  <a:lnTo>
                    <a:pt x="300" y="184"/>
                  </a:lnTo>
                  <a:lnTo>
                    <a:pt x="298" y="152"/>
                  </a:lnTo>
                  <a:lnTo>
                    <a:pt x="329" y="141"/>
                  </a:lnTo>
                  <a:lnTo>
                    <a:pt x="312" y="120"/>
                  </a:lnTo>
                  <a:lnTo>
                    <a:pt x="312" y="97"/>
                  </a:lnTo>
                  <a:lnTo>
                    <a:pt x="340" y="71"/>
                  </a:lnTo>
                  <a:lnTo>
                    <a:pt x="377" y="110"/>
                  </a:lnTo>
                  <a:lnTo>
                    <a:pt x="379" y="82"/>
                  </a:lnTo>
                  <a:lnTo>
                    <a:pt x="402" y="84"/>
                  </a:lnTo>
                  <a:lnTo>
                    <a:pt x="406" y="99"/>
                  </a:lnTo>
                  <a:lnTo>
                    <a:pt x="413" y="86"/>
                  </a:lnTo>
                  <a:lnTo>
                    <a:pt x="439" y="99"/>
                  </a:lnTo>
                  <a:lnTo>
                    <a:pt x="439" y="89"/>
                  </a:lnTo>
                  <a:lnTo>
                    <a:pt x="486" y="81"/>
                  </a:lnTo>
                  <a:lnTo>
                    <a:pt x="508" y="63"/>
                  </a:lnTo>
                  <a:lnTo>
                    <a:pt x="508" y="44"/>
                  </a:lnTo>
                  <a:lnTo>
                    <a:pt x="542" y="41"/>
                  </a:lnTo>
                  <a:lnTo>
                    <a:pt x="553" y="25"/>
                  </a:lnTo>
                  <a:lnTo>
                    <a:pt x="604" y="18"/>
                  </a:lnTo>
                  <a:lnTo>
                    <a:pt x="603" y="31"/>
                  </a:lnTo>
                  <a:lnTo>
                    <a:pt x="619" y="14"/>
                  </a:lnTo>
                  <a:lnTo>
                    <a:pt x="648" y="9"/>
                  </a:lnTo>
                  <a:lnTo>
                    <a:pt x="659" y="0"/>
                  </a:lnTo>
                  <a:lnTo>
                    <a:pt x="673" y="24"/>
                  </a:lnTo>
                  <a:lnTo>
                    <a:pt x="677" y="40"/>
                  </a:lnTo>
                  <a:lnTo>
                    <a:pt x="675" y="77"/>
                  </a:lnTo>
                  <a:lnTo>
                    <a:pt x="680" y="88"/>
                  </a:lnTo>
                  <a:lnTo>
                    <a:pt x="671" y="98"/>
                  </a:lnTo>
                  <a:lnTo>
                    <a:pt x="680" y="113"/>
                  </a:lnTo>
                  <a:lnTo>
                    <a:pt x="657" y="116"/>
                  </a:lnTo>
                  <a:lnTo>
                    <a:pt x="686" y="144"/>
                  </a:lnTo>
                  <a:lnTo>
                    <a:pt x="664" y="139"/>
                  </a:lnTo>
                  <a:lnTo>
                    <a:pt x="640" y="130"/>
                  </a:lnTo>
                  <a:lnTo>
                    <a:pt x="637" y="121"/>
                  </a:lnTo>
                  <a:lnTo>
                    <a:pt x="628" y="122"/>
                  </a:lnTo>
                  <a:lnTo>
                    <a:pt x="620" y="129"/>
                  </a:lnTo>
                  <a:lnTo>
                    <a:pt x="611" y="137"/>
                  </a:lnTo>
                  <a:lnTo>
                    <a:pt x="598" y="129"/>
                  </a:lnTo>
                  <a:lnTo>
                    <a:pt x="597" y="94"/>
                  </a:lnTo>
                  <a:lnTo>
                    <a:pt x="580" y="90"/>
                  </a:lnTo>
                  <a:lnTo>
                    <a:pt x="576" y="77"/>
                  </a:lnTo>
                  <a:lnTo>
                    <a:pt x="516" y="76"/>
                  </a:lnTo>
                  <a:lnTo>
                    <a:pt x="513" y="116"/>
                  </a:lnTo>
                  <a:lnTo>
                    <a:pt x="508" y="116"/>
                  </a:lnTo>
                  <a:lnTo>
                    <a:pt x="507" y="139"/>
                  </a:lnTo>
                  <a:lnTo>
                    <a:pt x="514" y="144"/>
                  </a:lnTo>
                  <a:lnTo>
                    <a:pt x="517" y="156"/>
                  </a:lnTo>
                  <a:lnTo>
                    <a:pt x="526" y="158"/>
                  </a:lnTo>
                  <a:lnTo>
                    <a:pt x="521" y="168"/>
                  </a:lnTo>
                  <a:lnTo>
                    <a:pt x="530" y="172"/>
                  </a:lnTo>
                  <a:lnTo>
                    <a:pt x="531" y="184"/>
                  </a:lnTo>
                  <a:lnTo>
                    <a:pt x="534" y="197"/>
                  </a:lnTo>
                  <a:lnTo>
                    <a:pt x="560" y="223"/>
                  </a:lnTo>
                  <a:lnTo>
                    <a:pt x="585" y="254"/>
                  </a:lnTo>
                  <a:lnTo>
                    <a:pt x="597" y="262"/>
                  </a:lnTo>
                  <a:lnTo>
                    <a:pt x="597" y="286"/>
                  </a:lnTo>
                  <a:lnTo>
                    <a:pt x="621" y="291"/>
                  </a:lnTo>
                  <a:lnTo>
                    <a:pt x="585" y="309"/>
                  </a:lnTo>
                  <a:lnTo>
                    <a:pt x="572" y="338"/>
                  </a:lnTo>
                  <a:lnTo>
                    <a:pt x="527" y="350"/>
                  </a:lnTo>
                  <a:lnTo>
                    <a:pt x="535" y="358"/>
                  </a:lnTo>
                  <a:lnTo>
                    <a:pt x="512" y="383"/>
                  </a:lnTo>
                  <a:lnTo>
                    <a:pt x="511" y="382"/>
                  </a:lnTo>
                  <a:lnTo>
                    <a:pt x="498" y="379"/>
                  </a:lnTo>
                  <a:lnTo>
                    <a:pt x="505" y="363"/>
                  </a:lnTo>
                  <a:lnTo>
                    <a:pt x="493" y="350"/>
                  </a:lnTo>
                  <a:lnTo>
                    <a:pt x="496" y="336"/>
                  </a:lnTo>
                  <a:lnTo>
                    <a:pt x="478" y="311"/>
                  </a:lnTo>
                  <a:lnTo>
                    <a:pt x="444" y="318"/>
                  </a:lnTo>
                  <a:lnTo>
                    <a:pt x="418" y="301"/>
                  </a:lnTo>
                  <a:lnTo>
                    <a:pt x="403" y="316"/>
                  </a:lnTo>
                  <a:lnTo>
                    <a:pt x="390" y="299"/>
                  </a:lnTo>
                  <a:lnTo>
                    <a:pt x="397" y="289"/>
                  </a:lnTo>
                  <a:lnTo>
                    <a:pt x="394" y="272"/>
                  </a:lnTo>
                  <a:lnTo>
                    <a:pt x="406" y="269"/>
                  </a:lnTo>
                  <a:lnTo>
                    <a:pt x="403" y="265"/>
                  </a:lnTo>
                  <a:lnTo>
                    <a:pt x="392" y="250"/>
                  </a:lnTo>
                  <a:lnTo>
                    <a:pt x="402" y="238"/>
                  </a:lnTo>
                  <a:lnTo>
                    <a:pt x="389" y="234"/>
                  </a:lnTo>
                  <a:lnTo>
                    <a:pt x="384" y="246"/>
                  </a:lnTo>
                  <a:lnTo>
                    <a:pt x="353" y="262"/>
                  </a:lnTo>
                  <a:lnTo>
                    <a:pt x="357" y="272"/>
                  </a:lnTo>
                  <a:lnTo>
                    <a:pt x="344" y="286"/>
                  </a:lnTo>
                  <a:lnTo>
                    <a:pt x="338" y="277"/>
                  </a:lnTo>
                  <a:lnTo>
                    <a:pt x="337" y="277"/>
                  </a:lnTo>
                  <a:lnTo>
                    <a:pt x="314" y="280"/>
                  </a:lnTo>
                  <a:lnTo>
                    <a:pt x="314" y="288"/>
                  </a:lnTo>
                  <a:lnTo>
                    <a:pt x="301" y="290"/>
                  </a:lnTo>
                  <a:lnTo>
                    <a:pt x="292" y="274"/>
                  </a:lnTo>
                  <a:lnTo>
                    <a:pt x="278" y="283"/>
                  </a:lnTo>
                  <a:lnTo>
                    <a:pt x="274" y="301"/>
                  </a:lnTo>
                  <a:lnTo>
                    <a:pt x="265" y="300"/>
                  </a:lnTo>
                  <a:lnTo>
                    <a:pt x="271" y="315"/>
                  </a:lnTo>
                  <a:lnTo>
                    <a:pt x="272" y="318"/>
                  </a:lnTo>
                  <a:lnTo>
                    <a:pt x="271" y="328"/>
                  </a:lnTo>
                  <a:lnTo>
                    <a:pt x="252" y="323"/>
                  </a:lnTo>
                  <a:lnTo>
                    <a:pt x="245" y="349"/>
                  </a:lnTo>
                  <a:lnTo>
                    <a:pt x="248" y="354"/>
                  </a:lnTo>
                  <a:lnTo>
                    <a:pt x="234" y="368"/>
                  </a:lnTo>
                  <a:lnTo>
                    <a:pt x="226" y="386"/>
                  </a:lnTo>
                  <a:lnTo>
                    <a:pt x="233" y="389"/>
                  </a:lnTo>
                  <a:lnTo>
                    <a:pt x="209" y="406"/>
                  </a:lnTo>
                  <a:lnTo>
                    <a:pt x="200" y="385"/>
                  </a:lnTo>
                  <a:lnTo>
                    <a:pt x="162" y="381"/>
                  </a:lnTo>
                  <a:lnTo>
                    <a:pt x="144" y="401"/>
                  </a:lnTo>
                  <a:lnTo>
                    <a:pt x="134" y="397"/>
                  </a:lnTo>
                  <a:lnTo>
                    <a:pt x="125" y="371"/>
                  </a:lnTo>
                  <a:lnTo>
                    <a:pt x="92" y="361"/>
                  </a:lnTo>
                  <a:lnTo>
                    <a:pt x="92" y="350"/>
                  </a:lnTo>
                  <a:lnTo>
                    <a:pt x="80" y="358"/>
                  </a:lnTo>
                  <a:lnTo>
                    <a:pt x="82" y="364"/>
                  </a:lnTo>
                  <a:lnTo>
                    <a:pt x="65" y="359"/>
                  </a:lnTo>
                  <a:lnTo>
                    <a:pt x="56" y="340"/>
                  </a:lnTo>
                  <a:lnTo>
                    <a:pt x="45" y="337"/>
                  </a:lnTo>
                  <a:lnTo>
                    <a:pt x="30" y="348"/>
                  </a:lnTo>
                  <a:lnTo>
                    <a:pt x="22" y="331"/>
                  </a:lnTo>
                  <a:lnTo>
                    <a:pt x="13" y="329"/>
                  </a:lnTo>
                  <a:lnTo>
                    <a:pt x="0" y="298"/>
                  </a:lnTo>
                  <a:lnTo>
                    <a:pt x="10" y="297"/>
                  </a:lnTo>
                  <a:lnTo>
                    <a:pt x="10" y="2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19" name="Freeform 1694"/>
            <p:cNvSpPr>
              <a:spLocks/>
            </p:cNvSpPr>
            <p:nvPr/>
          </p:nvSpPr>
          <p:spPr bwMode="auto">
            <a:xfrm>
              <a:off x="5112" y="2149"/>
              <a:ext cx="27" cy="23"/>
            </a:xfrm>
            <a:custGeom>
              <a:avLst/>
              <a:gdLst>
                <a:gd name="T0" fmla="*/ 0 w 27"/>
                <a:gd name="T1" fmla="*/ 23 h 23"/>
                <a:gd name="T2" fmla="*/ 0 w 27"/>
                <a:gd name="T3" fmla="*/ 6 h 23"/>
                <a:gd name="T4" fmla="*/ 25 w 27"/>
                <a:gd name="T5" fmla="*/ 0 h 23"/>
                <a:gd name="T6" fmla="*/ 27 w 27"/>
                <a:gd name="T7" fmla="*/ 22 h 23"/>
                <a:gd name="T8" fmla="*/ 0 w 2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">
                  <a:moveTo>
                    <a:pt x="0" y="23"/>
                  </a:moveTo>
                  <a:lnTo>
                    <a:pt x="0" y="6"/>
                  </a:lnTo>
                  <a:lnTo>
                    <a:pt x="25" y="0"/>
                  </a:lnTo>
                  <a:lnTo>
                    <a:pt x="27" y="22"/>
                  </a:lnTo>
                  <a:lnTo>
                    <a:pt x="0" y="2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20" name="Freeform 1695"/>
            <p:cNvSpPr>
              <a:spLocks/>
            </p:cNvSpPr>
            <p:nvPr/>
          </p:nvSpPr>
          <p:spPr bwMode="auto">
            <a:xfrm>
              <a:off x="5490" y="2105"/>
              <a:ext cx="63" cy="44"/>
            </a:xfrm>
            <a:custGeom>
              <a:avLst/>
              <a:gdLst>
                <a:gd name="T0" fmla="*/ 28 w 63"/>
                <a:gd name="T1" fmla="*/ 3 h 44"/>
                <a:gd name="T2" fmla="*/ 36 w 63"/>
                <a:gd name="T3" fmla="*/ 0 h 44"/>
                <a:gd name="T4" fmla="*/ 50 w 63"/>
                <a:gd name="T5" fmla="*/ 10 h 44"/>
                <a:gd name="T6" fmla="*/ 63 w 63"/>
                <a:gd name="T7" fmla="*/ 24 h 44"/>
                <a:gd name="T8" fmla="*/ 61 w 63"/>
                <a:gd name="T9" fmla="*/ 28 h 44"/>
                <a:gd name="T10" fmla="*/ 55 w 63"/>
                <a:gd name="T11" fmla="*/ 25 h 44"/>
                <a:gd name="T12" fmla="*/ 40 w 63"/>
                <a:gd name="T13" fmla="*/ 34 h 44"/>
                <a:gd name="T14" fmla="*/ 28 w 63"/>
                <a:gd name="T15" fmla="*/ 29 h 44"/>
                <a:gd name="T16" fmla="*/ 25 w 63"/>
                <a:gd name="T17" fmla="*/ 44 h 44"/>
                <a:gd name="T18" fmla="*/ 9 w 63"/>
                <a:gd name="T19" fmla="*/ 39 h 44"/>
                <a:gd name="T20" fmla="*/ 15 w 63"/>
                <a:gd name="T21" fmla="*/ 36 h 44"/>
                <a:gd name="T22" fmla="*/ 4 w 63"/>
                <a:gd name="T23" fmla="*/ 30 h 44"/>
                <a:gd name="T24" fmla="*/ 6 w 63"/>
                <a:gd name="T25" fmla="*/ 18 h 44"/>
                <a:gd name="T26" fmla="*/ 0 w 63"/>
                <a:gd name="T27" fmla="*/ 16 h 44"/>
                <a:gd name="T28" fmla="*/ 2 w 63"/>
                <a:gd name="T29" fmla="*/ 10 h 44"/>
                <a:gd name="T30" fmla="*/ 12 w 63"/>
                <a:gd name="T31" fmla="*/ 16 h 44"/>
                <a:gd name="T32" fmla="*/ 14 w 63"/>
                <a:gd name="T33" fmla="*/ 4 h 44"/>
                <a:gd name="T34" fmla="*/ 24 w 63"/>
                <a:gd name="T35" fmla="*/ 16 h 44"/>
                <a:gd name="T36" fmla="*/ 28 w 63"/>
                <a:gd name="T37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44">
                  <a:moveTo>
                    <a:pt x="28" y="3"/>
                  </a:moveTo>
                  <a:lnTo>
                    <a:pt x="36" y="0"/>
                  </a:lnTo>
                  <a:lnTo>
                    <a:pt x="50" y="10"/>
                  </a:lnTo>
                  <a:lnTo>
                    <a:pt x="63" y="24"/>
                  </a:lnTo>
                  <a:lnTo>
                    <a:pt x="61" y="28"/>
                  </a:lnTo>
                  <a:lnTo>
                    <a:pt x="55" y="25"/>
                  </a:lnTo>
                  <a:lnTo>
                    <a:pt x="40" y="34"/>
                  </a:lnTo>
                  <a:lnTo>
                    <a:pt x="28" y="29"/>
                  </a:lnTo>
                  <a:lnTo>
                    <a:pt x="25" y="44"/>
                  </a:lnTo>
                  <a:lnTo>
                    <a:pt x="9" y="39"/>
                  </a:lnTo>
                  <a:lnTo>
                    <a:pt x="15" y="36"/>
                  </a:lnTo>
                  <a:lnTo>
                    <a:pt x="4" y="30"/>
                  </a:lnTo>
                  <a:lnTo>
                    <a:pt x="6" y="18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12" y="16"/>
                  </a:lnTo>
                  <a:lnTo>
                    <a:pt x="14" y="4"/>
                  </a:lnTo>
                  <a:lnTo>
                    <a:pt x="24" y="16"/>
                  </a:lnTo>
                  <a:lnTo>
                    <a:pt x="28" y="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21" name="Freeform 1696"/>
            <p:cNvSpPr>
              <a:spLocks/>
            </p:cNvSpPr>
            <p:nvPr/>
          </p:nvSpPr>
          <p:spPr bwMode="auto">
            <a:xfrm>
              <a:off x="5483" y="2010"/>
              <a:ext cx="75" cy="92"/>
            </a:xfrm>
            <a:custGeom>
              <a:avLst/>
              <a:gdLst>
                <a:gd name="T0" fmla="*/ 57 w 75"/>
                <a:gd name="T1" fmla="*/ 4 h 92"/>
                <a:gd name="T2" fmla="*/ 56 w 75"/>
                <a:gd name="T3" fmla="*/ 14 h 92"/>
                <a:gd name="T4" fmla="*/ 61 w 75"/>
                <a:gd name="T5" fmla="*/ 26 h 92"/>
                <a:gd name="T6" fmla="*/ 72 w 75"/>
                <a:gd name="T7" fmla="*/ 30 h 92"/>
                <a:gd name="T8" fmla="*/ 65 w 75"/>
                <a:gd name="T9" fmla="*/ 37 h 92"/>
                <a:gd name="T10" fmla="*/ 75 w 75"/>
                <a:gd name="T11" fmla="*/ 44 h 92"/>
                <a:gd name="T12" fmla="*/ 62 w 75"/>
                <a:gd name="T13" fmla="*/ 53 h 92"/>
                <a:gd name="T14" fmla="*/ 73 w 75"/>
                <a:gd name="T15" fmla="*/ 76 h 92"/>
                <a:gd name="T16" fmla="*/ 67 w 75"/>
                <a:gd name="T17" fmla="*/ 83 h 92"/>
                <a:gd name="T18" fmla="*/ 51 w 75"/>
                <a:gd name="T19" fmla="*/ 79 h 92"/>
                <a:gd name="T20" fmla="*/ 52 w 75"/>
                <a:gd name="T21" fmla="*/ 89 h 92"/>
                <a:gd name="T22" fmla="*/ 36 w 75"/>
                <a:gd name="T23" fmla="*/ 92 h 92"/>
                <a:gd name="T24" fmla="*/ 40 w 75"/>
                <a:gd name="T25" fmla="*/ 84 h 92"/>
                <a:gd name="T26" fmla="*/ 19 w 75"/>
                <a:gd name="T27" fmla="*/ 68 h 92"/>
                <a:gd name="T28" fmla="*/ 7 w 75"/>
                <a:gd name="T29" fmla="*/ 72 h 92"/>
                <a:gd name="T30" fmla="*/ 0 w 75"/>
                <a:gd name="T31" fmla="*/ 69 h 92"/>
                <a:gd name="T32" fmla="*/ 13 w 75"/>
                <a:gd name="T33" fmla="*/ 45 h 92"/>
                <a:gd name="T34" fmla="*/ 33 w 75"/>
                <a:gd name="T35" fmla="*/ 51 h 92"/>
                <a:gd name="T36" fmla="*/ 36 w 75"/>
                <a:gd name="T37" fmla="*/ 46 h 92"/>
                <a:gd name="T38" fmla="*/ 31 w 75"/>
                <a:gd name="T39" fmla="*/ 35 h 92"/>
                <a:gd name="T40" fmla="*/ 43 w 75"/>
                <a:gd name="T41" fmla="*/ 26 h 92"/>
                <a:gd name="T42" fmla="*/ 37 w 75"/>
                <a:gd name="T43" fmla="*/ 14 h 92"/>
                <a:gd name="T44" fmla="*/ 47 w 75"/>
                <a:gd name="T45" fmla="*/ 14 h 92"/>
                <a:gd name="T46" fmla="*/ 52 w 75"/>
                <a:gd name="T47" fmla="*/ 0 h 92"/>
                <a:gd name="T48" fmla="*/ 57 w 75"/>
                <a:gd name="T49" fmla="*/ 2 h 92"/>
                <a:gd name="T50" fmla="*/ 57 w 75"/>
                <a:gd name="T51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92">
                  <a:moveTo>
                    <a:pt x="57" y="4"/>
                  </a:moveTo>
                  <a:lnTo>
                    <a:pt x="56" y="14"/>
                  </a:lnTo>
                  <a:lnTo>
                    <a:pt x="61" y="26"/>
                  </a:lnTo>
                  <a:lnTo>
                    <a:pt x="72" y="30"/>
                  </a:lnTo>
                  <a:lnTo>
                    <a:pt x="65" y="37"/>
                  </a:lnTo>
                  <a:lnTo>
                    <a:pt x="75" y="44"/>
                  </a:lnTo>
                  <a:lnTo>
                    <a:pt x="62" y="53"/>
                  </a:lnTo>
                  <a:lnTo>
                    <a:pt x="73" y="76"/>
                  </a:lnTo>
                  <a:lnTo>
                    <a:pt x="67" y="83"/>
                  </a:lnTo>
                  <a:lnTo>
                    <a:pt x="51" y="79"/>
                  </a:lnTo>
                  <a:lnTo>
                    <a:pt x="52" y="89"/>
                  </a:lnTo>
                  <a:lnTo>
                    <a:pt x="36" y="92"/>
                  </a:lnTo>
                  <a:lnTo>
                    <a:pt x="40" y="84"/>
                  </a:lnTo>
                  <a:lnTo>
                    <a:pt x="19" y="68"/>
                  </a:lnTo>
                  <a:lnTo>
                    <a:pt x="7" y="72"/>
                  </a:lnTo>
                  <a:lnTo>
                    <a:pt x="0" y="69"/>
                  </a:lnTo>
                  <a:lnTo>
                    <a:pt x="13" y="45"/>
                  </a:lnTo>
                  <a:lnTo>
                    <a:pt x="33" y="51"/>
                  </a:lnTo>
                  <a:lnTo>
                    <a:pt x="36" y="46"/>
                  </a:lnTo>
                  <a:lnTo>
                    <a:pt x="31" y="35"/>
                  </a:lnTo>
                  <a:lnTo>
                    <a:pt x="43" y="26"/>
                  </a:lnTo>
                  <a:lnTo>
                    <a:pt x="37" y="14"/>
                  </a:lnTo>
                  <a:lnTo>
                    <a:pt x="47" y="14"/>
                  </a:lnTo>
                  <a:lnTo>
                    <a:pt x="52" y="0"/>
                  </a:lnTo>
                  <a:lnTo>
                    <a:pt x="57" y="2"/>
                  </a:lnTo>
                  <a:lnTo>
                    <a:pt x="57" y="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22" name="Freeform 1697"/>
            <p:cNvSpPr>
              <a:spLocks/>
            </p:cNvSpPr>
            <p:nvPr/>
          </p:nvSpPr>
          <p:spPr bwMode="auto">
            <a:xfrm>
              <a:off x="5259" y="2174"/>
              <a:ext cx="371" cy="300"/>
            </a:xfrm>
            <a:custGeom>
              <a:avLst/>
              <a:gdLst>
                <a:gd name="T0" fmla="*/ 46 w 371"/>
                <a:gd name="T1" fmla="*/ 143 h 300"/>
                <a:gd name="T2" fmla="*/ 64 w 371"/>
                <a:gd name="T3" fmla="*/ 138 h 300"/>
                <a:gd name="T4" fmla="*/ 59 w 371"/>
                <a:gd name="T5" fmla="*/ 76 h 300"/>
                <a:gd name="T6" fmla="*/ 99 w 371"/>
                <a:gd name="T7" fmla="*/ 55 h 300"/>
                <a:gd name="T8" fmla="*/ 96 w 371"/>
                <a:gd name="T9" fmla="*/ 70 h 300"/>
                <a:gd name="T10" fmla="*/ 158 w 371"/>
                <a:gd name="T11" fmla="*/ 74 h 300"/>
                <a:gd name="T12" fmla="*/ 225 w 371"/>
                <a:gd name="T13" fmla="*/ 44 h 300"/>
                <a:gd name="T14" fmla="*/ 247 w 371"/>
                <a:gd name="T15" fmla="*/ 17 h 300"/>
                <a:gd name="T16" fmla="*/ 265 w 371"/>
                <a:gd name="T17" fmla="*/ 48 h 300"/>
                <a:gd name="T18" fmla="*/ 276 w 371"/>
                <a:gd name="T19" fmla="*/ 33 h 300"/>
                <a:gd name="T20" fmla="*/ 286 w 371"/>
                <a:gd name="T21" fmla="*/ 47 h 300"/>
                <a:gd name="T22" fmla="*/ 291 w 371"/>
                <a:gd name="T23" fmla="*/ 21 h 300"/>
                <a:gd name="T24" fmla="*/ 307 w 371"/>
                <a:gd name="T25" fmla="*/ 27 h 300"/>
                <a:gd name="T26" fmla="*/ 305 w 371"/>
                <a:gd name="T27" fmla="*/ 0 h 300"/>
                <a:gd name="T28" fmla="*/ 326 w 371"/>
                <a:gd name="T29" fmla="*/ 5 h 300"/>
                <a:gd name="T30" fmla="*/ 333 w 371"/>
                <a:gd name="T31" fmla="*/ 10 h 300"/>
                <a:gd name="T32" fmla="*/ 316 w 371"/>
                <a:gd name="T33" fmla="*/ 36 h 300"/>
                <a:gd name="T34" fmla="*/ 321 w 371"/>
                <a:gd name="T35" fmla="*/ 44 h 300"/>
                <a:gd name="T36" fmla="*/ 331 w 371"/>
                <a:gd name="T37" fmla="*/ 40 h 300"/>
                <a:gd name="T38" fmla="*/ 343 w 371"/>
                <a:gd name="T39" fmla="*/ 62 h 300"/>
                <a:gd name="T40" fmla="*/ 325 w 371"/>
                <a:gd name="T41" fmla="*/ 66 h 300"/>
                <a:gd name="T42" fmla="*/ 341 w 371"/>
                <a:gd name="T43" fmla="*/ 110 h 300"/>
                <a:gd name="T44" fmla="*/ 314 w 371"/>
                <a:gd name="T45" fmla="*/ 118 h 300"/>
                <a:gd name="T46" fmla="*/ 328 w 371"/>
                <a:gd name="T47" fmla="*/ 125 h 300"/>
                <a:gd name="T48" fmla="*/ 305 w 371"/>
                <a:gd name="T49" fmla="*/ 154 h 300"/>
                <a:gd name="T50" fmla="*/ 314 w 371"/>
                <a:gd name="T51" fmla="*/ 177 h 300"/>
                <a:gd name="T52" fmla="*/ 319 w 371"/>
                <a:gd name="T53" fmla="*/ 172 h 300"/>
                <a:gd name="T54" fmla="*/ 352 w 371"/>
                <a:gd name="T55" fmla="*/ 174 h 300"/>
                <a:gd name="T56" fmla="*/ 353 w 371"/>
                <a:gd name="T57" fmla="*/ 195 h 300"/>
                <a:gd name="T58" fmla="*/ 364 w 371"/>
                <a:gd name="T59" fmla="*/ 228 h 300"/>
                <a:gd name="T60" fmla="*/ 323 w 371"/>
                <a:gd name="T61" fmla="*/ 230 h 300"/>
                <a:gd name="T62" fmla="*/ 371 w 371"/>
                <a:gd name="T63" fmla="*/ 264 h 300"/>
                <a:gd name="T64" fmla="*/ 343 w 371"/>
                <a:gd name="T65" fmla="*/ 270 h 300"/>
                <a:gd name="T66" fmla="*/ 346 w 371"/>
                <a:gd name="T67" fmla="*/ 291 h 300"/>
                <a:gd name="T68" fmla="*/ 336 w 371"/>
                <a:gd name="T69" fmla="*/ 289 h 300"/>
                <a:gd name="T70" fmla="*/ 324 w 371"/>
                <a:gd name="T71" fmla="*/ 277 h 300"/>
                <a:gd name="T72" fmla="*/ 301 w 371"/>
                <a:gd name="T73" fmla="*/ 277 h 300"/>
                <a:gd name="T74" fmla="*/ 269 w 371"/>
                <a:gd name="T75" fmla="*/ 300 h 300"/>
                <a:gd name="T76" fmla="*/ 272 w 371"/>
                <a:gd name="T77" fmla="*/ 275 h 300"/>
                <a:gd name="T78" fmla="*/ 246 w 371"/>
                <a:gd name="T79" fmla="*/ 292 h 300"/>
                <a:gd name="T80" fmla="*/ 242 w 371"/>
                <a:gd name="T81" fmla="*/ 251 h 300"/>
                <a:gd name="T82" fmla="*/ 209 w 371"/>
                <a:gd name="T83" fmla="*/ 240 h 300"/>
                <a:gd name="T84" fmla="*/ 198 w 371"/>
                <a:gd name="T85" fmla="*/ 229 h 300"/>
                <a:gd name="T86" fmla="*/ 189 w 371"/>
                <a:gd name="T87" fmla="*/ 248 h 300"/>
                <a:gd name="T88" fmla="*/ 164 w 371"/>
                <a:gd name="T89" fmla="*/ 237 h 300"/>
                <a:gd name="T90" fmla="*/ 139 w 371"/>
                <a:gd name="T91" fmla="*/ 254 h 300"/>
                <a:gd name="T92" fmla="*/ 111 w 371"/>
                <a:gd name="T93" fmla="*/ 237 h 300"/>
                <a:gd name="T94" fmla="*/ 96 w 371"/>
                <a:gd name="T95" fmla="*/ 266 h 300"/>
                <a:gd name="T96" fmla="*/ 90 w 371"/>
                <a:gd name="T97" fmla="*/ 252 h 300"/>
                <a:gd name="T98" fmla="*/ 36 w 371"/>
                <a:gd name="T99" fmla="*/ 239 h 300"/>
                <a:gd name="T100" fmla="*/ 31 w 371"/>
                <a:gd name="T101" fmla="*/ 223 h 300"/>
                <a:gd name="T102" fmla="*/ 36 w 371"/>
                <a:gd name="T103" fmla="*/ 204 h 300"/>
                <a:gd name="T104" fmla="*/ 24 w 371"/>
                <a:gd name="T105" fmla="*/ 206 h 300"/>
                <a:gd name="T106" fmla="*/ 23 w 371"/>
                <a:gd name="T107" fmla="*/ 197 h 300"/>
                <a:gd name="T108" fmla="*/ 11 w 371"/>
                <a:gd name="T109" fmla="*/ 192 h 300"/>
                <a:gd name="T110" fmla="*/ 0 w 371"/>
                <a:gd name="T111" fmla="*/ 194 h 300"/>
                <a:gd name="T112" fmla="*/ 1 w 371"/>
                <a:gd name="T113" fmla="*/ 162 h 300"/>
                <a:gd name="T114" fmla="*/ 24 w 371"/>
                <a:gd name="T115" fmla="*/ 160 h 300"/>
                <a:gd name="T116" fmla="*/ 23 w 371"/>
                <a:gd name="T117" fmla="*/ 154 h 300"/>
                <a:gd name="T118" fmla="*/ 47 w 371"/>
                <a:gd name="T119" fmla="*/ 153 h 300"/>
                <a:gd name="T120" fmla="*/ 46 w 371"/>
                <a:gd name="T121" fmla="*/ 143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1" h="300">
                  <a:moveTo>
                    <a:pt x="46" y="143"/>
                  </a:moveTo>
                  <a:lnTo>
                    <a:pt x="64" y="138"/>
                  </a:lnTo>
                  <a:lnTo>
                    <a:pt x="59" y="76"/>
                  </a:lnTo>
                  <a:lnTo>
                    <a:pt x="99" y="55"/>
                  </a:lnTo>
                  <a:lnTo>
                    <a:pt x="96" y="70"/>
                  </a:lnTo>
                  <a:lnTo>
                    <a:pt x="158" y="74"/>
                  </a:lnTo>
                  <a:lnTo>
                    <a:pt x="225" y="44"/>
                  </a:lnTo>
                  <a:lnTo>
                    <a:pt x="247" y="17"/>
                  </a:lnTo>
                  <a:lnTo>
                    <a:pt x="265" y="48"/>
                  </a:lnTo>
                  <a:lnTo>
                    <a:pt x="276" y="33"/>
                  </a:lnTo>
                  <a:lnTo>
                    <a:pt x="286" y="47"/>
                  </a:lnTo>
                  <a:lnTo>
                    <a:pt x="291" y="21"/>
                  </a:lnTo>
                  <a:lnTo>
                    <a:pt x="307" y="27"/>
                  </a:lnTo>
                  <a:lnTo>
                    <a:pt x="305" y="0"/>
                  </a:lnTo>
                  <a:lnTo>
                    <a:pt x="326" y="5"/>
                  </a:lnTo>
                  <a:lnTo>
                    <a:pt x="333" y="10"/>
                  </a:lnTo>
                  <a:lnTo>
                    <a:pt x="316" y="36"/>
                  </a:lnTo>
                  <a:lnTo>
                    <a:pt x="321" y="44"/>
                  </a:lnTo>
                  <a:lnTo>
                    <a:pt x="331" y="40"/>
                  </a:lnTo>
                  <a:lnTo>
                    <a:pt x="343" y="62"/>
                  </a:lnTo>
                  <a:lnTo>
                    <a:pt x="325" y="66"/>
                  </a:lnTo>
                  <a:lnTo>
                    <a:pt x="341" y="110"/>
                  </a:lnTo>
                  <a:lnTo>
                    <a:pt x="314" y="118"/>
                  </a:lnTo>
                  <a:lnTo>
                    <a:pt x="328" y="125"/>
                  </a:lnTo>
                  <a:lnTo>
                    <a:pt x="305" y="154"/>
                  </a:lnTo>
                  <a:lnTo>
                    <a:pt x="314" y="177"/>
                  </a:lnTo>
                  <a:lnTo>
                    <a:pt x="319" y="172"/>
                  </a:lnTo>
                  <a:lnTo>
                    <a:pt x="352" y="174"/>
                  </a:lnTo>
                  <a:lnTo>
                    <a:pt x="353" y="195"/>
                  </a:lnTo>
                  <a:lnTo>
                    <a:pt x="364" y="228"/>
                  </a:lnTo>
                  <a:lnTo>
                    <a:pt x="323" y="230"/>
                  </a:lnTo>
                  <a:lnTo>
                    <a:pt x="371" y="264"/>
                  </a:lnTo>
                  <a:lnTo>
                    <a:pt x="343" y="270"/>
                  </a:lnTo>
                  <a:lnTo>
                    <a:pt x="346" y="291"/>
                  </a:lnTo>
                  <a:lnTo>
                    <a:pt x="336" y="289"/>
                  </a:lnTo>
                  <a:lnTo>
                    <a:pt x="324" y="277"/>
                  </a:lnTo>
                  <a:lnTo>
                    <a:pt x="301" y="277"/>
                  </a:lnTo>
                  <a:lnTo>
                    <a:pt x="269" y="300"/>
                  </a:lnTo>
                  <a:lnTo>
                    <a:pt x="272" y="275"/>
                  </a:lnTo>
                  <a:lnTo>
                    <a:pt x="246" y="292"/>
                  </a:lnTo>
                  <a:lnTo>
                    <a:pt x="242" y="251"/>
                  </a:lnTo>
                  <a:lnTo>
                    <a:pt x="209" y="240"/>
                  </a:lnTo>
                  <a:lnTo>
                    <a:pt x="198" y="229"/>
                  </a:lnTo>
                  <a:lnTo>
                    <a:pt x="189" y="248"/>
                  </a:lnTo>
                  <a:lnTo>
                    <a:pt x="164" y="237"/>
                  </a:lnTo>
                  <a:lnTo>
                    <a:pt x="139" y="254"/>
                  </a:lnTo>
                  <a:lnTo>
                    <a:pt x="111" y="237"/>
                  </a:lnTo>
                  <a:lnTo>
                    <a:pt x="96" y="266"/>
                  </a:lnTo>
                  <a:lnTo>
                    <a:pt x="90" y="252"/>
                  </a:lnTo>
                  <a:lnTo>
                    <a:pt x="36" y="239"/>
                  </a:lnTo>
                  <a:lnTo>
                    <a:pt x="31" y="223"/>
                  </a:lnTo>
                  <a:lnTo>
                    <a:pt x="36" y="204"/>
                  </a:lnTo>
                  <a:lnTo>
                    <a:pt x="24" y="206"/>
                  </a:lnTo>
                  <a:lnTo>
                    <a:pt x="23" y="197"/>
                  </a:lnTo>
                  <a:lnTo>
                    <a:pt x="11" y="192"/>
                  </a:lnTo>
                  <a:lnTo>
                    <a:pt x="0" y="194"/>
                  </a:lnTo>
                  <a:lnTo>
                    <a:pt x="1" y="162"/>
                  </a:lnTo>
                  <a:lnTo>
                    <a:pt x="24" y="160"/>
                  </a:lnTo>
                  <a:lnTo>
                    <a:pt x="23" y="154"/>
                  </a:lnTo>
                  <a:lnTo>
                    <a:pt x="47" y="153"/>
                  </a:lnTo>
                  <a:lnTo>
                    <a:pt x="46" y="14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23" name="Freeform 1698"/>
            <p:cNvSpPr>
              <a:spLocks/>
            </p:cNvSpPr>
            <p:nvPr/>
          </p:nvSpPr>
          <p:spPr bwMode="auto">
            <a:xfrm>
              <a:off x="5112" y="2149"/>
              <a:ext cx="27" cy="23"/>
            </a:xfrm>
            <a:custGeom>
              <a:avLst/>
              <a:gdLst>
                <a:gd name="T0" fmla="*/ 0 w 27"/>
                <a:gd name="T1" fmla="*/ 23 h 23"/>
                <a:gd name="T2" fmla="*/ 0 w 27"/>
                <a:gd name="T3" fmla="*/ 6 h 23"/>
                <a:gd name="T4" fmla="*/ 25 w 27"/>
                <a:gd name="T5" fmla="*/ 0 h 23"/>
                <a:gd name="T6" fmla="*/ 27 w 27"/>
                <a:gd name="T7" fmla="*/ 22 h 23"/>
                <a:gd name="T8" fmla="*/ 0 w 2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3">
                  <a:moveTo>
                    <a:pt x="0" y="23"/>
                  </a:moveTo>
                  <a:lnTo>
                    <a:pt x="0" y="6"/>
                  </a:lnTo>
                  <a:lnTo>
                    <a:pt x="25" y="0"/>
                  </a:lnTo>
                  <a:lnTo>
                    <a:pt x="27" y="22"/>
                  </a:lnTo>
                  <a:lnTo>
                    <a:pt x="0" y="2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24" name="Freeform 1699"/>
            <p:cNvSpPr>
              <a:spLocks/>
            </p:cNvSpPr>
            <p:nvPr/>
          </p:nvSpPr>
          <p:spPr bwMode="auto">
            <a:xfrm>
              <a:off x="5417" y="2513"/>
              <a:ext cx="80" cy="75"/>
            </a:xfrm>
            <a:custGeom>
              <a:avLst/>
              <a:gdLst>
                <a:gd name="T0" fmla="*/ 54 w 80"/>
                <a:gd name="T1" fmla="*/ 54 h 75"/>
                <a:gd name="T2" fmla="*/ 42 w 80"/>
                <a:gd name="T3" fmla="*/ 75 h 75"/>
                <a:gd name="T4" fmla="*/ 40 w 80"/>
                <a:gd name="T5" fmla="*/ 64 h 75"/>
                <a:gd name="T6" fmla="*/ 8 w 80"/>
                <a:gd name="T7" fmla="*/ 59 h 75"/>
                <a:gd name="T8" fmla="*/ 16 w 80"/>
                <a:gd name="T9" fmla="*/ 52 h 75"/>
                <a:gd name="T10" fmla="*/ 3 w 80"/>
                <a:gd name="T11" fmla="*/ 46 h 75"/>
                <a:gd name="T12" fmla="*/ 0 w 80"/>
                <a:gd name="T13" fmla="*/ 33 h 75"/>
                <a:gd name="T14" fmla="*/ 26 w 80"/>
                <a:gd name="T15" fmla="*/ 17 h 75"/>
                <a:gd name="T16" fmla="*/ 24 w 80"/>
                <a:gd name="T17" fmla="*/ 0 h 75"/>
                <a:gd name="T18" fmla="*/ 41 w 80"/>
                <a:gd name="T19" fmla="*/ 5 h 75"/>
                <a:gd name="T20" fmla="*/ 40 w 80"/>
                <a:gd name="T21" fmla="*/ 20 h 75"/>
                <a:gd name="T22" fmla="*/ 51 w 80"/>
                <a:gd name="T23" fmla="*/ 13 h 75"/>
                <a:gd name="T24" fmla="*/ 69 w 80"/>
                <a:gd name="T25" fmla="*/ 17 h 75"/>
                <a:gd name="T26" fmla="*/ 58 w 80"/>
                <a:gd name="T27" fmla="*/ 33 h 75"/>
                <a:gd name="T28" fmla="*/ 58 w 80"/>
                <a:gd name="T29" fmla="*/ 50 h 75"/>
                <a:gd name="T30" fmla="*/ 79 w 80"/>
                <a:gd name="T31" fmla="*/ 45 h 75"/>
                <a:gd name="T32" fmla="*/ 80 w 80"/>
                <a:gd name="T33" fmla="*/ 63 h 75"/>
                <a:gd name="T34" fmla="*/ 54 w 80"/>
                <a:gd name="T35" fmla="*/ 5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75">
                  <a:moveTo>
                    <a:pt x="54" y="54"/>
                  </a:moveTo>
                  <a:lnTo>
                    <a:pt x="42" y="75"/>
                  </a:lnTo>
                  <a:lnTo>
                    <a:pt x="40" y="64"/>
                  </a:lnTo>
                  <a:lnTo>
                    <a:pt x="8" y="59"/>
                  </a:lnTo>
                  <a:lnTo>
                    <a:pt x="16" y="52"/>
                  </a:lnTo>
                  <a:lnTo>
                    <a:pt x="3" y="46"/>
                  </a:lnTo>
                  <a:lnTo>
                    <a:pt x="0" y="33"/>
                  </a:lnTo>
                  <a:lnTo>
                    <a:pt x="26" y="17"/>
                  </a:lnTo>
                  <a:lnTo>
                    <a:pt x="24" y="0"/>
                  </a:lnTo>
                  <a:lnTo>
                    <a:pt x="41" y="5"/>
                  </a:lnTo>
                  <a:lnTo>
                    <a:pt x="40" y="20"/>
                  </a:lnTo>
                  <a:lnTo>
                    <a:pt x="51" y="13"/>
                  </a:lnTo>
                  <a:lnTo>
                    <a:pt x="69" y="17"/>
                  </a:lnTo>
                  <a:lnTo>
                    <a:pt x="58" y="33"/>
                  </a:lnTo>
                  <a:lnTo>
                    <a:pt x="58" y="50"/>
                  </a:lnTo>
                  <a:lnTo>
                    <a:pt x="79" y="45"/>
                  </a:lnTo>
                  <a:lnTo>
                    <a:pt x="80" y="63"/>
                  </a:lnTo>
                  <a:lnTo>
                    <a:pt x="54" y="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25" name="Freeform 1700"/>
            <p:cNvSpPr>
              <a:spLocks/>
            </p:cNvSpPr>
            <p:nvPr/>
          </p:nvSpPr>
          <p:spPr bwMode="auto">
            <a:xfrm>
              <a:off x="5320" y="2557"/>
              <a:ext cx="53" cy="58"/>
            </a:xfrm>
            <a:custGeom>
              <a:avLst/>
              <a:gdLst>
                <a:gd name="T0" fmla="*/ 43 w 53"/>
                <a:gd name="T1" fmla="*/ 5 h 58"/>
                <a:gd name="T2" fmla="*/ 42 w 53"/>
                <a:gd name="T3" fmla="*/ 15 h 58"/>
                <a:gd name="T4" fmla="*/ 53 w 53"/>
                <a:gd name="T5" fmla="*/ 28 h 58"/>
                <a:gd name="T6" fmla="*/ 42 w 53"/>
                <a:gd name="T7" fmla="*/ 34 h 58"/>
                <a:gd name="T8" fmla="*/ 38 w 53"/>
                <a:gd name="T9" fmla="*/ 45 h 58"/>
                <a:gd name="T10" fmla="*/ 41 w 53"/>
                <a:gd name="T11" fmla="*/ 50 h 58"/>
                <a:gd name="T12" fmla="*/ 30 w 53"/>
                <a:gd name="T13" fmla="*/ 56 h 58"/>
                <a:gd name="T14" fmla="*/ 20 w 53"/>
                <a:gd name="T15" fmla="*/ 58 h 58"/>
                <a:gd name="T16" fmla="*/ 0 w 53"/>
                <a:gd name="T17" fmla="*/ 41 h 58"/>
                <a:gd name="T18" fmla="*/ 5 w 53"/>
                <a:gd name="T19" fmla="*/ 32 h 58"/>
                <a:gd name="T20" fmla="*/ 0 w 53"/>
                <a:gd name="T21" fmla="*/ 28 h 58"/>
                <a:gd name="T22" fmla="*/ 5 w 53"/>
                <a:gd name="T23" fmla="*/ 20 h 58"/>
                <a:gd name="T24" fmla="*/ 1 w 53"/>
                <a:gd name="T25" fmla="*/ 15 h 58"/>
                <a:gd name="T26" fmla="*/ 7 w 53"/>
                <a:gd name="T27" fmla="*/ 0 h 58"/>
                <a:gd name="T28" fmla="*/ 10 w 53"/>
                <a:gd name="T29" fmla="*/ 8 h 58"/>
                <a:gd name="T30" fmla="*/ 43 w 53"/>
                <a:gd name="T31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58">
                  <a:moveTo>
                    <a:pt x="43" y="5"/>
                  </a:moveTo>
                  <a:lnTo>
                    <a:pt x="42" y="15"/>
                  </a:lnTo>
                  <a:lnTo>
                    <a:pt x="53" y="28"/>
                  </a:lnTo>
                  <a:lnTo>
                    <a:pt x="42" y="34"/>
                  </a:lnTo>
                  <a:lnTo>
                    <a:pt x="38" y="45"/>
                  </a:lnTo>
                  <a:lnTo>
                    <a:pt x="41" y="50"/>
                  </a:lnTo>
                  <a:lnTo>
                    <a:pt x="30" y="56"/>
                  </a:lnTo>
                  <a:lnTo>
                    <a:pt x="20" y="58"/>
                  </a:lnTo>
                  <a:lnTo>
                    <a:pt x="0" y="41"/>
                  </a:lnTo>
                  <a:lnTo>
                    <a:pt x="5" y="32"/>
                  </a:lnTo>
                  <a:lnTo>
                    <a:pt x="0" y="28"/>
                  </a:lnTo>
                  <a:lnTo>
                    <a:pt x="5" y="20"/>
                  </a:lnTo>
                  <a:lnTo>
                    <a:pt x="1" y="15"/>
                  </a:lnTo>
                  <a:lnTo>
                    <a:pt x="7" y="0"/>
                  </a:lnTo>
                  <a:lnTo>
                    <a:pt x="10" y="8"/>
                  </a:lnTo>
                  <a:lnTo>
                    <a:pt x="43" y="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26" name="Freeform 1701"/>
            <p:cNvSpPr>
              <a:spLocks/>
            </p:cNvSpPr>
            <p:nvPr/>
          </p:nvSpPr>
          <p:spPr bwMode="auto">
            <a:xfrm>
              <a:off x="5521" y="2617"/>
              <a:ext cx="63" cy="41"/>
            </a:xfrm>
            <a:custGeom>
              <a:avLst/>
              <a:gdLst>
                <a:gd name="T0" fmla="*/ 18 w 63"/>
                <a:gd name="T1" fmla="*/ 24 h 41"/>
                <a:gd name="T2" fmla="*/ 0 w 63"/>
                <a:gd name="T3" fmla="*/ 17 h 41"/>
                <a:gd name="T4" fmla="*/ 47 w 63"/>
                <a:gd name="T5" fmla="*/ 0 h 41"/>
                <a:gd name="T6" fmla="*/ 59 w 63"/>
                <a:gd name="T7" fmla="*/ 4 h 41"/>
                <a:gd name="T8" fmla="*/ 63 w 63"/>
                <a:gd name="T9" fmla="*/ 31 h 41"/>
                <a:gd name="T10" fmla="*/ 38 w 63"/>
                <a:gd name="T11" fmla="*/ 41 h 41"/>
                <a:gd name="T12" fmla="*/ 18 w 63"/>
                <a:gd name="T13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41">
                  <a:moveTo>
                    <a:pt x="18" y="24"/>
                  </a:moveTo>
                  <a:lnTo>
                    <a:pt x="0" y="17"/>
                  </a:lnTo>
                  <a:lnTo>
                    <a:pt x="47" y="0"/>
                  </a:lnTo>
                  <a:lnTo>
                    <a:pt x="59" y="4"/>
                  </a:lnTo>
                  <a:lnTo>
                    <a:pt x="63" y="31"/>
                  </a:lnTo>
                  <a:lnTo>
                    <a:pt x="38" y="41"/>
                  </a:lnTo>
                  <a:lnTo>
                    <a:pt x="18" y="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27" name="Freeform 1702"/>
            <p:cNvSpPr>
              <a:spLocks/>
            </p:cNvSpPr>
            <p:nvPr/>
          </p:nvSpPr>
          <p:spPr bwMode="auto">
            <a:xfrm>
              <a:off x="4743" y="959"/>
              <a:ext cx="549" cy="502"/>
            </a:xfrm>
            <a:custGeom>
              <a:avLst/>
              <a:gdLst>
                <a:gd name="T0" fmla="*/ 29 w 549"/>
                <a:gd name="T1" fmla="*/ 170 h 502"/>
                <a:gd name="T2" fmla="*/ 80 w 549"/>
                <a:gd name="T3" fmla="*/ 172 h 502"/>
                <a:gd name="T4" fmla="*/ 97 w 549"/>
                <a:gd name="T5" fmla="*/ 173 h 502"/>
                <a:gd name="T6" fmla="*/ 145 w 549"/>
                <a:gd name="T7" fmla="*/ 139 h 502"/>
                <a:gd name="T8" fmla="*/ 192 w 549"/>
                <a:gd name="T9" fmla="*/ 115 h 502"/>
                <a:gd name="T10" fmla="*/ 243 w 549"/>
                <a:gd name="T11" fmla="*/ 91 h 502"/>
                <a:gd name="T12" fmla="*/ 280 w 549"/>
                <a:gd name="T13" fmla="*/ 74 h 502"/>
                <a:gd name="T14" fmla="*/ 302 w 549"/>
                <a:gd name="T15" fmla="*/ 69 h 502"/>
                <a:gd name="T16" fmla="*/ 382 w 549"/>
                <a:gd name="T17" fmla="*/ 0 h 502"/>
                <a:gd name="T18" fmla="*/ 428 w 549"/>
                <a:gd name="T19" fmla="*/ 8 h 502"/>
                <a:gd name="T20" fmla="*/ 480 w 549"/>
                <a:gd name="T21" fmla="*/ 32 h 502"/>
                <a:gd name="T22" fmla="*/ 524 w 549"/>
                <a:gd name="T23" fmla="*/ 57 h 502"/>
                <a:gd name="T24" fmla="*/ 549 w 549"/>
                <a:gd name="T25" fmla="*/ 73 h 502"/>
                <a:gd name="T26" fmla="*/ 507 w 549"/>
                <a:gd name="T27" fmla="*/ 86 h 502"/>
                <a:gd name="T28" fmla="*/ 475 w 549"/>
                <a:gd name="T29" fmla="*/ 129 h 502"/>
                <a:gd name="T30" fmla="*/ 502 w 549"/>
                <a:gd name="T31" fmla="*/ 176 h 502"/>
                <a:gd name="T32" fmla="*/ 497 w 549"/>
                <a:gd name="T33" fmla="*/ 188 h 502"/>
                <a:gd name="T34" fmla="*/ 506 w 549"/>
                <a:gd name="T35" fmla="*/ 197 h 502"/>
                <a:gd name="T36" fmla="*/ 502 w 549"/>
                <a:gd name="T37" fmla="*/ 219 h 502"/>
                <a:gd name="T38" fmla="*/ 499 w 549"/>
                <a:gd name="T39" fmla="*/ 248 h 502"/>
                <a:gd name="T40" fmla="*/ 495 w 549"/>
                <a:gd name="T41" fmla="*/ 267 h 502"/>
                <a:gd name="T42" fmla="*/ 468 w 549"/>
                <a:gd name="T43" fmla="*/ 268 h 502"/>
                <a:gd name="T44" fmla="*/ 443 w 549"/>
                <a:gd name="T45" fmla="*/ 290 h 502"/>
                <a:gd name="T46" fmla="*/ 427 w 549"/>
                <a:gd name="T47" fmla="*/ 305 h 502"/>
                <a:gd name="T48" fmla="*/ 413 w 549"/>
                <a:gd name="T49" fmla="*/ 348 h 502"/>
                <a:gd name="T50" fmla="*/ 381 w 549"/>
                <a:gd name="T51" fmla="*/ 358 h 502"/>
                <a:gd name="T52" fmla="*/ 354 w 549"/>
                <a:gd name="T53" fmla="*/ 385 h 502"/>
                <a:gd name="T54" fmla="*/ 353 w 549"/>
                <a:gd name="T55" fmla="*/ 398 h 502"/>
                <a:gd name="T56" fmla="*/ 359 w 549"/>
                <a:gd name="T57" fmla="*/ 426 h 502"/>
                <a:gd name="T58" fmla="*/ 342 w 549"/>
                <a:gd name="T59" fmla="*/ 454 h 502"/>
                <a:gd name="T60" fmla="*/ 326 w 549"/>
                <a:gd name="T61" fmla="*/ 450 h 502"/>
                <a:gd name="T62" fmla="*/ 327 w 549"/>
                <a:gd name="T63" fmla="*/ 461 h 502"/>
                <a:gd name="T64" fmla="*/ 296 w 549"/>
                <a:gd name="T65" fmla="*/ 461 h 502"/>
                <a:gd name="T66" fmla="*/ 288 w 549"/>
                <a:gd name="T67" fmla="*/ 482 h 502"/>
                <a:gd name="T68" fmla="*/ 263 w 549"/>
                <a:gd name="T69" fmla="*/ 484 h 502"/>
                <a:gd name="T70" fmla="*/ 201 w 549"/>
                <a:gd name="T71" fmla="*/ 488 h 502"/>
                <a:gd name="T72" fmla="*/ 136 w 549"/>
                <a:gd name="T73" fmla="*/ 502 h 502"/>
                <a:gd name="T74" fmla="*/ 142 w 549"/>
                <a:gd name="T75" fmla="*/ 413 h 502"/>
                <a:gd name="T76" fmla="*/ 97 w 549"/>
                <a:gd name="T77" fmla="*/ 369 h 502"/>
                <a:gd name="T78" fmla="*/ 48 w 549"/>
                <a:gd name="T79" fmla="*/ 336 h 502"/>
                <a:gd name="T80" fmla="*/ 50 w 549"/>
                <a:gd name="T81" fmla="*/ 309 h 502"/>
                <a:gd name="T82" fmla="*/ 36 w 549"/>
                <a:gd name="T83" fmla="*/ 294 h 502"/>
                <a:gd name="T84" fmla="*/ 0 w 549"/>
                <a:gd name="T85" fmla="*/ 246 h 502"/>
                <a:gd name="T86" fmla="*/ 19 w 549"/>
                <a:gd name="T87" fmla="*/ 20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9" h="502">
                  <a:moveTo>
                    <a:pt x="19" y="201"/>
                  </a:moveTo>
                  <a:lnTo>
                    <a:pt x="29" y="170"/>
                  </a:lnTo>
                  <a:lnTo>
                    <a:pt x="80" y="182"/>
                  </a:lnTo>
                  <a:lnTo>
                    <a:pt x="80" y="172"/>
                  </a:lnTo>
                  <a:lnTo>
                    <a:pt x="80" y="170"/>
                  </a:lnTo>
                  <a:lnTo>
                    <a:pt x="97" y="173"/>
                  </a:lnTo>
                  <a:lnTo>
                    <a:pt x="108" y="150"/>
                  </a:lnTo>
                  <a:lnTo>
                    <a:pt x="145" y="139"/>
                  </a:lnTo>
                  <a:lnTo>
                    <a:pt x="185" y="103"/>
                  </a:lnTo>
                  <a:lnTo>
                    <a:pt x="192" y="115"/>
                  </a:lnTo>
                  <a:lnTo>
                    <a:pt x="242" y="117"/>
                  </a:lnTo>
                  <a:lnTo>
                    <a:pt x="243" y="91"/>
                  </a:lnTo>
                  <a:lnTo>
                    <a:pt x="269" y="91"/>
                  </a:lnTo>
                  <a:lnTo>
                    <a:pt x="280" y="74"/>
                  </a:lnTo>
                  <a:lnTo>
                    <a:pt x="310" y="95"/>
                  </a:lnTo>
                  <a:lnTo>
                    <a:pt x="302" y="69"/>
                  </a:lnTo>
                  <a:lnTo>
                    <a:pt x="388" y="20"/>
                  </a:lnTo>
                  <a:lnTo>
                    <a:pt x="382" y="0"/>
                  </a:lnTo>
                  <a:lnTo>
                    <a:pt x="424" y="18"/>
                  </a:lnTo>
                  <a:lnTo>
                    <a:pt x="428" y="8"/>
                  </a:lnTo>
                  <a:lnTo>
                    <a:pt x="435" y="21"/>
                  </a:lnTo>
                  <a:lnTo>
                    <a:pt x="480" y="32"/>
                  </a:lnTo>
                  <a:lnTo>
                    <a:pt x="470" y="48"/>
                  </a:lnTo>
                  <a:lnTo>
                    <a:pt x="524" y="57"/>
                  </a:lnTo>
                  <a:lnTo>
                    <a:pt x="543" y="63"/>
                  </a:lnTo>
                  <a:lnTo>
                    <a:pt x="549" y="73"/>
                  </a:lnTo>
                  <a:lnTo>
                    <a:pt x="534" y="85"/>
                  </a:lnTo>
                  <a:lnTo>
                    <a:pt x="507" y="86"/>
                  </a:lnTo>
                  <a:lnTo>
                    <a:pt x="497" y="107"/>
                  </a:lnTo>
                  <a:lnTo>
                    <a:pt x="475" y="129"/>
                  </a:lnTo>
                  <a:lnTo>
                    <a:pt x="505" y="158"/>
                  </a:lnTo>
                  <a:lnTo>
                    <a:pt x="502" y="176"/>
                  </a:lnTo>
                  <a:lnTo>
                    <a:pt x="513" y="185"/>
                  </a:lnTo>
                  <a:lnTo>
                    <a:pt x="497" y="188"/>
                  </a:lnTo>
                  <a:lnTo>
                    <a:pt x="497" y="196"/>
                  </a:lnTo>
                  <a:lnTo>
                    <a:pt x="506" y="197"/>
                  </a:lnTo>
                  <a:lnTo>
                    <a:pt x="499" y="204"/>
                  </a:lnTo>
                  <a:lnTo>
                    <a:pt x="502" y="219"/>
                  </a:lnTo>
                  <a:lnTo>
                    <a:pt x="488" y="221"/>
                  </a:lnTo>
                  <a:lnTo>
                    <a:pt x="499" y="248"/>
                  </a:lnTo>
                  <a:lnTo>
                    <a:pt x="470" y="248"/>
                  </a:lnTo>
                  <a:lnTo>
                    <a:pt x="495" y="267"/>
                  </a:lnTo>
                  <a:lnTo>
                    <a:pt x="493" y="279"/>
                  </a:lnTo>
                  <a:lnTo>
                    <a:pt x="468" y="268"/>
                  </a:lnTo>
                  <a:lnTo>
                    <a:pt x="443" y="274"/>
                  </a:lnTo>
                  <a:lnTo>
                    <a:pt x="443" y="290"/>
                  </a:lnTo>
                  <a:lnTo>
                    <a:pt x="424" y="289"/>
                  </a:lnTo>
                  <a:lnTo>
                    <a:pt x="427" y="305"/>
                  </a:lnTo>
                  <a:lnTo>
                    <a:pt x="415" y="321"/>
                  </a:lnTo>
                  <a:lnTo>
                    <a:pt x="413" y="348"/>
                  </a:lnTo>
                  <a:lnTo>
                    <a:pt x="385" y="351"/>
                  </a:lnTo>
                  <a:lnTo>
                    <a:pt x="381" y="358"/>
                  </a:lnTo>
                  <a:lnTo>
                    <a:pt x="351" y="370"/>
                  </a:lnTo>
                  <a:lnTo>
                    <a:pt x="354" y="385"/>
                  </a:lnTo>
                  <a:lnTo>
                    <a:pt x="347" y="394"/>
                  </a:lnTo>
                  <a:lnTo>
                    <a:pt x="353" y="398"/>
                  </a:lnTo>
                  <a:lnTo>
                    <a:pt x="339" y="410"/>
                  </a:lnTo>
                  <a:lnTo>
                    <a:pt x="359" y="426"/>
                  </a:lnTo>
                  <a:lnTo>
                    <a:pt x="345" y="463"/>
                  </a:lnTo>
                  <a:lnTo>
                    <a:pt x="342" y="454"/>
                  </a:lnTo>
                  <a:lnTo>
                    <a:pt x="333" y="457"/>
                  </a:lnTo>
                  <a:lnTo>
                    <a:pt x="326" y="450"/>
                  </a:lnTo>
                  <a:lnTo>
                    <a:pt x="318" y="456"/>
                  </a:lnTo>
                  <a:lnTo>
                    <a:pt x="327" y="461"/>
                  </a:lnTo>
                  <a:lnTo>
                    <a:pt x="323" y="471"/>
                  </a:lnTo>
                  <a:lnTo>
                    <a:pt x="296" y="461"/>
                  </a:lnTo>
                  <a:lnTo>
                    <a:pt x="302" y="485"/>
                  </a:lnTo>
                  <a:lnTo>
                    <a:pt x="288" y="482"/>
                  </a:lnTo>
                  <a:lnTo>
                    <a:pt x="283" y="490"/>
                  </a:lnTo>
                  <a:lnTo>
                    <a:pt x="263" y="484"/>
                  </a:lnTo>
                  <a:lnTo>
                    <a:pt x="217" y="497"/>
                  </a:lnTo>
                  <a:lnTo>
                    <a:pt x="201" y="488"/>
                  </a:lnTo>
                  <a:lnTo>
                    <a:pt x="193" y="500"/>
                  </a:lnTo>
                  <a:lnTo>
                    <a:pt x="136" y="502"/>
                  </a:lnTo>
                  <a:lnTo>
                    <a:pt x="128" y="457"/>
                  </a:lnTo>
                  <a:lnTo>
                    <a:pt x="142" y="413"/>
                  </a:lnTo>
                  <a:lnTo>
                    <a:pt x="94" y="388"/>
                  </a:lnTo>
                  <a:lnTo>
                    <a:pt x="97" y="369"/>
                  </a:lnTo>
                  <a:lnTo>
                    <a:pt x="66" y="370"/>
                  </a:lnTo>
                  <a:lnTo>
                    <a:pt x="48" y="336"/>
                  </a:lnTo>
                  <a:lnTo>
                    <a:pt x="70" y="332"/>
                  </a:lnTo>
                  <a:lnTo>
                    <a:pt x="50" y="309"/>
                  </a:lnTo>
                  <a:lnTo>
                    <a:pt x="59" y="294"/>
                  </a:lnTo>
                  <a:lnTo>
                    <a:pt x="36" y="294"/>
                  </a:lnTo>
                  <a:lnTo>
                    <a:pt x="22" y="267"/>
                  </a:lnTo>
                  <a:lnTo>
                    <a:pt x="0" y="246"/>
                  </a:lnTo>
                  <a:lnTo>
                    <a:pt x="6" y="197"/>
                  </a:lnTo>
                  <a:lnTo>
                    <a:pt x="19" y="20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28" name="Freeform 1703"/>
            <p:cNvSpPr>
              <a:spLocks/>
            </p:cNvSpPr>
            <p:nvPr/>
          </p:nvSpPr>
          <p:spPr bwMode="auto">
            <a:xfrm>
              <a:off x="4296" y="1695"/>
              <a:ext cx="545" cy="561"/>
            </a:xfrm>
            <a:custGeom>
              <a:avLst/>
              <a:gdLst>
                <a:gd name="T0" fmla="*/ 85 w 545"/>
                <a:gd name="T1" fmla="*/ 60 h 561"/>
                <a:gd name="T2" fmla="*/ 112 w 545"/>
                <a:gd name="T3" fmla="*/ 58 h 561"/>
                <a:gd name="T4" fmla="*/ 145 w 545"/>
                <a:gd name="T5" fmla="*/ 32 h 561"/>
                <a:gd name="T6" fmla="*/ 167 w 545"/>
                <a:gd name="T7" fmla="*/ 23 h 561"/>
                <a:gd name="T8" fmla="*/ 203 w 545"/>
                <a:gd name="T9" fmla="*/ 4 h 561"/>
                <a:gd name="T10" fmla="*/ 215 w 545"/>
                <a:gd name="T11" fmla="*/ 63 h 561"/>
                <a:gd name="T12" fmla="*/ 216 w 545"/>
                <a:gd name="T13" fmla="*/ 79 h 561"/>
                <a:gd name="T14" fmla="*/ 270 w 545"/>
                <a:gd name="T15" fmla="*/ 86 h 561"/>
                <a:gd name="T16" fmla="*/ 291 w 545"/>
                <a:gd name="T17" fmla="*/ 108 h 561"/>
                <a:gd name="T18" fmla="*/ 316 w 545"/>
                <a:gd name="T19" fmla="*/ 81 h 561"/>
                <a:gd name="T20" fmla="*/ 326 w 545"/>
                <a:gd name="T21" fmla="*/ 105 h 561"/>
                <a:gd name="T22" fmla="*/ 383 w 545"/>
                <a:gd name="T23" fmla="*/ 99 h 561"/>
                <a:gd name="T24" fmla="*/ 406 w 545"/>
                <a:gd name="T25" fmla="*/ 143 h 561"/>
                <a:gd name="T26" fmla="*/ 423 w 545"/>
                <a:gd name="T27" fmla="*/ 158 h 561"/>
                <a:gd name="T28" fmla="*/ 434 w 545"/>
                <a:gd name="T29" fmla="*/ 182 h 561"/>
                <a:gd name="T30" fmla="*/ 457 w 545"/>
                <a:gd name="T31" fmla="*/ 221 h 561"/>
                <a:gd name="T32" fmla="*/ 493 w 545"/>
                <a:gd name="T33" fmla="*/ 237 h 561"/>
                <a:gd name="T34" fmla="*/ 545 w 545"/>
                <a:gd name="T35" fmla="*/ 295 h 561"/>
                <a:gd name="T36" fmla="*/ 510 w 545"/>
                <a:gd name="T37" fmla="*/ 304 h 561"/>
                <a:gd name="T38" fmla="*/ 477 w 545"/>
                <a:gd name="T39" fmla="*/ 348 h 561"/>
                <a:gd name="T40" fmla="*/ 480 w 545"/>
                <a:gd name="T41" fmla="*/ 368 h 561"/>
                <a:gd name="T42" fmla="*/ 419 w 545"/>
                <a:gd name="T43" fmla="*/ 407 h 561"/>
                <a:gd name="T44" fmla="*/ 423 w 545"/>
                <a:gd name="T45" fmla="*/ 423 h 561"/>
                <a:gd name="T46" fmla="*/ 427 w 545"/>
                <a:gd name="T47" fmla="*/ 464 h 561"/>
                <a:gd name="T48" fmla="*/ 383 w 545"/>
                <a:gd name="T49" fmla="*/ 464 h 561"/>
                <a:gd name="T50" fmla="*/ 341 w 545"/>
                <a:gd name="T51" fmla="*/ 509 h 561"/>
                <a:gd name="T52" fmla="*/ 344 w 545"/>
                <a:gd name="T53" fmla="*/ 541 h 561"/>
                <a:gd name="T54" fmla="*/ 316 w 545"/>
                <a:gd name="T55" fmla="*/ 556 h 561"/>
                <a:gd name="T56" fmla="*/ 303 w 545"/>
                <a:gd name="T57" fmla="*/ 531 h 561"/>
                <a:gd name="T58" fmla="*/ 262 w 545"/>
                <a:gd name="T59" fmla="*/ 496 h 561"/>
                <a:gd name="T60" fmla="*/ 243 w 545"/>
                <a:gd name="T61" fmla="*/ 501 h 561"/>
                <a:gd name="T62" fmla="*/ 203 w 545"/>
                <a:gd name="T63" fmla="*/ 504 h 561"/>
                <a:gd name="T64" fmla="*/ 168 w 545"/>
                <a:gd name="T65" fmla="*/ 518 h 561"/>
                <a:gd name="T66" fmla="*/ 164 w 545"/>
                <a:gd name="T67" fmla="*/ 541 h 561"/>
                <a:gd name="T68" fmla="*/ 131 w 545"/>
                <a:gd name="T69" fmla="*/ 541 h 561"/>
                <a:gd name="T70" fmla="*/ 112 w 545"/>
                <a:gd name="T71" fmla="*/ 553 h 561"/>
                <a:gd name="T72" fmla="*/ 82 w 545"/>
                <a:gd name="T73" fmla="*/ 553 h 561"/>
                <a:gd name="T74" fmla="*/ 65 w 545"/>
                <a:gd name="T75" fmla="*/ 547 h 561"/>
                <a:gd name="T76" fmla="*/ 54 w 545"/>
                <a:gd name="T77" fmla="*/ 531 h 561"/>
                <a:gd name="T78" fmla="*/ 32 w 545"/>
                <a:gd name="T79" fmla="*/ 521 h 561"/>
                <a:gd name="T80" fmla="*/ 25 w 545"/>
                <a:gd name="T81" fmla="*/ 488 h 561"/>
                <a:gd name="T82" fmla="*/ 10 w 545"/>
                <a:gd name="T83" fmla="*/ 464 h 561"/>
                <a:gd name="T84" fmla="*/ 17 w 545"/>
                <a:gd name="T85" fmla="*/ 408 h 561"/>
                <a:gd name="T86" fmla="*/ 23 w 545"/>
                <a:gd name="T87" fmla="*/ 387 h 561"/>
                <a:gd name="T88" fmla="*/ 27 w 545"/>
                <a:gd name="T89" fmla="*/ 365 h 561"/>
                <a:gd name="T90" fmla="*/ 19 w 545"/>
                <a:gd name="T91" fmla="*/ 339 h 561"/>
                <a:gd name="T92" fmla="*/ 36 w 545"/>
                <a:gd name="T93" fmla="*/ 317 h 561"/>
                <a:gd name="T94" fmla="*/ 38 w 545"/>
                <a:gd name="T95" fmla="*/ 304 h 561"/>
                <a:gd name="T96" fmla="*/ 50 w 545"/>
                <a:gd name="T97" fmla="*/ 279 h 561"/>
                <a:gd name="T98" fmla="*/ 24 w 545"/>
                <a:gd name="T99" fmla="*/ 228 h 561"/>
                <a:gd name="T100" fmla="*/ 49 w 545"/>
                <a:gd name="T101" fmla="*/ 237 h 561"/>
                <a:gd name="T102" fmla="*/ 59 w 545"/>
                <a:gd name="T103" fmla="*/ 218 h 561"/>
                <a:gd name="T104" fmla="*/ 69 w 545"/>
                <a:gd name="T105" fmla="*/ 182 h 561"/>
                <a:gd name="T106" fmla="*/ 49 w 545"/>
                <a:gd name="T107" fmla="*/ 153 h 561"/>
                <a:gd name="T108" fmla="*/ 45 w 545"/>
                <a:gd name="T109" fmla="*/ 115 h 561"/>
                <a:gd name="T110" fmla="*/ 27 w 545"/>
                <a:gd name="T111" fmla="*/ 83 h 561"/>
                <a:gd name="T112" fmla="*/ 49 w 545"/>
                <a:gd name="T113" fmla="*/ 75 h 561"/>
                <a:gd name="T114" fmla="*/ 45 w 545"/>
                <a:gd name="T115" fmla="*/ 46 h 561"/>
                <a:gd name="T116" fmla="*/ 75 w 545"/>
                <a:gd name="T117" fmla="*/ 33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5" h="561">
                  <a:moveTo>
                    <a:pt x="70" y="53"/>
                  </a:moveTo>
                  <a:lnTo>
                    <a:pt x="85" y="60"/>
                  </a:lnTo>
                  <a:lnTo>
                    <a:pt x="93" y="54"/>
                  </a:lnTo>
                  <a:lnTo>
                    <a:pt x="112" y="58"/>
                  </a:lnTo>
                  <a:lnTo>
                    <a:pt x="121" y="37"/>
                  </a:lnTo>
                  <a:lnTo>
                    <a:pt x="145" y="32"/>
                  </a:lnTo>
                  <a:lnTo>
                    <a:pt x="153" y="23"/>
                  </a:lnTo>
                  <a:lnTo>
                    <a:pt x="167" y="23"/>
                  </a:lnTo>
                  <a:lnTo>
                    <a:pt x="174" y="0"/>
                  </a:lnTo>
                  <a:lnTo>
                    <a:pt x="203" y="4"/>
                  </a:lnTo>
                  <a:lnTo>
                    <a:pt x="195" y="21"/>
                  </a:lnTo>
                  <a:lnTo>
                    <a:pt x="215" y="63"/>
                  </a:lnTo>
                  <a:lnTo>
                    <a:pt x="189" y="82"/>
                  </a:lnTo>
                  <a:lnTo>
                    <a:pt x="216" y="79"/>
                  </a:lnTo>
                  <a:lnTo>
                    <a:pt x="217" y="90"/>
                  </a:lnTo>
                  <a:lnTo>
                    <a:pt x="270" y="86"/>
                  </a:lnTo>
                  <a:lnTo>
                    <a:pt x="277" y="104"/>
                  </a:lnTo>
                  <a:lnTo>
                    <a:pt x="291" y="108"/>
                  </a:lnTo>
                  <a:lnTo>
                    <a:pt x="296" y="89"/>
                  </a:lnTo>
                  <a:lnTo>
                    <a:pt x="316" y="81"/>
                  </a:lnTo>
                  <a:lnTo>
                    <a:pt x="327" y="81"/>
                  </a:lnTo>
                  <a:lnTo>
                    <a:pt x="326" y="105"/>
                  </a:lnTo>
                  <a:lnTo>
                    <a:pt x="341" y="116"/>
                  </a:lnTo>
                  <a:lnTo>
                    <a:pt x="383" y="99"/>
                  </a:lnTo>
                  <a:lnTo>
                    <a:pt x="416" y="124"/>
                  </a:lnTo>
                  <a:lnTo>
                    <a:pt x="406" y="143"/>
                  </a:lnTo>
                  <a:lnTo>
                    <a:pt x="428" y="139"/>
                  </a:lnTo>
                  <a:lnTo>
                    <a:pt x="423" y="158"/>
                  </a:lnTo>
                  <a:lnTo>
                    <a:pt x="441" y="166"/>
                  </a:lnTo>
                  <a:lnTo>
                    <a:pt x="434" y="182"/>
                  </a:lnTo>
                  <a:lnTo>
                    <a:pt x="450" y="184"/>
                  </a:lnTo>
                  <a:lnTo>
                    <a:pt x="457" y="221"/>
                  </a:lnTo>
                  <a:lnTo>
                    <a:pt x="473" y="208"/>
                  </a:lnTo>
                  <a:lnTo>
                    <a:pt x="493" y="237"/>
                  </a:lnTo>
                  <a:lnTo>
                    <a:pt x="505" y="227"/>
                  </a:lnTo>
                  <a:lnTo>
                    <a:pt x="545" y="295"/>
                  </a:lnTo>
                  <a:lnTo>
                    <a:pt x="536" y="307"/>
                  </a:lnTo>
                  <a:lnTo>
                    <a:pt x="510" y="304"/>
                  </a:lnTo>
                  <a:lnTo>
                    <a:pt x="518" y="326"/>
                  </a:lnTo>
                  <a:lnTo>
                    <a:pt x="477" y="348"/>
                  </a:lnTo>
                  <a:lnTo>
                    <a:pt x="485" y="357"/>
                  </a:lnTo>
                  <a:lnTo>
                    <a:pt x="480" y="368"/>
                  </a:lnTo>
                  <a:lnTo>
                    <a:pt x="457" y="371"/>
                  </a:lnTo>
                  <a:lnTo>
                    <a:pt x="419" y="407"/>
                  </a:lnTo>
                  <a:lnTo>
                    <a:pt x="413" y="439"/>
                  </a:lnTo>
                  <a:lnTo>
                    <a:pt x="423" y="423"/>
                  </a:lnTo>
                  <a:lnTo>
                    <a:pt x="436" y="427"/>
                  </a:lnTo>
                  <a:lnTo>
                    <a:pt x="427" y="464"/>
                  </a:lnTo>
                  <a:lnTo>
                    <a:pt x="395" y="477"/>
                  </a:lnTo>
                  <a:lnTo>
                    <a:pt x="383" y="464"/>
                  </a:lnTo>
                  <a:lnTo>
                    <a:pt x="343" y="473"/>
                  </a:lnTo>
                  <a:lnTo>
                    <a:pt x="341" y="509"/>
                  </a:lnTo>
                  <a:lnTo>
                    <a:pt x="331" y="510"/>
                  </a:lnTo>
                  <a:lnTo>
                    <a:pt x="344" y="541"/>
                  </a:lnTo>
                  <a:lnTo>
                    <a:pt x="338" y="550"/>
                  </a:lnTo>
                  <a:lnTo>
                    <a:pt x="316" y="556"/>
                  </a:lnTo>
                  <a:lnTo>
                    <a:pt x="300" y="544"/>
                  </a:lnTo>
                  <a:lnTo>
                    <a:pt x="303" y="531"/>
                  </a:lnTo>
                  <a:lnTo>
                    <a:pt x="290" y="532"/>
                  </a:lnTo>
                  <a:lnTo>
                    <a:pt x="262" y="496"/>
                  </a:lnTo>
                  <a:lnTo>
                    <a:pt x="248" y="513"/>
                  </a:lnTo>
                  <a:lnTo>
                    <a:pt x="243" y="501"/>
                  </a:lnTo>
                  <a:lnTo>
                    <a:pt x="218" y="515"/>
                  </a:lnTo>
                  <a:lnTo>
                    <a:pt x="203" y="504"/>
                  </a:lnTo>
                  <a:lnTo>
                    <a:pt x="173" y="502"/>
                  </a:lnTo>
                  <a:lnTo>
                    <a:pt x="168" y="518"/>
                  </a:lnTo>
                  <a:lnTo>
                    <a:pt x="174" y="524"/>
                  </a:lnTo>
                  <a:lnTo>
                    <a:pt x="164" y="541"/>
                  </a:lnTo>
                  <a:lnTo>
                    <a:pt x="151" y="533"/>
                  </a:lnTo>
                  <a:lnTo>
                    <a:pt x="131" y="541"/>
                  </a:lnTo>
                  <a:lnTo>
                    <a:pt x="138" y="550"/>
                  </a:lnTo>
                  <a:lnTo>
                    <a:pt x="112" y="553"/>
                  </a:lnTo>
                  <a:lnTo>
                    <a:pt x="103" y="561"/>
                  </a:lnTo>
                  <a:lnTo>
                    <a:pt x="82" y="553"/>
                  </a:lnTo>
                  <a:lnTo>
                    <a:pt x="75" y="556"/>
                  </a:lnTo>
                  <a:lnTo>
                    <a:pt x="65" y="547"/>
                  </a:lnTo>
                  <a:lnTo>
                    <a:pt x="57" y="546"/>
                  </a:lnTo>
                  <a:lnTo>
                    <a:pt x="54" y="531"/>
                  </a:lnTo>
                  <a:lnTo>
                    <a:pt x="53" y="523"/>
                  </a:lnTo>
                  <a:lnTo>
                    <a:pt x="32" y="521"/>
                  </a:lnTo>
                  <a:lnTo>
                    <a:pt x="17" y="498"/>
                  </a:lnTo>
                  <a:lnTo>
                    <a:pt x="25" y="488"/>
                  </a:lnTo>
                  <a:lnTo>
                    <a:pt x="0" y="466"/>
                  </a:lnTo>
                  <a:lnTo>
                    <a:pt x="10" y="464"/>
                  </a:lnTo>
                  <a:lnTo>
                    <a:pt x="19" y="445"/>
                  </a:lnTo>
                  <a:lnTo>
                    <a:pt x="17" y="408"/>
                  </a:lnTo>
                  <a:lnTo>
                    <a:pt x="27" y="405"/>
                  </a:lnTo>
                  <a:lnTo>
                    <a:pt x="23" y="387"/>
                  </a:lnTo>
                  <a:lnTo>
                    <a:pt x="41" y="372"/>
                  </a:lnTo>
                  <a:lnTo>
                    <a:pt x="27" y="365"/>
                  </a:lnTo>
                  <a:lnTo>
                    <a:pt x="32" y="349"/>
                  </a:lnTo>
                  <a:lnTo>
                    <a:pt x="19" y="339"/>
                  </a:lnTo>
                  <a:lnTo>
                    <a:pt x="20" y="325"/>
                  </a:lnTo>
                  <a:lnTo>
                    <a:pt x="36" y="317"/>
                  </a:lnTo>
                  <a:lnTo>
                    <a:pt x="33" y="312"/>
                  </a:lnTo>
                  <a:lnTo>
                    <a:pt x="38" y="304"/>
                  </a:lnTo>
                  <a:lnTo>
                    <a:pt x="32" y="288"/>
                  </a:lnTo>
                  <a:lnTo>
                    <a:pt x="50" y="279"/>
                  </a:lnTo>
                  <a:lnTo>
                    <a:pt x="21" y="254"/>
                  </a:lnTo>
                  <a:lnTo>
                    <a:pt x="24" y="228"/>
                  </a:lnTo>
                  <a:lnTo>
                    <a:pt x="47" y="226"/>
                  </a:lnTo>
                  <a:lnTo>
                    <a:pt x="49" y="237"/>
                  </a:lnTo>
                  <a:lnTo>
                    <a:pt x="62" y="232"/>
                  </a:lnTo>
                  <a:lnTo>
                    <a:pt x="59" y="218"/>
                  </a:lnTo>
                  <a:lnTo>
                    <a:pt x="74" y="217"/>
                  </a:lnTo>
                  <a:lnTo>
                    <a:pt x="69" y="182"/>
                  </a:lnTo>
                  <a:lnTo>
                    <a:pt x="51" y="175"/>
                  </a:lnTo>
                  <a:lnTo>
                    <a:pt x="49" y="153"/>
                  </a:lnTo>
                  <a:lnTo>
                    <a:pt x="35" y="147"/>
                  </a:lnTo>
                  <a:lnTo>
                    <a:pt x="45" y="115"/>
                  </a:lnTo>
                  <a:lnTo>
                    <a:pt x="36" y="109"/>
                  </a:lnTo>
                  <a:lnTo>
                    <a:pt x="27" y="83"/>
                  </a:lnTo>
                  <a:lnTo>
                    <a:pt x="29" y="70"/>
                  </a:lnTo>
                  <a:lnTo>
                    <a:pt x="49" y="75"/>
                  </a:lnTo>
                  <a:lnTo>
                    <a:pt x="39" y="51"/>
                  </a:lnTo>
                  <a:lnTo>
                    <a:pt x="45" y="46"/>
                  </a:lnTo>
                  <a:lnTo>
                    <a:pt x="42" y="31"/>
                  </a:lnTo>
                  <a:lnTo>
                    <a:pt x="75" y="33"/>
                  </a:lnTo>
                  <a:lnTo>
                    <a:pt x="70" y="5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29" name="Freeform 1704"/>
            <p:cNvSpPr>
              <a:spLocks/>
            </p:cNvSpPr>
            <p:nvPr/>
          </p:nvSpPr>
          <p:spPr bwMode="auto">
            <a:xfrm>
              <a:off x="4377" y="1071"/>
              <a:ext cx="388" cy="343"/>
            </a:xfrm>
            <a:custGeom>
              <a:avLst/>
              <a:gdLst>
                <a:gd name="T0" fmla="*/ 53 w 388"/>
                <a:gd name="T1" fmla="*/ 208 h 343"/>
                <a:gd name="T2" fmla="*/ 46 w 388"/>
                <a:gd name="T3" fmla="*/ 181 h 343"/>
                <a:gd name="T4" fmla="*/ 51 w 388"/>
                <a:gd name="T5" fmla="*/ 154 h 343"/>
                <a:gd name="T6" fmla="*/ 43 w 388"/>
                <a:gd name="T7" fmla="*/ 98 h 343"/>
                <a:gd name="T8" fmla="*/ 64 w 388"/>
                <a:gd name="T9" fmla="*/ 79 h 343"/>
                <a:gd name="T10" fmla="*/ 50 w 388"/>
                <a:gd name="T11" fmla="*/ 74 h 343"/>
                <a:gd name="T12" fmla="*/ 7 w 388"/>
                <a:gd name="T13" fmla="*/ 90 h 343"/>
                <a:gd name="T14" fmla="*/ 28 w 388"/>
                <a:gd name="T15" fmla="*/ 46 h 343"/>
                <a:gd name="T16" fmla="*/ 14 w 388"/>
                <a:gd name="T17" fmla="*/ 18 h 343"/>
                <a:gd name="T18" fmla="*/ 42 w 388"/>
                <a:gd name="T19" fmla="*/ 29 h 343"/>
                <a:gd name="T20" fmla="*/ 48 w 388"/>
                <a:gd name="T21" fmla="*/ 44 h 343"/>
                <a:gd name="T22" fmla="*/ 105 w 388"/>
                <a:gd name="T23" fmla="*/ 0 h 343"/>
                <a:gd name="T24" fmla="*/ 118 w 388"/>
                <a:gd name="T25" fmla="*/ 22 h 343"/>
                <a:gd name="T26" fmla="*/ 133 w 388"/>
                <a:gd name="T27" fmla="*/ 26 h 343"/>
                <a:gd name="T28" fmla="*/ 148 w 388"/>
                <a:gd name="T29" fmla="*/ 42 h 343"/>
                <a:gd name="T30" fmla="*/ 173 w 388"/>
                <a:gd name="T31" fmla="*/ 61 h 343"/>
                <a:gd name="T32" fmla="*/ 193 w 388"/>
                <a:gd name="T33" fmla="*/ 83 h 343"/>
                <a:gd name="T34" fmla="*/ 219 w 388"/>
                <a:gd name="T35" fmla="*/ 69 h 343"/>
                <a:gd name="T36" fmla="*/ 245 w 388"/>
                <a:gd name="T37" fmla="*/ 79 h 343"/>
                <a:gd name="T38" fmla="*/ 234 w 388"/>
                <a:gd name="T39" fmla="*/ 92 h 343"/>
                <a:gd name="T40" fmla="*/ 249 w 388"/>
                <a:gd name="T41" fmla="*/ 100 h 343"/>
                <a:gd name="T42" fmla="*/ 296 w 388"/>
                <a:gd name="T43" fmla="*/ 95 h 343"/>
                <a:gd name="T44" fmla="*/ 359 w 388"/>
                <a:gd name="T45" fmla="*/ 113 h 343"/>
                <a:gd name="T46" fmla="*/ 352 w 388"/>
                <a:gd name="T47" fmla="*/ 134 h 343"/>
                <a:gd name="T48" fmla="*/ 388 w 388"/>
                <a:gd name="T49" fmla="*/ 155 h 343"/>
                <a:gd name="T50" fmla="*/ 365 w 388"/>
                <a:gd name="T51" fmla="*/ 218 h 343"/>
                <a:gd name="T52" fmla="*/ 328 w 388"/>
                <a:gd name="T53" fmla="*/ 235 h 343"/>
                <a:gd name="T54" fmla="*/ 289 w 388"/>
                <a:gd name="T55" fmla="*/ 263 h 343"/>
                <a:gd name="T56" fmla="*/ 226 w 388"/>
                <a:gd name="T57" fmla="*/ 270 h 343"/>
                <a:gd name="T58" fmla="*/ 165 w 388"/>
                <a:gd name="T59" fmla="*/ 333 h 343"/>
                <a:gd name="T60" fmla="*/ 143 w 388"/>
                <a:gd name="T61" fmla="*/ 333 h 343"/>
                <a:gd name="T62" fmla="*/ 134 w 388"/>
                <a:gd name="T63" fmla="*/ 317 h 343"/>
                <a:gd name="T64" fmla="*/ 104 w 388"/>
                <a:gd name="T65" fmla="*/ 305 h 343"/>
                <a:gd name="T66" fmla="*/ 65 w 388"/>
                <a:gd name="T67" fmla="*/ 303 h 343"/>
                <a:gd name="T68" fmla="*/ 73 w 388"/>
                <a:gd name="T69" fmla="*/ 280 h 343"/>
                <a:gd name="T70" fmla="*/ 48 w 388"/>
                <a:gd name="T71" fmla="*/ 278 h 343"/>
                <a:gd name="T72" fmla="*/ 44 w 388"/>
                <a:gd name="T73" fmla="*/ 251 h 343"/>
                <a:gd name="T74" fmla="*/ 34 w 388"/>
                <a:gd name="T75" fmla="*/ 258 h 343"/>
                <a:gd name="T76" fmla="*/ 5 w 388"/>
                <a:gd name="T77" fmla="*/ 239 h 343"/>
                <a:gd name="T78" fmla="*/ 0 w 388"/>
                <a:gd name="T79" fmla="*/ 223 h 343"/>
                <a:gd name="T80" fmla="*/ 30 w 388"/>
                <a:gd name="T81" fmla="*/ 226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8" h="343">
                  <a:moveTo>
                    <a:pt x="30" y="226"/>
                  </a:moveTo>
                  <a:lnTo>
                    <a:pt x="53" y="208"/>
                  </a:lnTo>
                  <a:lnTo>
                    <a:pt x="34" y="182"/>
                  </a:lnTo>
                  <a:lnTo>
                    <a:pt x="46" y="181"/>
                  </a:lnTo>
                  <a:lnTo>
                    <a:pt x="32" y="160"/>
                  </a:lnTo>
                  <a:lnTo>
                    <a:pt x="51" y="154"/>
                  </a:lnTo>
                  <a:lnTo>
                    <a:pt x="38" y="146"/>
                  </a:lnTo>
                  <a:lnTo>
                    <a:pt x="43" y="98"/>
                  </a:lnTo>
                  <a:lnTo>
                    <a:pt x="50" y="108"/>
                  </a:lnTo>
                  <a:lnTo>
                    <a:pt x="64" y="79"/>
                  </a:lnTo>
                  <a:lnTo>
                    <a:pt x="60" y="78"/>
                  </a:lnTo>
                  <a:lnTo>
                    <a:pt x="50" y="74"/>
                  </a:lnTo>
                  <a:lnTo>
                    <a:pt x="41" y="89"/>
                  </a:lnTo>
                  <a:lnTo>
                    <a:pt x="7" y="90"/>
                  </a:lnTo>
                  <a:lnTo>
                    <a:pt x="14" y="47"/>
                  </a:lnTo>
                  <a:lnTo>
                    <a:pt x="28" y="46"/>
                  </a:lnTo>
                  <a:lnTo>
                    <a:pt x="11" y="31"/>
                  </a:lnTo>
                  <a:lnTo>
                    <a:pt x="14" y="18"/>
                  </a:lnTo>
                  <a:lnTo>
                    <a:pt x="33" y="18"/>
                  </a:lnTo>
                  <a:lnTo>
                    <a:pt x="42" y="29"/>
                  </a:lnTo>
                  <a:lnTo>
                    <a:pt x="36" y="36"/>
                  </a:lnTo>
                  <a:lnTo>
                    <a:pt x="48" y="44"/>
                  </a:lnTo>
                  <a:lnTo>
                    <a:pt x="63" y="44"/>
                  </a:lnTo>
                  <a:lnTo>
                    <a:pt x="105" y="0"/>
                  </a:lnTo>
                  <a:lnTo>
                    <a:pt x="115" y="0"/>
                  </a:lnTo>
                  <a:lnTo>
                    <a:pt x="118" y="22"/>
                  </a:lnTo>
                  <a:lnTo>
                    <a:pt x="136" y="16"/>
                  </a:lnTo>
                  <a:lnTo>
                    <a:pt x="133" y="26"/>
                  </a:lnTo>
                  <a:lnTo>
                    <a:pt x="152" y="29"/>
                  </a:lnTo>
                  <a:lnTo>
                    <a:pt x="148" y="42"/>
                  </a:lnTo>
                  <a:lnTo>
                    <a:pt x="166" y="64"/>
                  </a:lnTo>
                  <a:lnTo>
                    <a:pt x="173" y="61"/>
                  </a:lnTo>
                  <a:lnTo>
                    <a:pt x="175" y="83"/>
                  </a:lnTo>
                  <a:lnTo>
                    <a:pt x="193" y="83"/>
                  </a:lnTo>
                  <a:lnTo>
                    <a:pt x="212" y="68"/>
                  </a:lnTo>
                  <a:lnTo>
                    <a:pt x="219" y="69"/>
                  </a:lnTo>
                  <a:lnTo>
                    <a:pt x="219" y="75"/>
                  </a:lnTo>
                  <a:lnTo>
                    <a:pt x="245" y="79"/>
                  </a:lnTo>
                  <a:lnTo>
                    <a:pt x="230" y="84"/>
                  </a:lnTo>
                  <a:lnTo>
                    <a:pt x="234" y="92"/>
                  </a:lnTo>
                  <a:lnTo>
                    <a:pt x="245" y="87"/>
                  </a:lnTo>
                  <a:lnTo>
                    <a:pt x="249" y="100"/>
                  </a:lnTo>
                  <a:lnTo>
                    <a:pt x="294" y="102"/>
                  </a:lnTo>
                  <a:lnTo>
                    <a:pt x="296" y="95"/>
                  </a:lnTo>
                  <a:lnTo>
                    <a:pt x="346" y="97"/>
                  </a:lnTo>
                  <a:lnTo>
                    <a:pt x="359" y="113"/>
                  </a:lnTo>
                  <a:lnTo>
                    <a:pt x="351" y="116"/>
                  </a:lnTo>
                  <a:lnTo>
                    <a:pt x="352" y="134"/>
                  </a:lnTo>
                  <a:lnTo>
                    <a:pt x="366" y="134"/>
                  </a:lnTo>
                  <a:lnTo>
                    <a:pt x="388" y="155"/>
                  </a:lnTo>
                  <a:lnTo>
                    <a:pt x="367" y="158"/>
                  </a:lnTo>
                  <a:lnTo>
                    <a:pt x="365" y="218"/>
                  </a:lnTo>
                  <a:lnTo>
                    <a:pt x="336" y="211"/>
                  </a:lnTo>
                  <a:lnTo>
                    <a:pt x="328" y="235"/>
                  </a:lnTo>
                  <a:lnTo>
                    <a:pt x="336" y="255"/>
                  </a:lnTo>
                  <a:lnTo>
                    <a:pt x="289" y="263"/>
                  </a:lnTo>
                  <a:lnTo>
                    <a:pt x="286" y="275"/>
                  </a:lnTo>
                  <a:lnTo>
                    <a:pt x="226" y="270"/>
                  </a:lnTo>
                  <a:lnTo>
                    <a:pt x="162" y="297"/>
                  </a:lnTo>
                  <a:lnTo>
                    <a:pt x="165" y="333"/>
                  </a:lnTo>
                  <a:lnTo>
                    <a:pt x="147" y="343"/>
                  </a:lnTo>
                  <a:lnTo>
                    <a:pt x="143" y="333"/>
                  </a:lnTo>
                  <a:lnTo>
                    <a:pt x="150" y="323"/>
                  </a:lnTo>
                  <a:lnTo>
                    <a:pt x="134" y="317"/>
                  </a:lnTo>
                  <a:lnTo>
                    <a:pt x="122" y="331"/>
                  </a:lnTo>
                  <a:lnTo>
                    <a:pt x="104" y="305"/>
                  </a:lnTo>
                  <a:lnTo>
                    <a:pt x="69" y="310"/>
                  </a:lnTo>
                  <a:lnTo>
                    <a:pt x="65" y="303"/>
                  </a:lnTo>
                  <a:lnTo>
                    <a:pt x="75" y="284"/>
                  </a:lnTo>
                  <a:lnTo>
                    <a:pt x="73" y="280"/>
                  </a:lnTo>
                  <a:lnTo>
                    <a:pt x="62" y="282"/>
                  </a:lnTo>
                  <a:lnTo>
                    <a:pt x="48" y="278"/>
                  </a:lnTo>
                  <a:lnTo>
                    <a:pt x="61" y="265"/>
                  </a:lnTo>
                  <a:lnTo>
                    <a:pt x="44" y="251"/>
                  </a:lnTo>
                  <a:lnTo>
                    <a:pt x="33" y="255"/>
                  </a:lnTo>
                  <a:lnTo>
                    <a:pt x="34" y="258"/>
                  </a:lnTo>
                  <a:lnTo>
                    <a:pt x="25" y="263"/>
                  </a:lnTo>
                  <a:lnTo>
                    <a:pt x="5" y="239"/>
                  </a:lnTo>
                  <a:lnTo>
                    <a:pt x="5" y="231"/>
                  </a:lnTo>
                  <a:lnTo>
                    <a:pt x="0" y="223"/>
                  </a:lnTo>
                  <a:lnTo>
                    <a:pt x="2" y="217"/>
                  </a:lnTo>
                  <a:lnTo>
                    <a:pt x="30" y="2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30" name="Freeform 1705"/>
            <p:cNvSpPr>
              <a:spLocks/>
            </p:cNvSpPr>
            <p:nvPr/>
          </p:nvSpPr>
          <p:spPr bwMode="auto">
            <a:xfrm>
              <a:off x="4591" y="1527"/>
              <a:ext cx="426" cy="575"/>
            </a:xfrm>
            <a:custGeom>
              <a:avLst/>
              <a:gdLst>
                <a:gd name="T0" fmla="*/ 0 w 426"/>
                <a:gd name="T1" fmla="*/ 216 h 575"/>
                <a:gd name="T2" fmla="*/ 45 w 426"/>
                <a:gd name="T3" fmla="*/ 229 h 575"/>
                <a:gd name="T4" fmla="*/ 95 w 426"/>
                <a:gd name="T5" fmla="*/ 175 h 575"/>
                <a:gd name="T6" fmla="*/ 155 w 426"/>
                <a:gd name="T7" fmla="*/ 158 h 575"/>
                <a:gd name="T8" fmla="*/ 171 w 426"/>
                <a:gd name="T9" fmla="*/ 158 h 575"/>
                <a:gd name="T10" fmla="*/ 179 w 426"/>
                <a:gd name="T11" fmla="*/ 129 h 575"/>
                <a:gd name="T12" fmla="*/ 192 w 426"/>
                <a:gd name="T13" fmla="*/ 93 h 575"/>
                <a:gd name="T14" fmla="*/ 201 w 426"/>
                <a:gd name="T15" fmla="*/ 66 h 575"/>
                <a:gd name="T16" fmla="*/ 238 w 426"/>
                <a:gd name="T17" fmla="*/ 31 h 575"/>
                <a:gd name="T18" fmla="*/ 226 w 426"/>
                <a:gd name="T19" fmla="*/ 5 h 575"/>
                <a:gd name="T20" fmla="*/ 271 w 426"/>
                <a:gd name="T21" fmla="*/ 0 h 575"/>
                <a:gd name="T22" fmla="*/ 283 w 426"/>
                <a:gd name="T23" fmla="*/ 42 h 575"/>
                <a:gd name="T24" fmla="*/ 295 w 426"/>
                <a:gd name="T25" fmla="*/ 15 h 575"/>
                <a:gd name="T26" fmla="*/ 333 w 426"/>
                <a:gd name="T27" fmla="*/ 36 h 575"/>
                <a:gd name="T28" fmla="*/ 345 w 426"/>
                <a:gd name="T29" fmla="*/ 63 h 575"/>
                <a:gd name="T30" fmla="*/ 360 w 426"/>
                <a:gd name="T31" fmla="*/ 79 h 575"/>
                <a:gd name="T32" fmla="*/ 356 w 426"/>
                <a:gd name="T33" fmla="*/ 144 h 575"/>
                <a:gd name="T34" fmla="*/ 356 w 426"/>
                <a:gd name="T35" fmla="*/ 171 h 575"/>
                <a:gd name="T36" fmla="*/ 343 w 426"/>
                <a:gd name="T37" fmla="*/ 201 h 575"/>
                <a:gd name="T38" fmla="*/ 363 w 426"/>
                <a:gd name="T39" fmla="*/ 208 h 575"/>
                <a:gd name="T40" fmla="*/ 377 w 426"/>
                <a:gd name="T41" fmla="*/ 206 h 575"/>
                <a:gd name="T42" fmla="*/ 402 w 426"/>
                <a:gd name="T43" fmla="*/ 227 h 575"/>
                <a:gd name="T44" fmla="*/ 399 w 426"/>
                <a:gd name="T45" fmla="*/ 254 h 575"/>
                <a:gd name="T46" fmla="*/ 422 w 426"/>
                <a:gd name="T47" fmla="*/ 309 h 575"/>
                <a:gd name="T48" fmla="*/ 407 w 426"/>
                <a:gd name="T49" fmla="*/ 349 h 575"/>
                <a:gd name="T50" fmla="*/ 398 w 426"/>
                <a:gd name="T51" fmla="*/ 375 h 575"/>
                <a:gd name="T52" fmla="*/ 329 w 426"/>
                <a:gd name="T53" fmla="*/ 409 h 575"/>
                <a:gd name="T54" fmla="*/ 319 w 426"/>
                <a:gd name="T55" fmla="*/ 439 h 575"/>
                <a:gd name="T56" fmla="*/ 331 w 426"/>
                <a:gd name="T57" fmla="*/ 456 h 575"/>
                <a:gd name="T58" fmla="*/ 348 w 426"/>
                <a:gd name="T59" fmla="*/ 500 h 575"/>
                <a:gd name="T60" fmla="*/ 334 w 426"/>
                <a:gd name="T61" fmla="*/ 532 h 575"/>
                <a:gd name="T62" fmla="*/ 317 w 426"/>
                <a:gd name="T63" fmla="*/ 559 h 575"/>
                <a:gd name="T64" fmla="*/ 273 w 426"/>
                <a:gd name="T65" fmla="*/ 554 h 575"/>
                <a:gd name="T66" fmla="*/ 232 w 426"/>
                <a:gd name="T67" fmla="*/ 556 h 575"/>
                <a:gd name="T68" fmla="*/ 185 w 426"/>
                <a:gd name="T69" fmla="*/ 536 h 575"/>
                <a:gd name="T70" fmla="*/ 182 w 426"/>
                <a:gd name="T71" fmla="*/ 516 h 575"/>
                <a:gd name="T72" fmla="*/ 215 w 426"/>
                <a:gd name="T73" fmla="*/ 472 h 575"/>
                <a:gd name="T74" fmla="*/ 250 w 426"/>
                <a:gd name="T75" fmla="*/ 463 h 575"/>
                <a:gd name="T76" fmla="*/ 198 w 426"/>
                <a:gd name="T77" fmla="*/ 405 h 575"/>
                <a:gd name="T78" fmla="*/ 162 w 426"/>
                <a:gd name="T79" fmla="*/ 389 h 575"/>
                <a:gd name="T80" fmla="*/ 139 w 426"/>
                <a:gd name="T81" fmla="*/ 350 h 575"/>
                <a:gd name="T82" fmla="*/ 128 w 426"/>
                <a:gd name="T83" fmla="*/ 326 h 575"/>
                <a:gd name="T84" fmla="*/ 111 w 426"/>
                <a:gd name="T85" fmla="*/ 311 h 575"/>
                <a:gd name="T86" fmla="*/ 88 w 426"/>
                <a:gd name="T87" fmla="*/ 267 h 575"/>
                <a:gd name="T88" fmla="*/ 31 w 426"/>
                <a:gd name="T89" fmla="*/ 273 h 575"/>
                <a:gd name="T90" fmla="*/ 21 w 426"/>
                <a:gd name="T91" fmla="*/ 249 h 575"/>
                <a:gd name="T92" fmla="*/ 27 w 426"/>
                <a:gd name="T93" fmla="*/ 23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6" h="575">
                  <a:moveTo>
                    <a:pt x="27" y="230"/>
                  </a:moveTo>
                  <a:lnTo>
                    <a:pt x="0" y="216"/>
                  </a:lnTo>
                  <a:lnTo>
                    <a:pt x="30" y="198"/>
                  </a:lnTo>
                  <a:lnTo>
                    <a:pt x="45" y="229"/>
                  </a:lnTo>
                  <a:lnTo>
                    <a:pt x="60" y="184"/>
                  </a:lnTo>
                  <a:lnTo>
                    <a:pt x="95" y="175"/>
                  </a:lnTo>
                  <a:lnTo>
                    <a:pt x="99" y="164"/>
                  </a:lnTo>
                  <a:lnTo>
                    <a:pt x="155" y="158"/>
                  </a:lnTo>
                  <a:lnTo>
                    <a:pt x="161" y="123"/>
                  </a:lnTo>
                  <a:lnTo>
                    <a:pt x="171" y="158"/>
                  </a:lnTo>
                  <a:lnTo>
                    <a:pt x="180" y="156"/>
                  </a:lnTo>
                  <a:lnTo>
                    <a:pt x="179" y="129"/>
                  </a:lnTo>
                  <a:lnTo>
                    <a:pt x="217" y="102"/>
                  </a:lnTo>
                  <a:lnTo>
                    <a:pt x="192" y="93"/>
                  </a:lnTo>
                  <a:lnTo>
                    <a:pt x="211" y="82"/>
                  </a:lnTo>
                  <a:lnTo>
                    <a:pt x="201" y="66"/>
                  </a:lnTo>
                  <a:lnTo>
                    <a:pt x="239" y="42"/>
                  </a:lnTo>
                  <a:lnTo>
                    <a:pt x="238" y="31"/>
                  </a:lnTo>
                  <a:lnTo>
                    <a:pt x="218" y="23"/>
                  </a:lnTo>
                  <a:lnTo>
                    <a:pt x="226" y="5"/>
                  </a:lnTo>
                  <a:lnTo>
                    <a:pt x="273" y="12"/>
                  </a:lnTo>
                  <a:lnTo>
                    <a:pt x="271" y="0"/>
                  </a:lnTo>
                  <a:lnTo>
                    <a:pt x="280" y="1"/>
                  </a:lnTo>
                  <a:lnTo>
                    <a:pt x="283" y="42"/>
                  </a:lnTo>
                  <a:lnTo>
                    <a:pt x="299" y="32"/>
                  </a:lnTo>
                  <a:lnTo>
                    <a:pt x="295" y="15"/>
                  </a:lnTo>
                  <a:lnTo>
                    <a:pt x="337" y="21"/>
                  </a:lnTo>
                  <a:lnTo>
                    <a:pt x="333" y="36"/>
                  </a:lnTo>
                  <a:lnTo>
                    <a:pt x="339" y="36"/>
                  </a:lnTo>
                  <a:lnTo>
                    <a:pt x="345" y="63"/>
                  </a:lnTo>
                  <a:lnTo>
                    <a:pt x="344" y="80"/>
                  </a:lnTo>
                  <a:lnTo>
                    <a:pt x="360" y="79"/>
                  </a:lnTo>
                  <a:lnTo>
                    <a:pt x="392" y="132"/>
                  </a:lnTo>
                  <a:lnTo>
                    <a:pt x="356" y="144"/>
                  </a:lnTo>
                  <a:lnTo>
                    <a:pt x="370" y="155"/>
                  </a:lnTo>
                  <a:lnTo>
                    <a:pt x="356" y="171"/>
                  </a:lnTo>
                  <a:lnTo>
                    <a:pt x="342" y="170"/>
                  </a:lnTo>
                  <a:lnTo>
                    <a:pt x="343" y="201"/>
                  </a:lnTo>
                  <a:lnTo>
                    <a:pt x="361" y="192"/>
                  </a:lnTo>
                  <a:lnTo>
                    <a:pt x="363" y="208"/>
                  </a:lnTo>
                  <a:lnTo>
                    <a:pt x="375" y="216"/>
                  </a:lnTo>
                  <a:lnTo>
                    <a:pt x="377" y="206"/>
                  </a:lnTo>
                  <a:lnTo>
                    <a:pt x="387" y="211"/>
                  </a:lnTo>
                  <a:lnTo>
                    <a:pt x="402" y="227"/>
                  </a:lnTo>
                  <a:lnTo>
                    <a:pt x="394" y="233"/>
                  </a:lnTo>
                  <a:lnTo>
                    <a:pt x="399" y="254"/>
                  </a:lnTo>
                  <a:lnTo>
                    <a:pt x="392" y="268"/>
                  </a:lnTo>
                  <a:lnTo>
                    <a:pt x="422" y="309"/>
                  </a:lnTo>
                  <a:lnTo>
                    <a:pt x="409" y="320"/>
                  </a:lnTo>
                  <a:lnTo>
                    <a:pt x="407" y="349"/>
                  </a:lnTo>
                  <a:lnTo>
                    <a:pt x="426" y="365"/>
                  </a:lnTo>
                  <a:lnTo>
                    <a:pt x="398" y="375"/>
                  </a:lnTo>
                  <a:lnTo>
                    <a:pt x="373" y="402"/>
                  </a:lnTo>
                  <a:lnTo>
                    <a:pt x="329" y="409"/>
                  </a:lnTo>
                  <a:lnTo>
                    <a:pt x="313" y="425"/>
                  </a:lnTo>
                  <a:lnTo>
                    <a:pt x="319" y="439"/>
                  </a:lnTo>
                  <a:lnTo>
                    <a:pt x="309" y="449"/>
                  </a:lnTo>
                  <a:lnTo>
                    <a:pt x="331" y="456"/>
                  </a:lnTo>
                  <a:lnTo>
                    <a:pt x="348" y="477"/>
                  </a:lnTo>
                  <a:lnTo>
                    <a:pt x="348" y="500"/>
                  </a:lnTo>
                  <a:lnTo>
                    <a:pt x="365" y="521"/>
                  </a:lnTo>
                  <a:lnTo>
                    <a:pt x="334" y="532"/>
                  </a:lnTo>
                  <a:lnTo>
                    <a:pt x="336" y="564"/>
                  </a:lnTo>
                  <a:lnTo>
                    <a:pt x="317" y="559"/>
                  </a:lnTo>
                  <a:lnTo>
                    <a:pt x="280" y="573"/>
                  </a:lnTo>
                  <a:lnTo>
                    <a:pt x="273" y="554"/>
                  </a:lnTo>
                  <a:lnTo>
                    <a:pt x="243" y="575"/>
                  </a:lnTo>
                  <a:lnTo>
                    <a:pt x="232" y="556"/>
                  </a:lnTo>
                  <a:lnTo>
                    <a:pt x="194" y="554"/>
                  </a:lnTo>
                  <a:lnTo>
                    <a:pt x="185" y="536"/>
                  </a:lnTo>
                  <a:lnTo>
                    <a:pt x="190" y="525"/>
                  </a:lnTo>
                  <a:lnTo>
                    <a:pt x="182" y="516"/>
                  </a:lnTo>
                  <a:lnTo>
                    <a:pt x="223" y="494"/>
                  </a:lnTo>
                  <a:lnTo>
                    <a:pt x="215" y="472"/>
                  </a:lnTo>
                  <a:lnTo>
                    <a:pt x="241" y="475"/>
                  </a:lnTo>
                  <a:lnTo>
                    <a:pt x="250" y="463"/>
                  </a:lnTo>
                  <a:lnTo>
                    <a:pt x="210" y="395"/>
                  </a:lnTo>
                  <a:lnTo>
                    <a:pt x="198" y="405"/>
                  </a:lnTo>
                  <a:lnTo>
                    <a:pt x="178" y="376"/>
                  </a:lnTo>
                  <a:lnTo>
                    <a:pt x="162" y="389"/>
                  </a:lnTo>
                  <a:lnTo>
                    <a:pt x="155" y="352"/>
                  </a:lnTo>
                  <a:lnTo>
                    <a:pt x="139" y="350"/>
                  </a:lnTo>
                  <a:lnTo>
                    <a:pt x="146" y="334"/>
                  </a:lnTo>
                  <a:lnTo>
                    <a:pt x="128" y="326"/>
                  </a:lnTo>
                  <a:lnTo>
                    <a:pt x="133" y="307"/>
                  </a:lnTo>
                  <a:lnTo>
                    <a:pt x="111" y="311"/>
                  </a:lnTo>
                  <a:lnTo>
                    <a:pt x="121" y="292"/>
                  </a:lnTo>
                  <a:lnTo>
                    <a:pt x="88" y="267"/>
                  </a:lnTo>
                  <a:lnTo>
                    <a:pt x="46" y="284"/>
                  </a:lnTo>
                  <a:lnTo>
                    <a:pt x="31" y="273"/>
                  </a:lnTo>
                  <a:lnTo>
                    <a:pt x="32" y="249"/>
                  </a:lnTo>
                  <a:lnTo>
                    <a:pt x="21" y="249"/>
                  </a:lnTo>
                  <a:lnTo>
                    <a:pt x="33" y="240"/>
                  </a:lnTo>
                  <a:lnTo>
                    <a:pt x="27" y="23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31" name="Freeform 1706"/>
            <p:cNvSpPr>
              <a:spLocks/>
            </p:cNvSpPr>
            <p:nvPr/>
          </p:nvSpPr>
          <p:spPr bwMode="auto">
            <a:xfrm>
              <a:off x="4235" y="1294"/>
              <a:ext cx="329" cy="461"/>
            </a:xfrm>
            <a:custGeom>
              <a:avLst/>
              <a:gdLst>
                <a:gd name="T0" fmla="*/ 99 w 329"/>
                <a:gd name="T1" fmla="*/ 157 h 461"/>
                <a:gd name="T2" fmla="*/ 108 w 329"/>
                <a:gd name="T3" fmla="*/ 142 h 461"/>
                <a:gd name="T4" fmla="*/ 79 w 329"/>
                <a:gd name="T5" fmla="*/ 133 h 461"/>
                <a:gd name="T6" fmla="*/ 94 w 329"/>
                <a:gd name="T7" fmla="*/ 104 h 461"/>
                <a:gd name="T8" fmla="*/ 118 w 329"/>
                <a:gd name="T9" fmla="*/ 62 h 461"/>
                <a:gd name="T10" fmla="*/ 119 w 329"/>
                <a:gd name="T11" fmla="*/ 45 h 461"/>
                <a:gd name="T12" fmla="*/ 93 w 329"/>
                <a:gd name="T13" fmla="*/ 14 h 461"/>
                <a:gd name="T14" fmla="*/ 147 w 329"/>
                <a:gd name="T15" fmla="*/ 8 h 461"/>
                <a:gd name="T16" fmla="*/ 167 w 329"/>
                <a:gd name="T17" fmla="*/ 40 h 461"/>
                <a:gd name="T18" fmla="*/ 175 w 329"/>
                <a:gd name="T19" fmla="*/ 32 h 461"/>
                <a:gd name="T20" fmla="*/ 203 w 329"/>
                <a:gd name="T21" fmla="*/ 42 h 461"/>
                <a:gd name="T22" fmla="*/ 204 w 329"/>
                <a:gd name="T23" fmla="*/ 59 h 461"/>
                <a:gd name="T24" fmla="*/ 217 w 329"/>
                <a:gd name="T25" fmla="*/ 61 h 461"/>
                <a:gd name="T26" fmla="*/ 211 w 329"/>
                <a:gd name="T27" fmla="*/ 87 h 461"/>
                <a:gd name="T28" fmla="*/ 264 w 329"/>
                <a:gd name="T29" fmla="*/ 108 h 461"/>
                <a:gd name="T30" fmla="*/ 292 w 329"/>
                <a:gd name="T31" fmla="*/ 100 h 461"/>
                <a:gd name="T32" fmla="*/ 289 w 329"/>
                <a:gd name="T33" fmla="*/ 120 h 461"/>
                <a:gd name="T34" fmla="*/ 314 w 329"/>
                <a:gd name="T35" fmla="*/ 125 h 461"/>
                <a:gd name="T36" fmla="*/ 280 w 329"/>
                <a:gd name="T37" fmla="*/ 190 h 461"/>
                <a:gd name="T38" fmla="*/ 300 w 329"/>
                <a:gd name="T39" fmla="*/ 207 h 461"/>
                <a:gd name="T40" fmla="*/ 329 w 329"/>
                <a:gd name="T41" fmla="*/ 248 h 461"/>
                <a:gd name="T42" fmla="*/ 308 w 329"/>
                <a:gd name="T43" fmla="*/ 291 h 461"/>
                <a:gd name="T44" fmla="*/ 274 w 329"/>
                <a:gd name="T45" fmla="*/ 352 h 461"/>
                <a:gd name="T46" fmla="*/ 264 w 329"/>
                <a:gd name="T47" fmla="*/ 405 h 461"/>
                <a:gd name="T48" fmla="*/ 228 w 329"/>
                <a:gd name="T49" fmla="*/ 424 h 461"/>
                <a:gd name="T50" fmla="*/ 206 w 329"/>
                <a:gd name="T51" fmla="*/ 433 h 461"/>
                <a:gd name="T52" fmla="*/ 173 w 329"/>
                <a:gd name="T53" fmla="*/ 459 h 461"/>
                <a:gd name="T54" fmla="*/ 146 w 329"/>
                <a:gd name="T55" fmla="*/ 461 h 461"/>
                <a:gd name="T56" fmla="*/ 136 w 329"/>
                <a:gd name="T57" fmla="*/ 434 h 461"/>
                <a:gd name="T58" fmla="*/ 101 w 329"/>
                <a:gd name="T59" fmla="*/ 425 h 461"/>
                <a:gd name="T60" fmla="*/ 80 w 329"/>
                <a:gd name="T61" fmla="*/ 404 h 461"/>
                <a:gd name="T62" fmla="*/ 54 w 329"/>
                <a:gd name="T63" fmla="*/ 359 h 461"/>
                <a:gd name="T64" fmla="*/ 47 w 329"/>
                <a:gd name="T65" fmla="*/ 316 h 461"/>
                <a:gd name="T66" fmla="*/ 30 w 329"/>
                <a:gd name="T67" fmla="*/ 303 h 461"/>
                <a:gd name="T68" fmla="*/ 29 w 329"/>
                <a:gd name="T69" fmla="*/ 218 h 461"/>
                <a:gd name="T70" fmla="*/ 53 w 329"/>
                <a:gd name="T71" fmla="*/ 200 h 461"/>
                <a:gd name="T72" fmla="*/ 67 w 329"/>
                <a:gd name="T73" fmla="*/ 193 h 461"/>
                <a:gd name="T74" fmla="*/ 78 w 329"/>
                <a:gd name="T75" fmla="*/ 169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9" h="461">
                  <a:moveTo>
                    <a:pt x="90" y="176"/>
                  </a:moveTo>
                  <a:lnTo>
                    <a:pt x="99" y="157"/>
                  </a:lnTo>
                  <a:lnTo>
                    <a:pt x="94" y="151"/>
                  </a:lnTo>
                  <a:lnTo>
                    <a:pt x="108" y="142"/>
                  </a:lnTo>
                  <a:lnTo>
                    <a:pt x="96" y="131"/>
                  </a:lnTo>
                  <a:lnTo>
                    <a:pt x="79" y="133"/>
                  </a:lnTo>
                  <a:lnTo>
                    <a:pt x="76" y="113"/>
                  </a:lnTo>
                  <a:lnTo>
                    <a:pt x="94" y="104"/>
                  </a:lnTo>
                  <a:lnTo>
                    <a:pt x="83" y="93"/>
                  </a:lnTo>
                  <a:lnTo>
                    <a:pt x="118" y="62"/>
                  </a:lnTo>
                  <a:lnTo>
                    <a:pt x="111" y="56"/>
                  </a:lnTo>
                  <a:lnTo>
                    <a:pt x="119" y="45"/>
                  </a:lnTo>
                  <a:lnTo>
                    <a:pt x="98" y="34"/>
                  </a:lnTo>
                  <a:lnTo>
                    <a:pt x="93" y="14"/>
                  </a:lnTo>
                  <a:lnTo>
                    <a:pt x="142" y="0"/>
                  </a:lnTo>
                  <a:lnTo>
                    <a:pt x="147" y="8"/>
                  </a:lnTo>
                  <a:lnTo>
                    <a:pt x="147" y="16"/>
                  </a:lnTo>
                  <a:lnTo>
                    <a:pt x="167" y="40"/>
                  </a:lnTo>
                  <a:lnTo>
                    <a:pt x="176" y="35"/>
                  </a:lnTo>
                  <a:lnTo>
                    <a:pt x="175" y="32"/>
                  </a:lnTo>
                  <a:lnTo>
                    <a:pt x="186" y="28"/>
                  </a:lnTo>
                  <a:lnTo>
                    <a:pt x="203" y="42"/>
                  </a:lnTo>
                  <a:lnTo>
                    <a:pt x="190" y="55"/>
                  </a:lnTo>
                  <a:lnTo>
                    <a:pt x="204" y="59"/>
                  </a:lnTo>
                  <a:lnTo>
                    <a:pt x="215" y="57"/>
                  </a:lnTo>
                  <a:lnTo>
                    <a:pt x="217" y="61"/>
                  </a:lnTo>
                  <a:lnTo>
                    <a:pt x="207" y="80"/>
                  </a:lnTo>
                  <a:lnTo>
                    <a:pt x="211" y="87"/>
                  </a:lnTo>
                  <a:lnTo>
                    <a:pt x="246" y="82"/>
                  </a:lnTo>
                  <a:lnTo>
                    <a:pt x="264" y="108"/>
                  </a:lnTo>
                  <a:lnTo>
                    <a:pt x="276" y="94"/>
                  </a:lnTo>
                  <a:lnTo>
                    <a:pt x="292" y="100"/>
                  </a:lnTo>
                  <a:lnTo>
                    <a:pt x="285" y="110"/>
                  </a:lnTo>
                  <a:lnTo>
                    <a:pt x="289" y="120"/>
                  </a:lnTo>
                  <a:lnTo>
                    <a:pt x="307" y="110"/>
                  </a:lnTo>
                  <a:lnTo>
                    <a:pt x="314" y="125"/>
                  </a:lnTo>
                  <a:lnTo>
                    <a:pt x="297" y="137"/>
                  </a:lnTo>
                  <a:lnTo>
                    <a:pt x="280" y="190"/>
                  </a:lnTo>
                  <a:lnTo>
                    <a:pt x="315" y="190"/>
                  </a:lnTo>
                  <a:lnTo>
                    <a:pt x="300" y="207"/>
                  </a:lnTo>
                  <a:lnTo>
                    <a:pt x="308" y="241"/>
                  </a:lnTo>
                  <a:lnTo>
                    <a:pt x="329" y="248"/>
                  </a:lnTo>
                  <a:lnTo>
                    <a:pt x="325" y="276"/>
                  </a:lnTo>
                  <a:lnTo>
                    <a:pt x="308" y="291"/>
                  </a:lnTo>
                  <a:lnTo>
                    <a:pt x="316" y="313"/>
                  </a:lnTo>
                  <a:lnTo>
                    <a:pt x="274" y="352"/>
                  </a:lnTo>
                  <a:lnTo>
                    <a:pt x="287" y="385"/>
                  </a:lnTo>
                  <a:lnTo>
                    <a:pt x="264" y="405"/>
                  </a:lnTo>
                  <a:lnTo>
                    <a:pt x="235" y="401"/>
                  </a:lnTo>
                  <a:lnTo>
                    <a:pt x="228" y="424"/>
                  </a:lnTo>
                  <a:lnTo>
                    <a:pt x="214" y="424"/>
                  </a:lnTo>
                  <a:lnTo>
                    <a:pt x="206" y="433"/>
                  </a:lnTo>
                  <a:lnTo>
                    <a:pt x="182" y="438"/>
                  </a:lnTo>
                  <a:lnTo>
                    <a:pt x="173" y="459"/>
                  </a:lnTo>
                  <a:lnTo>
                    <a:pt x="154" y="455"/>
                  </a:lnTo>
                  <a:lnTo>
                    <a:pt x="146" y="461"/>
                  </a:lnTo>
                  <a:lnTo>
                    <a:pt x="131" y="454"/>
                  </a:lnTo>
                  <a:lnTo>
                    <a:pt x="136" y="434"/>
                  </a:lnTo>
                  <a:lnTo>
                    <a:pt x="103" y="432"/>
                  </a:lnTo>
                  <a:lnTo>
                    <a:pt x="101" y="425"/>
                  </a:lnTo>
                  <a:lnTo>
                    <a:pt x="76" y="421"/>
                  </a:lnTo>
                  <a:lnTo>
                    <a:pt x="80" y="404"/>
                  </a:lnTo>
                  <a:lnTo>
                    <a:pt x="57" y="373"/>
                  </a:lnTo>
                  <a:lnTo>
                    <a:pt x="54" y="359"/>
                  </a:lnTo>
                  <a:lnTo>
                    <a:pt x="36" y="330"/>
                  </a:lnTo>
                  <a:lnTo>
                    <a:pt x="47" y="316"/>
                  </a:lnTo>
                  <a:lnTo>
                    <a:pt x="33" y="323"/>
                  </a:lnTo>
                  <a:lnTo>
                    <a:pt x="30" y="303"/>
                  </a:lnTo>
                  <a:lnTo>
                    <a:pt x="0" y="270"/>
                  </a:lnTo>
                  <a:lnTo>
                    <a:pt x="29" y="218"/>
                  </a:lnTo>
                  <a:lnTo>
                    <a:pt x="41" y="221"/>
                  </a:lnTo>
                  <a:lnTo>
                    <a:pt x="53" y="200"/>
                  </a:lnTo>
                  <a:lnTo>
                    <a:pt x="50" y="186"/>
                  </a:lnTo>
                  <a:lnTo>
                    <a:pt x="67" y="193"/>
                  </a:lnTo>
                  <a:lnTo>
                    <a:pt x="72" y="183"/>
                  </a:lnTo>
                  <a:lnTo>
                    <a:pt x="78" y="169"/>
                  </a:lnTo>
                  <a:lnTo>
                    <a:pt x="90" y="17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32" name="Freeform 1707"/>
            <p:cNvSpPr>
              <a:spLocks/>
            </p:cNvSpPr>
            <p:nvPr/>
          </p:nvSpPr>
          <p:spPr bwMode="auto">
            <a:xfrm>
              <a:off x="4485" y="1226"/>
              <a:ext cx="400" cy="577"/>
            </a:xfrm>
            <a:custGeom>
              <a:avLst/>
              <a:gdLst>
                <a:gd name="T0" fmla="*/ 66 w 400"/>
                <a:gd name="T1" fmla="*/ 381 h 577"/>
                <a:gd name="T2" fmla="*/ 75 w 400"/>
                <a:gd name="T3" fmla="*/ 344 h 577"/>
                <a:gd name="T4" fmla="*/ 58 w 400"/>
                <a:gd name="T5" fmla="*/ 309 h 577"/>
                <a:gd name="T6" fmla="*/ 65 w 400"/>
                <a:gd name="T7" fmla="*/ 258 h 577"/>
                <a:gd name="T8" fmla="*/ 47 w 400"/>
                <a:gd name="T9" fmla="*/ 205 h 577"/>
                <a:gd name="T10" fmla="*/ 57 w 400"/>
                <a:gd name="T11" fmla="*/ 178 h 577"/>
                <a:gd name="T12" fmla="*/ 118 w 400"/>
                <a:gd name="T13" fmla="*/ 115 h 577"/>
                <a:gd name="T14" fmla="*/ 181 w 400"/>
                <a:gd name="T15" fmla="*/ 108 h 577"/>
                <a:gd name="T16" fmla="*/ 220 w 400"/>
                <a:gd name="T17" fmla="*/ 80 h 577"/>
                <a:gd name="T18" fmla="*/ 257 w 400"/>
                <a:gd name="T19" fmla="*/ 63 h 577"/>
                <a:gd name="T20" fmla="*/ 280 w 400"/>
                <a:gd name="T21" fmla="*/ 0 h 577"/>
                <a:gd name="T22" fmla="*/ 317 w 400"/>
                <a:gd name="T23" fmla="*/ 27 h 577"/>
                <a:gd name="T24" fmla="*/ 328 w 400"/>
                <a:gd name="T25" fmla="*/ 65 h 577"/>
                <a:gd name="T26" fmla="*/ 324 w 400"/>
                <a:gd name="T27" fmla="*/ 103 h 577"/>
                <a:gd name="T28" fmla="*/ 352 w 400"/>
                <a:gd name="T29" fmla="*/ 121 h 577"/>
                <a:gd name="T30" fmla="*/ 386 w 400"/>
                <a:gd name="T31" fmla="*/ 190 h 577"/>
                <a:gd name="T32" fmla="*/ 381 w 400"/>
                <a:gd name="T33" fmla="*/ 246 h 577"/>
                <a:gd name="T34" fmla="*/ 349 w 400"/>
                <a:gd name="T35" fmla="*/ 234 h 577"/>
                <a:gd name="T36" fmla="*/ 365 w 400"/>
                <a:gd name="T37" fmla="*/ 277 h 577"/>
                <a:gd name="T38" fmla="*/ 372 w 400"/>
                <a:gd name="T39" fmla="*/ 288 h 577"/>
                <a:gd name="T40" fmla="*/ 379 w 400"/>
                <a:gd name="T41" fmla="*/ 313 h 577"/>
                <a:gd name="T42" fmla="*/ 324 w 400"/>
                <a:gd name="T43" fmla="*/ 324 h 577"/>
                <a:gd name="T44" fmla="*/ 345 w 400"/>
                <a:gd name="T45" fmla="*/ 343 h 577"/>
                <a:gd name="T46" fmla="*/ 317 w 400"/>
                <a:gd name="T47" fmla="*/ 383 h 577"/>
                <a:gd name="T48" fmla="*/ 323 w 400"/>
                <a:gd name="T49" fmla="*/ 403 h 577"/>
                <a:gd name="T50" fmla="*/ 286 w 400"/>
                <a:gd name="T51" fmla="*/ 457 h 577"/>
                <a:gd name="T52" fmla="*/ 267 w 400"/>
                <a:gd name="T53" fmla="*/ 424 h 577"/>
                <a:gd name="T54" fmla="*/ 205 w 400"/>
                <a:gd name="T55" fmla="*/ 465 h 577"/>
                <a:gd name="T56" fmla="*/ 166 w 400"/>
                <a:gd name="T57" fmla="*/ 485 h 577"/>
                <a:gd name="T58" fmla="*/ 136 w 400"/>
                <a:gd name="T59" fmla="*/ 499 h 577"/>
                <a:gd name="T60" fmla="*/ 133 w 400"/>
                <a:gd name="T61" fmla="*/ 531 h 577"/>
                <a:gd name="T62" fmla="*/ 127 w 400"/>
                <a:gd name="T63" fmla="*/ 550 h 577"/>
                <a:gd name="T64" fmla="*/ 102 w 400"/>
                <a:gd name="T65" fmla="*/ 577 h 577"/>
                <a:gd name="T66" fmla="*/ 81 w 400"/>
                <a:gd name="T67" fmla="*/ 555 h 577"/>
                <a:gd name="T68" fmla="*/ 27 w 400"/>
                <a:gd name="T69" fmla="*/ 548 h 577"/>
                <a:gd name="T70" fmla="*/ 26 w 400"/>
                <a:gd name="T71" fmla="*/ 532 h 577"/>
                <a:gd name="T72" fmla="*/ 14 w 400"/>
                <a:gd name="T73" fmla="*/ 473 h 577"/>
                <a:gd name="T74" fmla="*/ 24 w 400"/>
                <a:gd name="T75" fmla="*/ 420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0" h="577">
                  <a:moveTo>
                    <a:pt x="24" y="420"/>
                  </a:moveTo>
                  <a:lnTo>
                    <a:pt x="66" y="381"/>
                  </a:lnTo>
                  <a:lnTo>
                    <a:pt x="58" y="359"/>
                  </a:lnTo>
                  <a:lnTo>
                    <a:pt x="75" y="344"/>
                  </a:lnTo>
                  <a:lnTo>
                    <a:pt x="79" y="316"/>
                  </a:lnTo>
                  <a:lnTo>
                    <a:pt x="58" y="309"/>
                  </a:lnTo>
                  <a:lnTo>
                    <a:pt x="50" y="275"/>
                  </a:lnTo>
                  <a:lnTo>
                    <a:pt x="65" y="258"/>
                  </a:lnTo>
                  <a:lnTo>
                    <a:pt x="30" y="258"/>
                  </a:lnTo>
                  <a:lnTo>
                    <a:pt x="47" y="205"/>
                  </a:lnTo>
                  <a:lnTo>
                    <a:pt x="64" y="193"/>
                  </a:lnTo>
                  <a:lnTo>
                    <a:pt x="57" y="178"/>
                  </a:lnTo>
                  <a:lnTo>
                    <a:pt x="54" y="142"/>
                  </a:lnTo>
                  <a:lnTo>
                    <a:pt x="118" y="115"/>
                  </a:lnTo>
                  <a:lnTo>
                    <a:pt x="178" y="120"/>
                  </a:lnTo>
                  <a:lnTo>
                    <a:pt x="181" y="108"/>
                  </a:lnTo>
                  <a:lnTo>
                    <a:pt x="228" y="100"/>
                  </a:lnTo>
                  <a:lnTo>
                    <a:pt x="220" y="80"/>
                  </a:lnTo>
                  <a:lnTo>
                    <a:pt x="228" y="56"/>
                  </a:lnTo>
                  <a:lnTo>
                    <a:pt x="257" y="63"/>
                  </a:lnTo>
                  <a:lnTo>
                    <a:pt x="259" y="3"/>
                  </a:lnTo>
                  <a:lnTo>
                    <a:pt x="280" y="0"/>
                  </a:lnTo>
                  <a:lnTo>
                    <a:pt x="294" y="27"/>
                  </a:lnTo>
                  <a:lnTo>
                    <a:pt x="317" y="27"/>
                  </a:lnTo>
                  <a:lnTo>
                    <a:pt x="308" y="42"/>
                  </a:lnTo>
                  <a:lnTo>
                    <a:pt x="328" y="65"/>
                  </a:lnTo>
                  <a:lnTo>
                    <a:pt x="306" y="69"/>
                  </a:lnTo>
                  <a:lnTo>
                    <a:pt x="324" y="103"/>
                  </a:lnTo>
                  <a:lnTo>
                    <a:pt x="355" y="102"/>
                  </a:lnTo>
                  <a:lnTo>
                    <a:pt x="352" y="121"/>
                  </a:lnTo>
                  <a:lnTo>
                    <a:pt x="400" y="146"/>
                  </a:lnTo>
                  <a:lnTo>
                    <a:pt x="386" y="190"/>
                  </a:lnTo>
                  <a:lnTo>
                    <a:pt x="394" y="235"/>
                  </a:lnTo>
                  <a:lnTo>
                    <a:pt x="381" y="246"/>
                  </a:lnTo>
                  <a:lnTo>
                    <a:pt x="368" y="226"/>
                  </a:lnTo>
                  <a:lnTo>
                    <a:pt x="349" y="234"/>
                  </a:lnTo>
                  <a:lnTo>
                    <a:pt x="352" y="269"/>
                  </a:lnTo>
                  <a:lnTo>
                    <a:pt x="365" y="277"/>
                  </a:lnTo>
                  <a:lnTo>
                    <a:pt x="365" y="292"/>
                  </a:lnTo>
                  <a:lnTo>
                    <a:pt x="372" y="288"/>
                  </a:lnTo>
                  <a:lnTo>
                    <a:pt x="377" y="301"/>
                  </a:lnTo>
                  <a:lnTo>
                    <a:pt x="379" y="313"/>
                  </a:lnTo>
                  <a:lnTo>
                    <a:pt x="332" y="306"/>
                  </a:lnTo>
                  <a:lnTo>
                    <a:pt x="324" y="324"/>
                  </a:lnTo>
                  <a:lnTo>
                    <a:pt x="344" y="332"/>
                  </a:lnTo>
                  <a:lnTo>
                    <a:pt x="345" y="343"/>
                  </a:lnTo>
                  <a:lnTo>
                    <a:pt x="307" y="367"/>
                  </a:lnTo>
                  <a:lnTo>
                    <a:pt x="317" y="383"/>
                  </a:lnTo>
                  <a:lnTo>
                    <a:pt x="298" y="394"/>
                  </a:lnTo>
                  <a:lnTo>
                    <a:pt x="323" y="403"/>
                  </a:lnTo>
                  <a:lnTo>
                    <a:pt x="285" y="430"/>
                  </a:lnTo>
                  <a:lnTo>
                    <a:pt x="286" y="457"/>
                  </a:lnTo>
                  <a:lnTo>
                    <a:pt x="277" y="459"/>
                  </a:lnTo>
                  <a:lnTo>
                    <a:pt x="267" y="424"/>
                  </a:lnTo>
                  <a:lnTo>
                    <a:pt x="261" y="459"/>
                  </a:lnTo>
                  <a:lnTo>
                    <a:pt x="205" y="465"/>
                  </a:lnTo>
                  <a:lnTo>
                    <a:pt x="201" y="476"/>
                  </a:lnTo>
                  <a:lnTo>
                    <a:pt x="166" y="485"/>
                  </a:lnTo>
                  <a:lnTo>
                    <a:pt x="151" y="530"/>
                  </a:lnTo>
                  <a:lnTo>
                    <a:pt x="136" y="499"/>
                  </a:lnTo>
                  <a:lnTo>
                    <a:pt x="106" y="517"/>
                  </a:lnTo>
                  <a:lnTo>
                    <a:pt x="133" y="531"/>
                  </a:lnTo>
                  <a:lnTo>
                    <a:pt x="139" y="541"/>
                  </a:lnTo>
                  <a:lnTo>
                    <a:pt x="127" y="550"/>
                  </a:lnTo>
                  <a:lnTo>
                    <a:pt x="107" y="558"/>
                  </a:lnTo>
                  <a:lnTo>
                    <a:pt x="102" y="577"/>
                  </a:lnTo>
                  <a:lnTo>
                    <a:pt x="88" y="573"/>
                  </a:lnTo>
                  <a:lnTo>
                    <a:pt x="81" y="555"/>
                  </a:lnTo>
                  <a:lnTo>
                    <a:pt x="28" y="559"/>
                  </a:lnTo>
                  <a:lnTo>
                    <a:pt x="27" y="548"/>
                  </a:lnTo>
                  <a:lnTo>
                    <a:pt x="0" y="551"/>
                  </a:lnTo>
                  <a:lnTo>
                    <a:pt x="26" y="532"/>
                  </a:lnTo>
                  <a:lnTo>
                    <a:pt x="6" y="490"/>
                  </a:lnTo>
                  <a:lnTo>
                    <a:pt x="14" y="473"/>
                  </a:lnTo>
                  <a:lnTo>
                    <a:pt x="37" y="453"/>
                  </a:lnTo>
                  <a:lnTo>
                    <a:pt x="24" y="42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33" name="Freeform 1708"/>
            <p:cNvSpPr>
              <a:spLocks/>
            </p:cNvSpPr>
            <p:nvPr/>
          </p:nvSpPr>
          <p:spPr bwMode="auto">
            <a:xfrm>
              <a:off x="4930" y="1542"/>
              <a:ext cx="31" cy="49"/>
            </a:xfrm>
            <a:custGeom>
              <a:avLst/>
              <a:gdLst>
                <a:gd name="T0" fmla="*/ 2 w 31"/>
                <a:gd name="T1" fmla="*/ 9 h 49"/>
                <a:gd name="T2" fmla="*/ 8 w 31"/>
                <a:gd name="T3" fmla="*/ 0 h 49"/>
                <a:gd name="T4" fmla="*/ 18 w 31"/>
                <a:gd name="T5" fmla="*/ 5 h 49"/>
                <a:gd name="T6" fmla="*/ 22 w 31"/>
                <a:gd name="T7" fmla="*/ 17 h 49"/>
                <a:gd name="T8" fmla="*/ 31 w 31"/>
                <a:gd name="T9" fmla="*/ 19 h 49"/>
                <a:gd name="T10" fmla="*/ 31 w 31"/>
                <a:gd name="T11" fmla="*/ 49 h 49"/>
                <a:gd name="T12" fmla="*/ 6 w 31"/>
                <a:gd name="T13" fmla="*/ 48 h 49"/>
                <a:gd name="T14" fmla="*/ 0 w 31"/>
                <a:gd name="T15" fmla="*/ 21 h 49"/>
                <a:gd name="T16" fmla="*/ 3 w 31"/>
                <a:gd name="T17" fmla="*/ 15 h 49"/>
                <a:gd name="T18" fmla="*/ 2 w 31"/>
                <a:gd name="T19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9">
                  <a:moveTo>
                    <a:pt x="2" y="9"/>
                  </a:moveTo>
                  <a:lnTo>
                    <a:pt x="8" y="0"/>
                  </a:lnTo>
                  <a:lnTo>
                    <a:pt x="18" y="5"/>
                  </a:lnTo>
                  <a:lnTo>
                    <a:pt x="22" y="17"/>
                  </a:lnTo>
                  <a:lnTo>
                    <a:pt x="31" y="19"/>
                  </a:lnTo>
                  <a:lnTo>
                    <a:pt x="31" y="49"/>
                  </a:lnTo>
                  <a:lnTo>
                    <a:pt x="6" y="48"/>
                  </a:lnTo>
                  <a:lnTo>
                    <a:pt x="0" y="21"/>
                  </a:lnTo>
                  <a:lnTo>
                    <a:pt x="3" y="15"/>
                  </a:lnTo>
                  <a:lnTo>
                    <a:pt x="2" y="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34" name="Freeform 1709"/>
            <p:cNvSpPr>
              <a:spLocks/>
            </p:cNvSpPr>
            <p:nvPr/>
          </p:nvSpPr>
          <p:spPr bwMode="auto">
            <a:xfrm>
              <a:off x="5232" y="1893"/>
              <a:ext cx="43" cy="28"/>
            </a:xfrm>
            <a:custGeom>
              <a:avLst/>
              <a:gdLst>
                <a:gd name="T0" fmla="*/ 5 w 43"/>
                <a:gd name="T1" fmla="*/ 15 h 28"/>
                <a:gd name="T2" fmla="*/ 15 w 43"/>
                <a:gd name="T3" fmla="*/ 19 h 28"/>
                <a:gd name="T4" fmla="*/ 18 w 43"/>
                <a:gd name="T5" fmla="*/ 15 h 28"/>
                <a:gd name="T6" fmla="*/ 7 w 43"/>
                <a:gd name="T7" fmla="*/ 7 h 28"/>
                <a:gd name="T8" fmla="*/ 37 w 43"/>
                <a:gd name="T9" fmla="*/ 0 h 28"/>
                <a:gd name="T10" fmla="*/ 43 w 43"/>
                <a:gd name="T11" fmla="*/ 23 h 28"/>
                <a:gd name="T12" fmla="*/ 14 w 43"/>
                <a:gd name="T13" fmla="*/ 28 h 28"/>
                <a:gd name="T14" fmla="*/ 0 w 43"/>
                <a:gd name="T15" fmla="*/ 26 h 28"/>
                <a:gd name="T16" fmla="*/ 5 w 43"/>
                <a:gd name="T17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8">
                  <a:moveTo>
                    <a:pt x="5" y="15"/>
                  </a:moveTo>
                  <a:lnTo>
                    <a:pt x="15" y="19"/>
                  </a:lnTo>
                  <a:lnTo>
                    <a:pt x="18" y="15"/>
                  </a:lnTo>
                  <a:lnTo>
                    <a:pt x="7" y="7"/>
                  </a:lnTo>
                  <a:lnTo>
                    <a:pt x="37" y="0"/>
                  </a:lnTo>
                  <a:lnTo>
                    <a:pt x="43" y="23"/>
                  </a:lnTo>
                  <a:lnTo>
                    <a:pt x="14" y="28"/>
                  </a:lnTo>
                  <a:lnTo>
                    <a:pt x="0" y="26"/>
                  </a:lnTo>
                  <a:lnTo>
                    <a:pt x="5" y="1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35" name="Freeform 1710"/>
            <p:cNvSpPr>
              <a:spLocks/>
            </p:cNvSpPr>
            <p:nvPr/>
          </p:nvSpPr>
          <p:spPr bwMode="auto">
            <a:xfrm>
              <a:off x="5110" y="1755"/>
              <a:ext cx="104" cy="72"/>
            </a:xfrm>
            <a:custGeom>
              <a:avLst/>
              <a:gdLst>
                <a:gd name="T0" fmla="*/ 81 w 104"/>
                <a:gd name="T1" fmla="*/ 36 h 72"/>
                <a:gd name="T2" fmla="*/ 55 w 104"/>
                <a:gd name="T3" fmla="*/ 39 h 72"/>
                <a:gd name="T4" fmla="*/ 66 w 104"/>
                <a:gd name="T5" fmla="*/ 65 h 72"/>
                <a:gd name="T6" fmla="*/ 53 w 104"/>
                <a:gd name="T7" fmla="*/ 72 h 72"/>
                <a:gd name="T8" fmla="*/ 37 w 104"/>
                <a:gd name="T9" fmla="*/ 46 h 72"/>
                <a:gd name="T10" fmla="*/ 37 w 104"/>
                <a:gd name="T11" fmla="*/ 69 h 72"/>
                <a:gd name="T12" fmla="*/ 2 w 104"/>
                <a:gd name="T13" fmla="*/ 71 h 72"/>
                <a:gd name="T14" fmla="*/ 9 w 104"/>
                <a:gd name="T15" fmla="*/ 48 h 72"/>
                <a:gd name="T16" fmla="*/ 0 w 104"/>
                <a:gd name="T17" fmla="*/ 36 h 72"/>
                <a:gd name="T18" fmla="*/ 23 w 104"/>
                <a:gd name="T19" fmla="*/ 36 h 72"/>
                <a:gd name="T20" fmla="*/ 12 w 104"/>
                <a:gd name="T21" fmla="*/ 3 h 72"/>
                <a:gd name="T22" fmla="*/ 43 w 104"/>
                <a:gd name="T23" fmla="*/ 0 h 72"/>
                <a:gd name="T24" fmla="*/ 51 w 104"/>
                <a:gd name="T25" fmla="*/ 14 h 72"/>
                <a:gd name="T26" fmla="*/ 74 w 104"/>
                <a:gd name="T27" fmla="*/ 1 h 72"/>
                <a:gd name="T28" fmla="*/ 60 w 104"/>
                <a:gd name="T29" fmla="*/ 23 h 72"/>
                <a:gd name="T30" fmla="*/ 104 w 104"/>
                <a:gd name="T31" fmla="*/ 21 h 72"/>
                <a:gd name="T32" fmla="*/ 76 w 104"/>
                <a:gd name="T33" fmla="*/ 62 h 72"/>
                <a:gd name="T34" fmla="*/ 81 w 104"/>
                <a:gd name="T35" fmla="*/ 3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4" h="72">
                  <a:moveTo>
                    <a:pt x="81" y="36"/>
                  </a:moveTo>
                  <a:lnTo>
                    <a:pt x="55" y="39"/>
                  </a:lnTo>
                  <a:lnTo>
                    <a:pt x="66" y="65"/>
                  </a:lnTo>
                  <a:lnTo>
                    <a:pt x="53" y="72"/>
                  </a:lnTo>
                  <a:lnTo>
                    <a:pt x="37" y="46"/>
                  </a:lnTo>
                  <a:lnTo>
                    <a:pt x="37" y="69"/>
                  </a:lnTo>
                  <a:lnTo>
                    <a:pt x="2" y="71"/>
                  </a:lnTo>
                  <a:lnTo>
                    <a:pt x="9" y="48"/>
                  </a:lnTo>
                  <a:lnTo>
                    <a:pt x="0" y="36"/>
                  </a:lnTo>
                  <a:lnTo>
                    <a:pt x="23" y="36"/>
                  </a:lnTo>
                  <a:lnTo>
                    <a:pt x="12" y="3"/>
                  </a:lnTo>
                  <a:lnTo>
                    <a:pt x="43" y="0"/>
                  </a:lnTo>
                  <a:lnTo>
                    <a:pt x="51" y="14"/>
                  </a:lnTo>
                  <a:lnTo>
                    <a:pt x="74" y="1"/>
                  </a:lnTo>
                  <a:lnTo>
                    <a:pt x="60" y="23"/>
                  </a:lnTo>
                  <a:lnTo>
                    <a:pt x="104" y="21"/>
                  </a:lnTo>
                  <a:lnTo>
                    <a:pt x="76" y="62"/>
                  </a:lnTo>
                  <a:lnTo>
                    <a:pt x="81" y="3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36" name="Freeform 1711"/>
            <p:cNvSpPr>
              <a:spLocks/>
            </p:cNvSpPr>
            <p:nvPr/>
          </p:nvSpPr>
          <p:spPr bwMode="auto">
            <a:xfrm>
              <a:off x="5647" y="1639"/>
              <a:ext cx="205" cy="174"/>
            </a:xfrm>
            <a:custGeom>
              <a:avLst/>
              <a:gdLst>
                <a:gd name="T0" fmla="*/ 24 w 205"/>
                <a:gd name="T1" fmla="*/ 13 h 174"/>
                <a:gd name="T2" fmla="*/ 69 w 205"/>
                <a:gd name="T3" fmla="*/ 0 h 174"/>
                <a:gd name="T4" fmla="*/ 87 w 205"/>
                <a:gd name="T5" fmla="*/ 15 h 174"/>
                <a:gd name="T6" fmla="*/ 105 w 205"/>
                <a:gd name="T7" fmla="*/ 25 h 174"/>
                <a:gd name="T8" fmla="*/ 111 w 205"/>
                <a:gd name="T9" fmla="*/ 34 h 174"/>
                <a:gd name="T10" fmla="*/ 145 w 205"/>
                <a:gd name="T11" fmla="*/ 42 h 174"/>
                <a:gd name="T12" fmla="*/ 158 w 205"/>
                <a:gd name="T13" fmla="*/ 83 h 174"/>
                <a:gd name="T14" fmla="*/ 179 w 205"/>
                <a:gd name="T15" fmla="*/ 107 h 174"/>
                <a:gd name="T16" fmla="*/ 179 w 205"/>
                <a:gd name="T17" fmla="*/ 118 h 174"/>
                <a:gd name="T18" fmla="*/ 141 w 205"/>
                <a:gd name="T19" fmla="*/ 118 h 174"/>
                <a:gd name="T20" fmla="*/ 111 w 205"/>
                <a:gd name="T21" fmla="*/ 115 h 174"/>
                <a:gd name="T22" fmla="*/ 99 w 205"/>
                <a:gd name="T23" fmla="*/ 107 h 174"/>
                <a:gd name="T24" fmla="*/ 94 w 205"/>
                <a:gd name="T25" fmla="*/ 118 h 174"/>
                <a:gd name="T26" fmla="*/ 97 w 205"/>
                <a:gd name="T27" fmla="*/ 137 h 174"/>
                <a:gd name="T28" fmla="*/ 101 w 205"/>
                <a:gd name="T29" fmla="*/ 149 h 174"/>
                <a:gd name="T30" fmla="*/ 128 w 205"/>
                <a:gd name="T31" fmla="*/ 153 h 174"/>
                <a:gd name="T32" fmla="*/ 136 w 205"/>
                <a:gd name="T33" fmla="*/ 150 h 174"/>
                <a:gd name="T34" fmla="*/ 142 w 205"/>
                <a:gd name="T35" fmla="*/ 129 h 174"/>
                <a:gd name="T36" fmla="*/ 168 w 205"/>
                <a:gd name="T37" fmla="*/ 122 h 174"/>
                <a:gd name="T38" fmla="*/ 168 w 205"/>
                <a:gd name="T39" fmla="*/ 131 h 174"/>
                <a:gd name="T40" fmla="*/ 176 w 205"/>
                <a:gd name="T41" fmla="*/ 136 h 174"/>
                <a:gd name="T42" fmla="*/ 205 w 205"/>
                <a:gd name="T43" fmla="*/ 159 h 174"/>
                <a:gd name="T44" fmla="*/ 187 w 205"/>
                <a:gd name="T45" fmla="*/ 169 h 174"/>
                <a:gd name="T46" fmla="*/ 164 w 205"/>
                <a:gd name="T47" fmla="*/ 170 h 174"/>
                <a:gd name="T48" fmla="*/ 156 w 205"/>
                <a:gd name="T49" fmla="*/ 174 h 174"/>
                <a:gd name="T50" fmla="*/ 129 w 205"/>
                <a:gd name="T51" fmla="*/ 159 h 174"/>
                <a:gd name="T52" fmla="*/ 108 w 205"/>
                <a:gd name="T53" fmla="*/ 157 h 174"/>
                <a:gd name="T54" fmla="*/ 93 w 205"/>
                <a:gd name="T55" fmla="*/ 150 h 174"/>
                <a:gd name="T56" fmla="*/ 73 w 205"/>
                <a:gd name="T57" fmla="*/ 147 h 174"/>
                <a:gd name="T58" fmla="*/ 49 w 205"/>
                <a:gd name="T59" fmla="*/ 138 h 174"/>
                <a:gd name="T60" fmla="*/ 59 w 205"/>
                <a:gd name="T61" fmla="*/ 133 h 174"/>
                <a:gd name="T62" fmla="*/ 59 w 205"/>
                <a:gd name="T63" fmla="*/ 123 h 174"/>
                <a:gd name="T64" fmla="*/ 57 w 205"/>
                <a:gd name="T65" fmla="*/ 115 h 174"/>
                <a:gd name="T66" fmla="*/ 59 w 205"/>
                <a:gd name="T67" fmla="*/ 108 h 174"/>
                <a:gd name="T68" fmla="*/ 49 w 205"/>
                <a:gd name="T69" fmla="*/ 100 h 174"/>
                <a:gd name="T70" fmla="*/ 36 w 205"/>
                <a:gd name="T71" fmla="*/ 97 h 174"/>
                <a:gd name="T72" fmla="*/ 35 w 205"/>
                <a:gd name="T73" fmla="*/ 65 h 174"/>
                <a:gd name="T74" fmla="*/ 51 w 205"/>
                <a:gd name="T75" fmla="*/ 55 h 174"/>
                <a:gd name="T76" fmla="*/ 56 w 205"/>
                <a:gd name="T77" fmla="*/ 55 h 174"/>
                <a:gd name="T78" fmla="*/ 63 w 205"/>
                <a:gd name="T79" fmla="*/ 62 h 174"/>
                <a:gd name="T80" fmla="*/ 48 w 205"/>
                <a:gd name="T81" fmla="*/ 71 h 174"/>
                <a:gd name="T82" fmla="*/ 35 w 205"/>
                <a:gd name="T83" fmla="*/ 66 h 174"/>
                <a:gd name="T84" fmla="*/ 0 w 205"/>
                <a:gd name="T85" fmla="*/ 21 h 174"/>
                <a:gd name="T86" fmla="*/ 14 w 205"/>
                <a:gd name="T87" fmla="*/ 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5" h="174">
                  <a:moveTo>
                    <a:pt x="14" y="5"/>
                  </a:moveTo>
                  <a:lnTo>
                    <a:pt x="24" y="13"/>
                  </a:lnTo>
                  <a:lnTo>
                    <a:pt x="33" y="13"/>
                  </a:lnTo>
                  <a:lnTo>
                    <a:pt x="69" y="0"/>
                  </a:lnTo>
                  <a:lnTo>
                    <a:pt x="72" y="3"/>
                  </a:lnTo>
                  <a:lnTo>
                    <a:pt x="87" y="15"/>
                  </a:lnTo>
                  <a:lnTo>
                    <a:pt x="104" y="16"/>
                  </a:lnTo>
                  <a:lnTo>
                    <a:pt x="105" y="25"/>
                  </a:lnTo>
                  <a:lnTo>
                    <a:pt x="102" y="27"/>
                  </a:lnTo>
                  <a:lnTo>
                    <a:pt x="111" y="34"/>
                  </a:lnTo>
                  <a:lnTo>
                    <a:pt x="125" y="26"/>
                  </a:lnTo>
                  <a:lnTo>
                    <a:pt x="145" y="42"/>
                  </a:lnTo>
                  <a:lnTo>
                    <a:pt x="153" y="56"/>
                  </a:lnTo>
                  <a:lnTo>
                    <a:pt x="158" y="83"/>
                  </a:lnTo>
                  <a:lnTo>
                    <a:pt x="150" y="99"/>
                  </a:lnTo>
                  <a:lnTo>
                    <a:pt x="179" y="107"/>
                  </a:lnTo>
                  <a:lnTo>
                    <a:pt x="180" y="116"/>
                  </a:lnTo>
                  <a:lnTo>
                    <a:pt x="179" y="118"/>
                  </a:lnTo>
                  <a:lnTo>
                    <a:pt x="143" y="121"/>
                  </a:lnTo>
                  <a:lnTo>
                    <a:pt x="141" y="118"/>
                  </a:lnTo>
                  <a:lnTo>
                    <a:pt x="105" y="121"/>
                  </a:lnTo>
                  <a:lnTo>
                    <a:pt x="111" y="115"/>
                  </a:lnTo>
                  <a:lnTo>
                    <a:pt x="110" y="110"/>
                  </a:lnTo>
                  <a:lnTo>
                    <a:pt x="99" y="107"/>
                  </a:lnTo>
                  <a:lnTo>
                    <a:pt x="93" y="111"/>
                  </a:lnTo>
                  <a:lnTo>
                    <a:pt x="94" y="118"/>
                  </a:lnTo>
                  <a:lnTo>
                    <a:pt x="87" y="123"/>
                  </a:lnTo>
                  <a:lnTo>
                    <a:pt x="97" y="137"/>
                  </a:lnTo>
                  <a:lnTo>
                    <a:pt x="97" y="144"/>
                  </a:lnTo>
                  <a:lnTo>
                    <a:pt x="101" y="149"/>
                  </a:lnTo>
                  <a:lnTo>
                    <a:pt x="107" y="146"/>
                  </a:lnTo>
                  <a:lnTo>
                    <a:pt x="128" y="153"/>
                  </a:lnTo>
                  <a:lnTo>
                    <a:pt x="135" y="160"/>
                  </a:lnTo>
                  <a:lnTo>
                    <a:pt x="136" y="150"/>
                  </a:lnTo>
                  <a:lnTo>
                    <a:pt x="147" y="135"/>
                  </a:lnTo>
                  <a:lnTo>
                    <a:pt x="142" y="129"/>
                  </a:lnTo>
                  <a:lnTo>
                    <a:pt x="146" y="123"/>
                  </a:lnTo>
                  <a:lnTo>
                    <a:pt x="168" y="122"/>
                  </a:lnTo>
                  <a:lnTo>
                    <a:pt x="165" y="126"/>
                  </a:lnTo>
                  <a:lnTo>
                    <a:pt x="168" y="131"/>
                  </a:lnTo>
                  <a:lnTo>
                    <a:pt x="170" y="137"/>
                  </a:lnTo>
                  <a:lnTo>
                    <a:pt x="176" y="136"/>
                  </a:lnTo>
                  <a:lnTo>
                    <a:pt x="185" y="157"/>
                  </a:lnTo>
                  <a:lnTo>
                    <a:pt x="205" y="159"/>
                  </a:lnTo>
                  <a:lnTo>
                    <a:pt x="203" y="167"/>
                  </a:lnTo>
                  <a:lnTo>
                    <a:pt x="187" y="169"/>
                  </a:lnTo>
                  <a:lnTo>
                    <a:pt x="179" y="161"/>
                  </a:lnTo>
                  <a:lnTo>
                    <a:pt x="164" y="170"/>
                  </a:lnTo>
                  <a:lnTo>
                    <a:pt x="164" y="173"/>
                  </a:lnTo>
                  <a:lnTo>
                    <a:pt x="156" y="174"/>
                  </a:lnTo>
                  <a:lnTo>
                    <a:pt x="132" y="166"/>
                  </a:lnTo>
                  <a:lnTo>
                    <a:pt x="129" y="159"/>
                  </a:lnTo>
                  <a:lnTo>
                    <a:pt x="114" y="168"/>
                  </a:lnTo>
                  <a:lnTo>
                    <a:pt x="108" y="157"/>
                  </a:lnTo>
                  <a:lnTo>
                    <a:pt x="97" y="150"/>
                  </a:lnTo>
                  <a:lnTo>
                    <a:pt x="93" y="150"/>
                  </a:lnTo>
                  <a:lnTo>
                    <a:pt x="77" y="142"/>
                  </a:lnTo>
                  <a:lnTo>
                    <a:pt x="73" y="147"/>
                  </a:lnTo>
                  <a:lnTo>
                    <a:pt x="51" y="149"/>
                  </a:lnTo>
                  <a:lnTo>
                    <a:pt x="49" y="138"/>
                  </a:lnTo>
                  <a:lnTo>
                    <a:pt x="49" y="136"/>
                  </a:lnTo>
                  <a:lnTo>
                    <a:pt x="59" y="133"/>
                  </a:lnTo>
                  <a:lnTo>
                    <a:pt x="61" y="133"/>
                  </a:lnTo>
                  <a:lnTo>
                    <a:pt x="59" y="123"/>
                  </a:lnTo>
                  <a:lnTo>
                    <a:pt x="60" y="116"/>
                  </a:lnTo>
                  <a:lnTo>
                    <a:pt x="57" y="115"/>
                  </a:lnTo>
                  <a:lnTo>
                    <a:pt x="55" y="109"/>
                  </a:lnTo>
                  <a:lnTo>
                    <a:pt x="59" y="108"/>
                  </a:lnTo>
                  <a:lnTo>
                    <a:pt x="58" y="104"/>
                  </a:lnTo>
                  <a:lnTo>
                    <a:pt x="49" y="100"/>
                  </a:lnTo>
                  <a:lnTo>
                    <a:pt x="49" y="92"/>
                  </a:lnTo>
                  <a:lnTo>
                    <a:pt x="36" y="97"/>
                  </a:lnTo>
                  <a:lnTo>
                    <a:pt x="36" y="78"/>
                  </a:lnTo>
                  <a:lnTo>
                    <a:pt x="35" y="65"/>
                  </a:lnTo>
                  <a:lnTo>
                    <a:pt x="36" y="64"/>
                  </a:lnTo>
                  <a:lnTo>
                    <a:pt x="51" y="55"/>
                  </a:lnTo>
                  <a:lnTo>
                    <a:pt x="52" y="51"/>
                  </a:lnTo>
                  <a:lnTo>
                    <a:pt x="56" y="55"/>
                  </a:lnTo>
                  <a:lnTo>
                    <a:pt x="64" y="56"/>
                  </a:lnTo>
                  <a:lnTo>
                    <a:pt x="63" y="62"/>
                  </a:lnTo>
                  <a:lnTo>
                    <a:pt x="56" y="61"/>
                  </a:lnTo>
                  <a:lnTo>
                    <a:pt x="48" y="71"/>
                  </a:lnTo>
                  <a:lnTo>
                    <a:pt x="40" y="67"/>
                  </a:lnTo>
                  <a:lnTo>
                    <a:pt x="35" y="66"/>
                  </a:lnTo>
                  <a:lnTo>
                    <a:pt x="32" y="50"/>
                  </a:lnTo>
                  <a:lnTo>
                    <a:pt x="0" y="21"/>
                  </a:lnTo>
                  <a:lnTo>
                    <a:pt x="0" y="6"/>
                  </a:lnTo>
                  <a:lnTo>
                    <a:pt x="14" y="5"/>
                  </a:lnTo>
                  <a:lnTo>
                    <a:pt x="14" y="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37" name="Freeform 1712"/>
            <p:cNvSpPr>
              <a:spLocks/>
            </p:cNvSpPr>
            <p:nvPr/>
          </p:nvSpPr>
          <p:spPr bwMode="auto">
            <a:xfrm>
              <a:off x="5688" y="1789"/>
              <a:ext cx="125" cy="147"/>
            </a:xfrm>
            <a:custGeom>
              <a:avLst/>
              <a:gdLst>
                <a:gd name="T0" fmla="*/ 14 w 466"/>
                <a:gd name="T1" fmla="*/ 112 h 549"/>
                <a:gd name="T2" fmla="*/ 0 w 466"/>
                <a:gd name="T3" fmla="*/ 76 h 549"/>
                <a:gd name="T4" fmla="*/ 40 w 466"/>
                <a:gd name="T5" fmla="*/ 94 h 549"/>
                <a:gd name="T6" fmla="*/ 86 w 466"/>
                <a:gd name="T7" fmla="*/ 56 h 549"/>
                <a:gd name="T8" fmla="*/ 113 w 466"/>
                <a:gd name="T9" fmla="*/ 76 h 549"/>
                <a:gd name="T10" fmla="*/ 133 w 466"/>
                <a:gd name="T11" fmla="*/ 96 h 549"/>
                <a:gd name="T12" fmla="*/ 121 w 466"/>
                <a:gd name="T13" fmla="*/ 128 h 549"/>
                <a:gd name="T14" fmla="*/ 130 w 466"/>
                <a:gd name="T15" fmla="*/ 166 h 549"/>
                <a:gd name="T16" fmla="*/ 218 w 466"/>
                <a:gd name="T17" fmla="*/ 115 h 549"/>
                <a:gd name="T18" fmla="*/ 218 w 466"/>
                <a:gd name="T19" fmla="*/ 85 h 549"/>
                <a:gd name="T20" fmla="*/ 230 w 466"/>
                <a:gd name="T21" fmla="*/ 60 h 549"/>
                <a:gd name="T22" fmla="*/ 235 w 466"/>
                <a:gd name="T23" fmla="*/ 38 h 549"/>
                <a:gd name="T24" fmla="*/ 210 w 466"/>
                <a:gd name="T25" fmla="*/ 23 h 549"/>
                <a:gd name="T26" fmla="*/ 192 w 466"/>
                <a:gd name="T27" fmla="*/ 2 h 549"/>
                <a:gd name="T28" fmla="*/ 250 w 466"/>
                <a:gd name="T29" fmla="*/ 28 h 549"/>
                <a:gd name="T30" fmla="*/ 326 w 466"/>
                <a:gd name="T31" fmla="*/ 36 h 549"/>
                <a:gd name="T32" fmla="*/ 426 w 466"/>
                <a:gd name="T33" fmla="*/ 90 h 549"/>
                <a:gd name="T34" fmla="*/ 466 w 466"/>
                <a:gd name="T35" fmla="*/ 160 h 549"/>
                <a:gd name="T36" fmla="*/ 430 w 466"/>
                <a:gd name="T37" fmla="*/ 203 h 549"/>
                <a:gd name="T38" fmla="*/ 378 w 466"/>
                <a:gd name="T39" fmla="*/ 239 h 549"/>
                <a:gd name="T40" fmla="*/ 344 w 466"/>
                <a:gd name="T41" fmla="*/ 305 h 549"/>
                <a:gd name="T42" fmla="*/ 292 w 466"/>
                <a:gd name="T43" fmla="*/ 357 h 549"/>
                <a:gd name="T44" fmla="*/ 200 w 466"/>
                <a:gd name="T45" fmla="*/ 341 h 549"/>
                <a:gd name="T46" fmla="*/ 280 w 466"/>
                <a:gd name="T47" fmla="*/ 367 h 549"/>
                <a:gd name="T48" fmla="*/ 228 w 466"/>
                <a:gd name="T49" fmla="*/ 429 h 549"/>
                <a:gd name="T50" fmla="*/ 258 w 466"/>
                <a:gd name="T51" fmla="*/ 505 h 549"/>
                <a:gd name="T52" fmla="*/ 290 w 466"/>
                <a:gd name="T53" fmla="*/ 549 h 549"/>
                <a:gd name="T54" fmla="*/ 212 w 466"/>
                <a:gd name="T55" fmla="*/ 527 h 549"/>
                <a:gd name="T56" fmla="*/ 152 w 466"/>
                <a:gd name="T57" fmla="*/ 523 h 549"/>
                <a:gd name="T58" fmla="*/ 42 w 466"/>
                <a:gd name="T59" fmla="*/ 423 h 549"/>
                <a:gd name="T60" fmla="*/ 32 w 466"/>
                <a:gd name="T61" fmla="*/ 325 h 549"/>
                <a:gd name="T62" fmla="*/ 34 w 466"/>
                <a:gd name="T63" fmla="*/ 303 h 549"/>
                <a:gd name="T64" fmla="*/ 94 w 466"/>
                <a:gd name="T65" fmla="*/ 273 h 549"/>
                <a:gd name="T66" fmla="*/ 14 w 466"/>
                <a:gd name="T67" fmla="*/ 168 h 549"/>
                <a:gd name="T68" fmla="*/ 16 w 466"/>
                <a:gd name="T69" fmla="*/ 114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6" h="549">
                  <a:moveTo>
                    <a:pt x="16" y="114"/>
                  </a:moveTo>
                  <a:cubicBezTo>
                    <a:pt x="14" y="112"/>
                    <a:pt x="14" y="112"/>
                    <a:pt x="14" y="11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64"/>
                    <a:pt x="101" y="50"/>
                    <a:pt x="105" y="56"/>
                  </a:cubicBezTo>
                  <a:cubicBezTo>
                    <a:pt x="110" y="64"/>
                    <a:pt x="109" y="65"/>
                    <a:pt x="113" y="76"/>
                  </a:cubicBezTo>
                  <a:cubicBezTo>
                    <a:pt x="115" y="81"/>
                    <a:pt x="123" y="66"/>
                    <a:pt x="126" y="72"/>
                  </a:cubicBezTo>
                  <a:cubicBezTo>
                    <a:pt x="127" y="76"/>
                    <a:pt x="133" y="87"/>
                    <a:pt x="133" y="96"/>
                  </a:cubicBezTo>
                  <a:cubicBezTo>
                    <a:pt x="133" y="104"/>
                    <a:pt x="149" y="85"/>
                    <a:pt x="149" y="86"/>
                  </a:cubicBezTo>
                  <a:cubicBezTo>
                    <a:pt x="121" y="128"/>
                    <a:pt x="121" y="128"/>
                    <a:pt x="121" y="128"/>
                  </a:cubicBezTo>
                  <a:cubicBezTo>
                    <a:pt x="128" y="147"/>
                    <a:pt x="128" y="147"/>
                    <a:pt x="128" y="147"/>
                  </a:cubicBezTo>
                  <a:cubicBezTo>
                    <a:pt x="130" y="166"/>
                    <a:pt x="130" y="166"/>
                    <a:pt x="130" y="166"/>
                  </a:cubicBezTo>
                  <a:cubicBezTo>
                    <a:pt x="218" y="183"/>
                    <a:pt x="218" y="183"/>
                    <a:pt x="218" y="183"/>
                  </a:cubicBezTo>
                  <a:cubicBezTo>
                    <a:pt x="218" y="115"/>
                    <a:pt x="218" y="115"/>
                    <a:pt x="218" y="115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218" y="85"/>
                    <a:pt x="218" y="85"/>
                    <a:pt x="218" y="85"/>
                  </a:cubicBezTo>
                  <a:cubicBezTo>
                    <a:pt x="185" y="56"/>
                    <a:pt x="185" y="56"/>
                    <a:pt x="185" y="56"/>
                  </a:cubicBezTo>
                  <a:cubicBezTo>
                    <a:pt x="230" y="60"/>
                    <a:pt x="230" y="60"/>
                    <a:pt x="230" y="60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35" y="38"/>
                    <a:pt x="235" y="38"/>
                    <a:pt x="235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0" y="23"/>
                    <a:pt x="210" y="23"/>
                    <a:pt x="210" y="23"/>
                  </a:cubicBezTo>
                  <a:cubicBezTo>
                    <a:pt x="188" y="21"/>
                    <a:pt x="188" y="21"/>
                    <a:pt x="188" y="21"/>
                  </a:cubicBezTo>
                  <a:cubicBezTo>
                    <a:pt x="192" y="2"/>
                    <a:pt x="192" y="2"/>
                    <a:pt x="192" y="2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72" y="68"/>
                    <a:pt x="272" y="68"/>
                    <a:pt x="272" y="68"/>
                  </a:cubicBezTo>
                  <a:cubicBezTo>
                    <a:pt x="326" y="36"/>
                    <a:pt x="326" y="36"/>
                    <a:pt x="326" y="36"/>
                  </a:cubicBezTo>
                  <a:cubicBezTo>
                    <a:pt x="338" y="60"/>
                    <a:pt x="338" y="60"/>
                    <a:pt x="338" y="60"/>
                  </a:cubicBezTo>
                  <a:cubicBezTo>
                    <a:pt x="426" y="90"/>
                    <a:pt x="426" y="90"/>
                    <a:pt x="426" y="90"/>
                  </a:cubicBezTo>
                  <a:cubicBezTo>
                    <a:pt x="422" y="118"/>
                    <a:pt x="422" y="118"/>
                    <a:pt x="422" y="118"/>
                  </a:cubicBezTo>
                  <a:cubicBezTo>
                    <a:pt x="466" y="160"/>
                    <a:pt x="466" y="160"/>
                    <a:pt x="466" y="160"/>
                  </a:cubicBezTo>
                  <a:cubicBezTo>
                    <a:pt x="450" y="205"/>
                    <a:pt x="450" y="205"/>
                    <a:pt x="450" y="205"/>
                  </a:cubicBezTo>
                  <a:cubicBezTo>
                    <a:pt x="430" y="203"/>
                    <a:pt x="430" y="203"/>
                    <a:pt x="430" y="203"/>
                  </a:cubicBezTo>
                  <a:cubicBezTo>
                    <a:pt x="404" y="243"/>
                    <a:pt x="404" y="243"/>
                    <a:pt x="404" y="243"/>
                  </a:cubicBezTo>
                  <a:cubicBezTo>
                    <a:pt x="378" y="239"/>
                    <a:pt x="378" y="239"/>
                    <a:pt x="378" y="239"/>
                  </a:cubicBezTo>
                  <a:cubicBezTo>
                    <a:pt x="386" y="275"/>
                    <a:pt x="386" y="275"/>
                    <a:pt x="386" y="275"/>
                  </a:cubicBezTo>
                  <a:cubicBezTo>
                    <a:pt x="344" y="305"/>
                    <a:pt x="344" y="305"/>
                    <a:pt x="344" y="305"/>
                  </a:cubicBezTo>
                  <a:cubicBezTo>
                    <a:pt x="348" y="347"/>
                    <a:pt x="348" y="347"/>
                    <a:pt x="348" y="347"/>
                  </a:cubicBezTo>
                  <a:cubicBezTo>
                    <a:pt x="292" y="357"/>
                    <a:pt x="292" y="357"/>
                    <a:pt x="292" y="357"/>
                  </a:cubicBezTo>
                  <a:cubicBezTo>
                    <a:pt x="218" y="309"/>
                    <a:pt x="218" y="309"/>
                    <a:pt x="218" y="309"/>
                  </a:cubicBezTo>
                  <a:cubicBezTo>
                    <a:pt x="200" y="341"/>
                    <a:pt x="200" y="341"/>
                    <a:pt x="200" y="341"/>
                  </a:cubicBezTo>
                  <a:cubicBezTo>
                    <a:pt x="248" y="373"/>
                    <a:pt x="248" y="373"/>
                    <a:pt x="248" y="373"/>
                  </a:cubicBezTo>
                  <a:cubicBezTo>
                    <a:pt x="280" y="367"/>
                    <a:pt x="280" y="367"/>
                    <a:pt x="280" y="367"/>
                  </a:cubicBezTo>
                  <a:cubicBezTo>
                    <a:pt x="274" y="399"/>
                    <a:pt x="274" y="399"/>
                    <a:pt x="274" y="399"/>
                  </a:cubicBezTo>
                  <a:cubicBezTo>
                    <a:pt x="228" y="429"/>
                    <a:pt x="228" y="429"/>
                    <a:pt x="228" y="429"/>
                  </a:cubicBezTo>
                  <a:cubicBezTo>
                    <a:pt x="258" y="457"/>
                    <a:pt x="258" y="457"/>
                    <a:pt x="258" y="457"/>
                  </a:cubicBezTo>
                  <a:cubicBezTo>
                    <a:pt x="258" y="505"/>
                    <a:pt x="258" y="505"/>
                    <a:pt x="258" y="505"/>
                  </a:cubicBezTo>
                  <a:cubicBezTo>
                    <a:pt x="278" y="509"/>
                    <a:pt x="278" y="509"/>
                    <a:pt x="278" y="509"/>
                  </a:cubicBezTo>
                  <a:cubicBezTo>
                    <a:pt x="290" y="549"/>
                    <a:pt x="290" y="549"/>
                    <a:pt x="290" y="549"/>
                  </a:cubicBezTo>
                  <a:cubicBezTo>
                    <a:pt x="244" y="547"/>
                    <a:pt x="244" y="547"/>
                    <a:pt x="244" y="547"/>
                  </a:cubicBezTo>
                  <a:cubicBezTo>
                    <a:pt x="212" y="527"/>
                    <a:pt x="212" y="527"/>
                    <a:pt x="212" y="527"/>
                  </a:cubicBezTo>
                  <a:cubicBezTo>
                    <a:pt x="168" y="541"/>
                    <a:pt x="168" y="541"/>
                    <a:pt x="168" y="541"/>
                  </a:cubicBezTo>
                  <a:cubicBezTo>
                    <a:pt x="152" y="523"/>
                    <a:pt x="152" y="523"/>
                    <a:pt x="152" y="523"/>
                  </a:cubicBezTo>
                  <a:cubicBezTo>
                    <a:pt x="112" y="403"/>
                    <a:pt x="112" y="403"/>
                    <a:pt x="112" y="403"/>
                  </a:cubicBezTo>
                  <a:cubicBezTo>
                    <a:pt x="42" y="423"/>
                    <a:pt x="42" y="423"/>
                    <a:pt x="42" y="423"/>
                  </a:cubicBezTo>
                  <a:cubicBezTo>
                    <a:pt x="62" y="369"/>
                    <a:pt x="62" y="369"/>
                    <a:pt x="62" y="369"/>
                  </a:cubicBezTo>
                  <a:cubicBezTo>
                    <a:pt x="32" y="325"/>
                    <a:pt x="32" y="325"/>
                    <a:pt x="32" y="325"/>
                  </a:cubicBezTo>
                  <a:cubicBezTo>
                    <a:pt x="42" y="311"/>
                    <a:pt x="42" y="311"/>
                    <a:pt x="42" y="311"/>
                  </a:cubicBezTo>
                  <a:cubicBezTo>
                    <a:pt x="34" y="303"/>
                    <a:pt x="34" y="303"/>
                    <a:pt x="34" y="303"/>
                  </a:cubicBezTo>
                  <a:cubicBezTo>
                    <a:pt x="94" y="307"/>
                    <a:pt x="94" y="307"/>
                    <a:pt x="94" y="307"/>
                  </a:cubicBezTo>
                  <a:cubicBezTo>
                    <a:pt x="94" y="273"/>
                    <a:pt x="94" y="273"/>
                    <a:pt x="94" y="273"/>
                  </a:cubicBezTo>
                  <a:cubicBezTo>
                    <a:pt x="72" y="217"/>
                    <a:pt x="72" y="217"/>
                    <a:pt x="72" y="217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24" y="120"/>
                    <a:pt x="24" y="120"/>
                    <a:pt x="24" y="120"/>
                  </a:cubicBezTo>
                  <a:lnTo>
                    <a:pt x="16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38" name="Freeform 1713"/>
            <p:cNvSpPr>
              <a:spLocks/>
            </p:cNvSpPr>
            <p:nvPr/>
          </p:nvSpPr>
          <p:spPr bwMode="auto">
            <a:xfrm>
              <a:off x="5819" y="1631"/>
              <a:ext cx="23" cy="20"/>
            </a:xfrm>
            <a:custGeom>
              <a:avLst/>
              <a:gdLst>
                <a:gd name="T0" fmla="*/ 23 w 23"/>
                <a:gd name="T1" fmla="*/ 7 h 20"/>
                <a:gd name="T2" fmla="*/ 11 w 23"/>
                <a:gd name="T3" fmla="*/ 0 h 20"/>
                <a:gd name="T4" fmla="*/ 9 w 23"/>
                <a:gd name="T5" fmla="*/ 6 h 20"/>
                <a:gd name="T6" fmla="*/ 6 w 23"/>
                <a:gd name="T7" fmla="*/ 6 h 20"/>
                <a:gd name="T8" fmla="*/ 6 w 23"/>
                <a:gd name="T9" fmla="*/ 2 h 20"/>
                <a:gd name="T10" fmla="*/ 2 w 23"/>
                <a:gd name="T11" fmla="*/ 2 h 20"/>
                <a:gd name="T12" fmla="*/ 4 w 23"/>
                <a:gd name="T13" fmla="*/ 8 h 20"/>
                <a:gd name="T14" fmla="*/ 0 w 23"/>
                <a:gd name="T15" fmla="*/ 11 h 20"/>
                <a:gd name="T16" fmla="*/ 2 w 23"/>
                <a:gd name="T17" fmla="*/ 12 h 20"/>
                <a:gd name="T18" fmla="*/ 14 w 23"/>
                <a:gd name="T19" fmla="*/ 20 h 20"/>
                <a:gd name="T20" fmla="*/ 23 w 23"/>
                <a:gd name="T21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0">
                  <a:moveTo>
                    <a:pt x="23" y="7"/>
                  </a:moveTo>
                  <a:lnTo>
                    <a:pt x="11" y="0"/>
                  </a:lnTo>
                  <a:lnTo>
                    <a:pt x="9" y="6"/>
                  </a:lnTo>
                  <a:lnTo>
                    <a:pt x="6" y="6"/>
                  </a:lnTo>
                  <a:lnTo>
                    <a:pt x="6" y="2"/>
                  </a:lnTo>
                  <a:lnTo>
                    <a:pt x="2" y="2"/>
                  </a:lnTo>
                  <a:lnTo>
                    <a:pt x="4" y="8"/>
                  </a:lnTo>
                  <a:lnTo>
                    <a:pt x="0" y="11"/>
                  </a:lnTo>
                  <a:lnTo>
                    <a:pt x="2" y="12"/>
                  </a:lnTo>
                  <a:lnTo>
                    <a:pt x="14" y="20"/>
                  </a:lnTo>
                  <a:lnTo>
                    <a:pt x="23" y="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39" name="Freeform 1714"/>
            <p:cNvSpPr>
              <a:spLocks/>
            </p:cNvSpPr>
            <p:nvPr/>
          </p:nvSpPr>
          <p:spPr bwMode="auto">
            <a:xfrm>
              <a:off x="5321" y="1813"/>
              <a:ext cx="19" cy="20"/>
            </a:xfrm>
            <a:custGeom>
              <a:avLst/>
              <a:gdLst>
                <a:gd name="T0" fmla="*/ 19 w 19"/>
                <a:gd name="T1" fmla="*/ 12 h 20"/>
                <a:gd name="T2" fmla="*/ 5 w 19"/>
                <a:gd name="T3" fmla="*/ 20 h 20"/>
                <a:gd name="T4" fmla="*/ 1 w 19"/>
                <a:gd name="T5" fmla="*/ 19 h 20"/>
                <a:gd name="T6" fmla="*/ 0 w 19"/>
                <a:gd name="T7" fmla="*/ 0 h 20"/>
                <a:gd name="T8" fmla="*/ 19 w 19"/>
                <a:gd name="T9" fmla="*/ 0 h 20"/>
                <a:gd name="T10" fmla="*/ 19 w 19"/>
                <a:gd name="T11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0">
                  <a:moveTo>
                    <a:pt x="19" y="12"/>
                  </a:moveTo>
                  <a:lnTo>
                    <a:pt x="5" y="20"/>
                  </a:lnTo>
                  <a:lnTo>
                    <a:pt x="1" y="19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40" name="Freeform 1715"/>
            <p:cNvSpPr>
              <a:spLocks/>
            </p:cNvSpPr>
            <p:nvPr/>
          </p:nvSpPr>
          <p:spPr bwMode="auto">
            <a:xfrm>
              <a:off x="5782" y="1892"/>
              <a:ext cx="94" cy="85"/>
            </a:xfrm>
            <a:custGeom>
              <a:avLst/>
              <a:gdLst>
                <a:gd name="T0" fmla="*/ 94 w 94"/>
                <a:gd name="T1" fmla="*/ 77 h 85"/>
                <a:gd name="T2" fmla="*/ 87 w 94"/>
                <a:gd name="T3" fmla="*/ 85 h 85"/>
                <a:gd name="T4" fmla="*/ 62 w 94"/>
                <a:gd name="T5" fmla="*/ 59 h 85"/>
                <a:gd name="T6" fmla="*/ 48 w 94"/>
                <a:gd name="T7" fmla="*/ 64 h 85"/>
                <a:gd name="T8" fmla="*/ 43 w 94"/>
                <a:gd name="T9" fmla="*/ 68 h 85"/>
                <a:gd name="T10" fmla="*/ 30 w 94"/>
                <a:gd name="T11" fmla="*/ 53 h 85"/>
                <a:gd name="T12" fmla="*/ 17 w 94"/>
                <a:gd name="T13" fmla="*/ 39 h 85"/>
                <a:gd name="T14" fmla="*/ 9 w 94"/>
                <a:gd name="T15" fmla="*/ 44 h 85"/>
                <a:gd name="T16" fmla="*/ 5 w 94"/>
                <a:gd name="T17" fmla="*/ 41 h 85"/>
                <a:gd name="T18" fmla="*/ 5 w 94"/>
                <a:gd name="T19" fmla="*/ 31 h 85"/>
                <a:gd name="T20" fmla="*/ 0 w 94"/>
                <a:gd name="T21" fmla="*/ 24 h 85"/>
                <a:gd name="T22" fmla="*/ 1 w 94"/>
                <a:gd name="T23" fmla="*/ 16 h 85"/>
                <a:gd name="T24" fmla="*/ 19 w 94"/>
                <a:gd name="T25" fmla="*/ 13 h 85"/>
                <a:gd name="T26" fmla="*/ 22 w 94"/>
                <a:gd name="T27" fmla="*/ 1 h 85"/>
                <a:gd name="T28" fmla="*/ 42 w 94"/>
                <a:gd name="T29" fmla="*/ 0 h 85"/>
                <a:gd name="T30" fmla="*/ 60 w 94"/>
                <a:gd name="T31" fmla="*/ 13 h 85"/>
                <a:gd name="T32" fmla="*/ 60 w 94"/>
                <a:gd name="T33" fmla="*/ 25 h 85"/>
                <a:gd name="T34" fmla="*/ 77 w 94"/>
                <a:gd name="T35" fmla="*/ 38 h 85"/>
                <a:gd name="T36" fmla="*/ 71 w 94"/>
                <a:gd name="T37" fmla="*/ 58 h 85"/>
                <a:gd name="T38" fmla="*/ 94 w 94"/>
                <a:gd name="T39" fmla="*/ 7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85">
                  <a:moveTo>
                    <a:pt x="94" y="77"/>
                  </a:moveTo>
                  <a:lnTo>
                    <a:pt x="87" y="85"/>
                  </a:lnTo>
                  <a:lnTo>
                    <a:pt x="62" y="59"/>
                  </a:lnTo>
                  <a:lnTo>
                    <a:pt x="48" y="64"/>
                  </a:lnTo>
                  <a:lnTo>
                    <a:pt x="43" y="68"/>
                  </a:lnTo>
                  <a:lnTo>
                    <a:pt x="30" y="53"/>
                  </a:lnTo>
                  <a:lnTo>
                    <a:pt x="17" y="39"/>
                  </a:lnTo>
                  <a:lnTo>
                    <a:pt x="9" y="44"/>
                  </a:lnTo>
                  <a:lnTo>
                    <a:pt x="5" y="41"/>
                  </a:lnTo>
                  <a:lnTo>
                    <a:pt x="5" y="31"/>
                  </a:lnTo>
                  <a:lnTo>
                    <a:pt x="0" y="24"/>
                  </a:lnTo>
                  <a:lnTo>
                    <a:pt x="1" y="16"/>
                  </a:lnTo>
                  <a:lnTo>
                    <a:pt x="19" y="13"/>
                  </a:lnTo>
                  <a:lnTo>
                    <a:pt x="22" y="1"/>
                  </a:lnTo>
                  <a:lnTo>
                    <a:pt x="42" y="0"/>
                  </a:lnTo>
                  <a:lnTo>
                    <a:pt x="60" y="13"/>
                  </a:lnTo>
                  <a:lnTo>
                    <a:pt x="60" y="25"/>
                  </a:lnTo>
                  <a:lnTo>
                    <a:pt x="77" y="38"/>
                  </a:lnTo>
                  <a:lnTo>
                    <a:pt x="71" y="58"/>
                  </a:lnTo>
                  <a:lnTo>
                    <a:pt x="94" y="7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41" name="Freeform 1716"/>
            <p:cNvSpPr>
              <a:spLocks/>
            </p:cNvSpPr>
            <p:nvPr/>
          </p:nvSpPr>
          <p:spPr bwMode="auto">
            <a:xfrm>
              <a:off x="5770" y="1544"/>
              <a:ext cx="43" cy="40"/>
            </a:xfrm>
            <a:custGeom>
              <a:avLst/>
              <a:gdLst>
                <a:gd name="T0" fmla="*/ 31 w 43"/>
                <a:gd name="T1" fmla="*/ 13 h 40"/>
                <a:gd name="T2" fmla="*/ 29 w 43"/>
                <a:gd name="T3" fmla="*/ 16 h 40"/>
                <a:gd name="T4" fmla="*/ 34 w 43"/>
                <a:gd name="T5" fmla="*/ 20 h 40"/>
                <a:gd name="T6" fmla="*/ 35 w 43"/>
                <a:gd name="T7" fmla="*/ 34 h 40"/>
                <a:gd name="T8" fmla="*/ 23 w 43"/>
                <a:gd name="T9" fmla="*/ 40 h 40"/>
                <a:gd name="T10" fmla="*/ 21 w 43"/>
                <a:gd name="T11" fmla="*/ 39 h 40"/>
                <a:gd name="T12" fmla="*/ 24 w 43"/>
                <a:gd name="T13" fmla="*/ 35 h 40"/>
                <a:gd name="T14" fmla="*/ 6 w 43"/>
                <a:gd name="T15" fmla="*/ 20 h 40"/>
                <a:gd name="T16" fmla="*/ 0 w 43"/>
                <a:gd name="T17" fmla="*/ 7 h 40"/>
                <a:gd name="T18" fmla="*/ 2 w 43"/>
                <a:gd name="T19" fmla="*/ 6 h 40"/>
                <a:gd name="T20" fmla="*/ 11 w 43"/>
                <a:gd name="T21" fmla="*/ 11 h 40"/>
                <a:gd name="T22" fmla="*/ 17 w 43"/>
                <a:gd name="T23" fmla="*/ 6 h 40"/>
                <a:gd name="T24" fmla="*/ 20 w 43"/>
                <a:gd name="T25" fmla="*/ 0 h 40"/>
                <a:gd name="T26" fmla="*/ 43 w 43"/>
                <a:gd name="T27" fmla="*/ 10 h 40"/>
                <a:gd name="T28" fmla="*/ 41 w 43"/>
                <a:gd name="T29" fmla="*/ 15 h 40"/>
                <a:gd name="T30" fmla="*/ 31 w 43"/>
                <a:gd name="T31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" h="40">
                  <a:moveTo>
                    <a:pt x="31" y="13"/>
                  </a:moveTo>
                  <a:lnTo>
                    <a:pt x="29" y="16"/>
                  </a:lnTo>
                  <a:lnTo>
                    <a:pt x="34" y="20"/>
                  </a:lnTo>
                  <a:lnTo>
                    <a:pt x="35" y="34"/>
                  </a:lnTo>
                  <a:lnTo>
                    <a:pt x="23" y="40"/>
                  </a:lnTo>
                  <a:lnTo>
                    <a:pt x="21" y="39"/>
                  </a:lnTo>
                  <a:lnTo>
                    <a:pt x="24" y="35"/>
                  </a:lnTo>
                  <a:lnTo>
                    <a:pt x="6" y="20"/>
                  </a:lnTo>
                  <a:lnTo>
                    <a:pt x="0" y="7"/>
                  </a:lnTo>
                  <a:lnTo>
                    <a:pt x="2" y="6"/>
                  </a:lnTo>
                  <a:lnTo>
                    <a:pt x="11" y="11"/>
                  </a:lnTo>
                  <a:lnTo>
                    <a:pt x="17" y="6"/>
                  </a:lnTo>
                  <a:lnTo>
                    <a:pt x="20" y="0"/>
                  </a:lnTo>
                  <a:lnTo>
                    <a:pt x="43" y="10"/>
                  </a:lnTo>
                  <a:lnTo>
                    <a:pt x="41" y="15"/>
                  </a:lnTo>
                  <a:lnTo>
                    <a:pt x="31" y="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42" name="Freeform 1717"/>
            <p:cNvSpPr>
              <a:spLocks/>
            </p:cNvSpPr>
            <p:nvPr/>
          </p:nvSpPr>
          <p:spPr bwMode="auto">
            <a:xfrm>
              <a:off x="5684" y="1690"/>
              <a:ext cx="30" cy="20"/>
            </a:xfrm>
            <a:custGeom>
              <a:avLst/>
              <a:gdLst>
                <a:gd name="T0" fmla="*/ 9 w 30"/>
                <a:gd name="T1" fmla="*/ 17 h 20"/>
                <a:gd name="T2" fmla="*/ 10 w 30"/>
                <a:gd name="T3" fmla="*/ 20 h 20"/>
                <a:gd name="T4" fmla="*/ 13 w 30"/>
                <a:gd name="T5" fmla="*/ 20 h 20"/>
                <a:gd name="T6" fmla="*/ 21 w 30"/>
                <a:gd name="T7" fmla="*/ 9 h 20"/>
                <a:gd name="T8" fmla="*/ 26 w 30"/>
                <a:gd name="T9" fmla="*/ 13 h 20"/>
                <a:gd name="T10" fmla="*/ 30 w 30"/>
                <a:gd name="T11" fmla="*/ 10 h 20"/>
                <a:gd name="T12" fmla="*/ 29 w 30"/>
                <a:gd name="T13" fmla="*/ 6 h 20"/>
                <a:gd name="T14" fmla="*/ 14 w 30"/>
                <a:gd name="T15" fmla="*/ 5 h 20"/>
                <a:gd name="T16" fmla="*/ 17 w 30"/>
                <a:gd name="T17" fmla="*/ 0 h 20"/>
                <a:gd name="T18" fmla="*/ 12 w 30"/>
                <a:gd name="T19" fmla="*/ 1 h 20"/>
                <a:gd name="T20" fmla="*/ 12 w 30"/>
                <a:gd name="T21" fmla="*/ 5 h 20"/>
                <a:gd name="T22" fmla="*/ 0 w 30"/>
                <a:gd name="T23" fmla="*/ 12 h 20"/>
                <a:gd name="T24" fmla="*/ 6 w 30"/>
                <a:gd name="T25" fmla="*/ 19 h 20"/>
                <a:gd name="T26" fmla="*/ 9 w 30"/>
                <a:gd name="T27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20">
                  <a:moveTo>
                    <a:pt x="9" y="17"/>
                  </a:moveTo>
                  <a:lnTo>
                    <a:pt x="10" y="20"/>
                  </a:lnTo>
                  <a:lnTo>
                    <a:pt x="13" y="20"/>
                  </a:lnTo>
                  <a:lnTo>
                    <a:pt x="21" y="9"/>
                  </a:lnTo>
                  <a:lnTo>
                    <a:pt x="26" y="13"/>
                  </a:lnTo>
                  <a:lnTo>
                    <a:pt x="30" y="10"/>
                  </a:lnTo>
                  <a:lnTo>
                    <a:pt x="29" y="6"/>
                  </a:lnTo>
                  <a:lnTo>
                    <a:pt x="14" y="5"/>
                  </a:lnTo>
                  <a:lnTo>
                    <a:pt x="17" y="0"/>
                  </a:lnTo>
                  <a:lnTo>
                    <a:pt x="12" y="1"/>
                  </a:lnTo>
                  <a:lnTo>
                    <a:pt x="12" y="5"/>
                  </a:lnTo>
                  <a:lnTo>
                    <a:pt x="0" y="12"/>
                  </a:lnTo>
                  <a:lnTo>
                    <a:pt x="6" y="19"/>
                  </a:lnTo>
                  <a:lnTo>
                    <a:pt x="9" y="1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43" name="Freeform 1718"/>
            <p:cNvSpPr>
              <a:spLocks/>
            </p:cNvSpPr>
            <p:nvPr/>
          </p:nvSpPr>
          <p:spPr bwMode="auto">
            <a:xfrm>
              <a:off x="5301" y="1504"/>
              <a:ext cx="73" cy="72"/>
            </a:xfrm>
            <a:custGeom>
              <a:avLst/>
              <a:gdLst>
                <a:gd name="T0" fmla="*/ 66 w 73"/>
                <a:gd name="T1" fmla="*/ 32 h 72"/>
                <a:gd name="T2" fmla="*/ 70 w 73"/>
                <a:gd name="T3" fmla="*/ 27 h 72"/>
                <a:gd name="T4" fmla="*/ 33 w 73"/>
                <a:gd name="T5" fmla="*/ 0 h 72"/>
                <a:gd name="T6" fmla="*/ 18 w 73"/>
                <a:gd name="T7" fmla="*/ 9 h 72"/>
                <a:gd name="T8" fmla="*/ 12 w 73"/>
                <a:gd name="T9" fmla="*/ 1 h 72"/>
                <a:gd name="T10" fmla="*/ 0 w 73"/>
                <a:gd name="T11" fmla="*/ 4 h 72"/>
                <a:gd name="T12" fmla="*/ 14 w 73"/>
                <a:gd name="T13" fmla="*/ 27 h 72"/>
                <a:gd name="T14" fmla="*/ 6 w 73"/>
                <a:gd name="T15" fmla="*/ 32 h 72"/>
                <a:gd name="T16" fmla="*/ 11 w 73"/>
                <a:gd name="T17" fmla="*/ 49 h 72"/>
                <a:gd name="T18" fmla="*/ 8 w 73"/>
                <a:gd name="T19" fmla="*/ 57 h 72"/>
                <a:gd name="T20" fmla="*/ 29 w 73"/>
                <a:gd name="T21" fmla="*/ 59 h 72"/>
                <a:gd name="T22" fmla="*/ 47 w 73"/>
                <a:gd name="T23" fmla="*/ 72 h 72"/>
                <a:gd name="T24" fmla="*/ 43 w 73"/>
                <a:gd name="T25" fmla="*/ 49 h 72"/>
                <a:gd name="T26" fmla="*/ 49 w 73"/>
                <a:gd name="T27" fmla="*/ 38 h 72"/>
                <a:gd name="T28" fmla="*/ 63 w 73"/>
                <a:gd name="T29" fmla="*/ 43 h 72"/>
                <a:gd name="T30" fmla="*/ 65 w 73"/>
                <a:gd name="T31" fmla="*/ 51 h 72"/>
                <a:gd name="T32" fmla="*/ 65 w 73"/>
                <a:gd name="T33" fmla="*/ 51 h 72"/>
                <a:gd name="T34" fmla="*/ 71 w 73"/>
                <a:gd name="T35" fmla="*/ 50 h 72"/>
                <a:gd name="T36" fmla="*/ 73 w 73"/>
                <a:gd name="T37" fmla="*/ 32 h 72"/>
                <a:gd name="T38" fmla="*/ 66 w 73"/>
                <a:gd name="T39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" h="72">
                  <a:moveTo>
                    <a:pt x="66" y="32"/>
                  </a:moveTo>
                  <a:lnTo>
                    <a:pt x="70" y="27"/>
                  </a:lnTo>
                  <a:lnTo>
                    <a:pt x="33" y="0"/>
                  </a:lnTo>
                  <a:lnTo>
                    <a:pt x="18" y="9"/>
                  </a:lnTo>
                  <a:lnTo>
                    <a:pt x="12" y="1"/>
                  </a:lnTo>
                  <a:lnTo>
                    <a:pt x="0" y="4"/>
                  </a:lnTo>
                  <a:lnTo>
                    <a:pt x="14" y="27"/>
                  </a:lnTo>
                  <a:lnTo>
                    <a:pt x="6" y="32"/>
                  </a:lnTo>
                  <a:lnTo>
                    <a:pt x="11" y="49"/>
                  </a:lnTo>
                  <a:lnTo>
                    <a:pt x="8" y="57"/>
                  </a:lnTo>
                  <a:lnTo>
                    <a:pt x="29" y="59"/>
                  </a:lnTo>
                  <a:lnTo>
                    <a:pt x="47" y="72"/>
                  </a:lnTo>
                  <a:lnTo>
                    <a:pt x="43" y="49"/>
                  </a:lnTo>
                  <a:lnTo>
                    <a:pt x="49" y="38"/>
                  </a:lnTo>
                  <a:lnTo>
                    <a:pt x="63" y="43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71" y="50"/>
                  </a:lnTo>
                  <a:lnTo>
                    <a:pt x="73" y="32"/>
                  </a:lnTo>
                  <a:lnTo>
                    <a:pt x="66" y="3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44" name="Freeform 1719"/>
            <p:cNvSpPr>
              <a:spLocks/>
            </p:cNvSpPr>
            <p:nvPr/>
          </p:nvSpPr>
          <p:spPr bwMode="auto">
            <a:xfrm>
              <a:off x="5653" y="1515"/>
              <a:ext cx="6" cy="8"/>
            </a:xfrm>
            <a:custGeom>
              <a:avLst/>
              <a:gdLst>
                <a:gd name="T0" fmla="*/ 2 w 6"/>
                <a:gd name="T1" fmla="*/ 4 h 8"/>
                <a:gd name="T2" fmla="*/ 1 w 6"/>
                <a:gd name="T3" fmla="*/ 2 h 8"/>
                <a:gd name="T4" fmla="*/ 5 w 6"/>
                <a:gd name="T5" fmla="*/ 0 h 8"/>
                <a:gd name="T6" fmla="*/ 5 w 6"/>
                <a:gd name="T7" fmla="*/ 0 h 8"/>
                <a:gd name="T8" fmla="*/ 6 w 6"/>
                <a:gd name="T9" fmla="*/ 3 h 8"/>
                <a:gd name="T10" fmla="*/ 5 w 6"/>
                <a:gd name="T11" fmla="*/ 5 h 8"/>
                <a:gd name="T12" fmla="*/ 3 w 6"/>
                <a:gd name="T13" fmla="*/ 5 h 8"/>
                <a:gd name="T14" fmla="*/ 2 w 6"/>
                <a:gd name="T15" fmla="*/ 6 h 8"/>
                <a:gd name="T16" fmla="*/ 3 w 6"/>
                <a:gd name="T17" fmla="*/ 6 h 8"/>
                <a:gd name="T18" fmla="*/ 0 w 6"/>
                <a:gd name="T19" fmla="*/ 8 h 8"/>
                <a:gd name="T20" fmla="*/ 0 w 6"/>
                <a:gd name="T21" fmla="*/ 7 h 8"/>
                <a:gd name="T22" fmla="*/ 2 w 6"/>
                <a:gd name="T2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8">
                  <a:moveTo>
                    <a:pt x="2" y="4"/>
                  </a:moveTo>
                  <a:lnTo>
                    <a:pt x="1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3"/>
                  </a:lnTo>
                  <a:lnTo>
                    <a:pt x="5" y="5"/>
                  </a:lnTo>
                  <a:lnTo>
                    <a:pt x="3" y="5"/>
                  </a:lnTo>
                  <a:lnTo>
                    <a:pt x="2" y="6"/>
                  </a:lnTo>
                  <a:lnTo>
                    <a:pt x="3" y="6"/>
                  </a:lnTo>
                  <a:lnTo>
                    <a:pt x="0" y="8"/>
                  </a:lnTo>
                  <a:lnTo>
                    <a:pt x="0" y="7"/>
                  </a:lnTo>
                  <a:lnTo>
                    <a:pt x="2" y="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45" name="Freeform 1721"/>
            <p:cNvSpPr>
              <a:spLocks/>
            </p:cNvSpPr>
            <p:nvPr/>
          </p:nvSpPr>
          <p:spPr bwMode="auto">
            <a:xfrm>
              <a:off x="5188" y="1744"/>
              <a:ext cx="92" cy="55"/>
            </a:xfrm>
            <a:custGeom>
              <a:avLst/>
              <a:gdLst>
                <a:gd name="T0" fmla="*/ 66 w 92"/>
                <a:gd name="T1" fmla="*/ 17 h 55"/>
                <a:gd name="T2" fmla="*/ 71 w 92"/>
                <a:gd name="T3" fmla="*/ 21 h 55"/>
                <a:gd name="T4" fmla="*/ 68 w 92"/>
                <a:gd name="T5" fmla="*/ 27 h 55"/>
                <a:gd name="T6" fmla="*/ 76 w 92"/>
                <a:gd name="T7" fmla="*/ 29 h 55"/>
                <a:gd name="T8" fmla="*/ 80 w 92"/>
                <a:gd name="T9" fmla="*/ 33 h 55"/>
                <a:gd name="T10" fmla="*/ 89 w 92"/>
                <a:gd name="T11" fmla="*/ 35 h 55"/>
                <a:gd name="T12" fmla="*/ 92 w 92"/>
                <a:gd name="T13" fmla="*/ 41 h 55"/>
                <a:gd name="T14" fmla="*/ 85 w 92"/>
                <a:gd name="T15" fmla="*/ 52 h 55"/>
                <a:gd name="T16" fmla="*/ 78 w 92"/>
                <a:gd name="T17" fmla="*/ 51 h 55"/>
                <a:gd name="T18" fmla="*/ 75 w 92"/>
                <a:gd name="T19" fmla="*/ 54 h 55"/>
                <a:gd name="T20" fmla="*/ 70 w 92"/>
                <a:gd name="T21" fmla="*/ 55 h 55"/>
                <a:gd name="T22" fmla="*/ 70 w 92"/>
                <a:gd name="T23" fmla="*/ 52 h 55"/>
                <a:gd name="T24" fmla="*/ 64 w 92"/>
                <a:gd name="T25" fmla="*/ 52 h 55"/>
                <a:gd name="T26" fmla="*/ 64 w 92"/>
                <a:gd name="T27" fmla="*/ 54 h 55"/>
                <a:gd name="T28" fmla="*/ 59 w 92"/>
                <a:gd name="T29" fmla="*/ 55 h 55"/>
                <a:gd name="T30" fmla="*/ 53 w 92"/>
                <a:gd name="T31" fmla="*/ 48 h 55"/>
                <a:gd name="T32" fmla="*/ 58 w 92"/>
                <a:gd name="T33" fmla="*/ 44 h 55"/>
                <a:gd name="T34" fmla="*/ 65 w 92"/>
                <a:gd name="T35" fmla="*/ 43 h 55"/>
                <a:gd name="T36" fmla="*/ 64 w 92"/>
                <a:gd name="T37" fmla="*/ 38 h 55"/>
                <a:gd name="T38" fmla="*/ 63 w 92"/>
                <a:gd name="T39" fmla="*/ 37 h 55"/>
                <a:gd name="T40" fmla="*/ 59 w 92"/>
                <a:gd name="T41" fmla="*/ 37 h 55"/>
                <a:gd name="T42" fmla="*/ 58 w 92"/>
                <a:gd name="T43" fmla="*/ 39 h 55"/>
                <a:gd name="T44" fmla="*/ 55 w 92"/>
                <a:gd name="T45" fmla="*/ 41 h 55"/>
                <a:gd name="T46" fmla="*/ 41 w 92"/>
                <a:gd name="T47" fmla="*/ 34 h 55"/>
                <a:gd name="T48" fmla="*/ 41 w 92"/>
                <a:gd name="T49" fmla="*/ 30 h 55"/>
                <a:gd name="T50" fmla="*/ 39 w 92"/>
                <a:gd name="T51" fmla="*/ 30 h 55"/>
                <a:gd name="T52" fmla="*/ 37 w 92"/>
                <a:gd name="T53" fmla="*/ 28 h 55"/>
                <a:gd name="T54" fmla="*/ 36 w 92"/>
                <a:gd name="T55" fmla="*/ 29 h 55"/>
                <a:gd name="T56" fmla="*/ 17 w 92"/>
                <a:gd name="T57" fmla="*/ 32 h 55"/>
                <a:gd name="T58" fmla="*/ 17 w 92"/>
                <a:gd name="T59" fmla="*/ 28 h 55"/>
                <a:gd name="T60" fmla="*/ 8 w 92"/>
                <a:gd name="T61" fmla="*/ 28 h 55"/>
                <a:gd name="T62" fmla="*/ 7 w 92"/>
                <a:gd name="T63" fmla="*/ 27 h 55"/>
                <a:gd name="T64" fmla="*/ 4 w 92"/>
                <a:gd name="T65" fmla="*/ 26 h 55"/>
                <a:gd name="T66" fmla="*/ 2 w 92"/>
                <a:gd name="T67" fmla="*/ 28 h 55"/>
                <a:gd name="T68" fmla="*/ 0 w 92"/>
                <a:gd name="T69" fmla="*/ 19 h 55"/>
                <a:gd name="T70" fmla="*/ 4 w 92"/>
                <a:gd name="T71" fmla="*/ 16 h 55"/>
                <a:gd name="T72" fmla="*/ 9 w 92"/>
                <a:gd name="T73" fmla="*/ 16 h 55"/>
                <a:gd name="T74" fmla="*/ 16 w 92"/>
                <a:gd name="T75" fmla="*/ 15 h 55"/>
                <a:gd name="T76" fmla="*/ 13 w 92"/>
                <a:gd name="T77" fmla="*/ 11 h 55"/>
                <a:gd name="T78" fmla="*/ 27 w 92"/>
                <a:gd name="T79" fmla="*/ 8 h 55"/>
                <a:gd name="T80" fmla="*/ 27 w 92"/>
                <a:gd name="T81" fmla="*/ 2 h 55"/>
                <a:gd name="T82" fmla="*/ 30 w 92"/>
                <a:gd name="T83" fmla="*/ 0 h 55"/>
                <a:gd name="T84" fmla="*/ 38 w 92"/>
                <a:gd name="T85" fmla="*/ 5 h 55"/>
                <a:gd name="T86" fmla="*/ 41 w 92"/>
                <a:gd name="T87" fmla="*/ 5 h 55"/>
                <a:gd name="T88" fmla="*/ 48 w 92"/>
                <a:gd name="T89" fmla="*/ 4 h 55"/>
                <a:gd name="T90" fmla="*/ 52 w 92"/>
                <a:gd name="T91" fmla="*/ 10 h 55"/>
                <a:gd name="T92" fmla="*/ 50 w 92"/>
                <a:gd name="T93" fmla="*/ 14 h 55"/>
                <a:gd name="T94" fmla="*/ 66 w 92"/>
                <a:gd name="T95" fmla="*/ 17 h 55"/>
                <a:gd name="T96" fmla="*/ 66 w 92"/>
                <a:gd name="T97" fmla="*/ 17 h 55"/>
                <a:gd name="T98" fmla="*/ 66 w 92"/>
                <a:gd name="T99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55">
                  <a:moveTo>
                    <a:pt x="66" y="17"/>
                  </a:moveTo>
                  <a:lnTo>
                    <a:pt x="71" y="21"/>
                  </a:lnTo>
                  <a:lnTo>
                    <a:pt x="68" y="27"/>
                  </a:lnTo>
                  <a:lnTo>
                    <a:pt x="76" y="29"/>
                  </a:lnTo>
                  <a:lnTo>
                    <a:pt x="80" y="33"/>
                  </a:lnTo>
                  <a:lnTo>
                    <a:pt x="89" y="35"/>
                  </a:lnTo>
                  <a:lnTo>
                    <a:pt x="92" y="41"/>
                  </a:lnTo>
                  <a:lnTo>
                    <a:pt x="85" y="52"/>
                  </a:lnTo>
                  <a:lnTo>
                    <a:pt x="78" y="51"/>
                  </a:lnTo>
                  <a:lnTo>
                    <a:pt x="75" y="54"/>
                  </a:lnTo>
                  <a:lnTo>
                    <a:pt x="70" y="55"/>
                  </a:lnTo>
                  <a:lnTo>
                    <a:pt x="70" y="52"/>
                  </a:lnTo>
                  <a:lnTo>
                    <a:pt x="64" y="52"/>
                  </a:lnTo>
                  <a:lnTo>
                    <a:pt x="64" y="54"/>
                  </a:lnTo>
                  <a:lnTo>
                    <a:pt x="59" y="55"/>
                  </a:lnTo>
                  <a:lnTo>
                    <a:pt x="53" y="48"/>
                  </a:lnTo>
                  <a:lnTo>
                    <a:pt x="58" y="44"/>
                  </a:lnTo>
                  <a:lnTo>
                    <a:pt x="65" y="43"/>
                  </a:lnTo>
                  <a:lnTo>
                    <a:pt x="64" y="38"/>
                  </a:lnTo>
                  <a:lnTo>
                    <a:pt x="63" y="37"/>
                  </a:lnTo>
                  <a:lnTo>
                    <a:pt x="59" y="37"/>
                  </a:lnTo>
                  <a:lnTo>
                    <a:pt x="58" y="39"/>
                  </a:lnTo>
                  <a:lnTo>
                    <a:pt x="55" y="41"/>
                  </a:lnTo>
                  <a:lnTo>
                    <a:pt x="41" y="34"/>
                  </a:lnTo>
                  <a:lnTo>
                    <a:pt x="41" y="30"/>
                  </a:lnTo>
                  <a:lnTo>
                    <a:pt x="39" y="30"/>
                  </a:lnTo>
                  <a:lnTo>
                    <a:pt x="37" y="28"/>
                  </a:lnTo>
                  <a:lnTo>
                    <a:pt x="36" y="29"/>
                  </a:lnTo>
                  <a:lnTo>
                    <a:pt x="17" y="32"/>
                  </a:lnTo>
                  <a:lnTo>
                    <a:pt x="17" y="28"/>
                  </a:lnTo>
                  <a:lnTo>
                    <a:pt x="8" y="28"/>
                  </a:lnTo>
                  <a:lnTo>
                    <a:pt x="7" y="27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0" y="19"/>
                  </a:lnTo>
                  <a:lnTo>
                    <a:pt x="4" y="16"/>
                  </a:lnTo>
                  <a:lnTo>
                    <a:pt x="9" y="16"/>
                  </a:lnTo>
                  <a:lnTo>
                    <a:pt x="16" y="15"/>
                  </a:lnTo>
                  <a:lnTo>
                    <a:pt x="13" y="11"/>
                  </a:lnTo>
                  <a:lnTo>
                    <a:pt x="27" y="8"/>
                  </a:lnTo>
                  <a:lnTo>
                    <a:pt x="27" y="2"/>
                  </a:lnTo>
                  <a:lnTo>
                    <a:pt x="30" y="0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8" y="4"/>
                  </a:lnTo>
                  <a:lnTo>
                    <a:pt x="52" y="10"/>
                  </a:lnTo>
                  <a:lnTo>
                    <a:pt x="50" y="14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36889" name="TextBox 1775"/>
          <p:cNvSpPr txBox="1">
            <a:spLocks noChangeArrowheads="1"/>
          </p:cNvSpPr>
          <p:nvPr/>
        </p:nvSpPr>
        <p:spPr bwMode="auto">
          <a:xfrm>
            <a:off x="55563" y="107950"/>
            <a:ext cx="564515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 b="1">
                <a:solidFill>
                  <a:srgbClr val="C00000"/>
                </a:solidFill>
                <a:cs typeface="Arial" charset="0"/>
              </a:rPr>
              <a:t>Трехуровневая система </a:t>
            </a:r>
          </a:p>
          <a:p>
            <a:r>
              <a:rPr lang="ru-RU" altLang="ru-RU" sz="2800" b="1">
                <a:solidFill>
                  <a:srgbClr val="C00000"/>
                </a:solidFill>
                <a:cs typeface="Arial" charset="0"/>
              </a:rPr>
              <a:t>Московской области </a:t>
            </a:r>
          </a:p>
        </p:txBody>
      </p:sp>
      <p:sp>
        <p:nvSpPr>
          <p:cNvPr id="303" name="Скругленный прямоугольник 302"/>
          <p:cNvSpPr/>
          <p:nvPr/>
        </p:nvSpPr>
        <p:spPr>
          <a:xfrm>
            <a:off x="74613" y="5335588"/>
            <a:ext cx="4592637" cy="143986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уровень, обеспечивающий население первичной медико-санитарной помощью, в том числе первичной специализированной медико-санитарной помощью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86609" y="3300693"/>
            <a:ext cx="146386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203 МО</a:t>
            </a:r>
          </a:p>
        </p:txBody>
      </p:sp>
      <p:sp>
        <p:nvSpPr>
          <p:cNvPr id="305" name="Прямоугольник 304"/>
          <p:cNvSpPr/>
          <p:nvPr/>
        </p:nvSpPr>
        <p:spPr>
          <a:xfrm>
            <a:off x="637215" y="1731480"/>
            <a:ext cx="188064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 уровень</a:t>
            </a:r>
          </a:p>
        </p:txBody>
      </p:sp>
      <p:sp>
        <p:nvSpPr>
          <p:cNvPr id="306" name="Скругленный прямоугольник 305"/>
          <p:cNvSpPr/>
          <p:nvPr/>
        </p:nvSpPr>
        <p:spPr>
          <a:xfrm>
            <a:off x="4702175" y="4121150"/>
            <a:ext cx="3506788" cy="17811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уровень - межмуниципальный, для оказания специализированной медицинской помощи, преимущественно в экстренной и неотложной форме</a:t>
            </a:r>
          </a:p>
        </p:txBody>
      </p:sp>
      <p:sp>
        <p:nvSpPr>
          <p:cNvPr id="307" name="Прямоугольник 306"/>
          <p:cNvSpPr/>
          <p:nvPr/>
        </p:nvSpPr>
        <p:spPr>
          <a:xfrm>
            <a:off x="3795886" y="1915777"/>
            <a:ext cx="161775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108 ЛПУ</a:t>
            </a:r>
          </a:p>
        </p:txBody>
      </p:sp>
      <p:sp>
        <p:nvSpPr>
          <p:cNvPr id="308" name="Прямоугольник 307"/>
          <p:cNvSpPr/>
          <p:nvPr/>
        </p:nvSpPr>
        <p:spPr>
          <a:xfrm>
            <a:off x="3541864" y="1295596"/>
            <a:ext cx="188064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 уровень</a:t>
            </a:r>
          </a:p>
        </p:txBody>
      </p:sp>
      <p:sp>
        <p:nvSpPr>
          <p:cNvPr id="309" name="Скругленный прямоугольник 308"/>
          <p:cNvSpPr/>
          <p:nvPr/>
        </p:nvSpPr>
        <p:spPr>
          <a:xfrm>
            <a:off x="6738938" y="2498725"/>
            <a:ext cx="2405062" cy="15509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уровень </a:t>
            </a:r>
            <a:r>
              <a:rPr lang="ru-RU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региональный, для оказания специализированной, в том числе высокотехнологичной, медицинской помощи</a:t>
            </a:r>
          </a:p>
        </p:txBody>
      </p:sp>
      <p:sp>
        <p:nvSpPr>
          <p:cNvPr id="310" name="Прямоугольник 309"/>
          <p:cNvSpPr/>
          <p:nvPr/>
        </p:nvSpPr>
        <p:spPr>
          <a:xfrm>
            <a:off x="7155399" y="1212410"/>
            <a:ext cx="141737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1F497D">
                    <a:lumMod val="50000"/>
                  </a:srgb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20 ЛПУ</a:t>
            </a:r>
          </a:p>
        </p:txBody>
      </p:sp>
      <p:sp>
        <p:nvSpPr>
          <p:cNvPr id="311" name="Прямоугольник 310"/>
          <p:cNvSpPr/>
          <p:nvPr/>
        </p:nvSpPr>
        <p:spPr>
          <a:xfrm>
            <a:off x="6739217" y="543404"/>
            <a:ext cx="188064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 уровень</a:t>
            </a:r>
          </a:p>
        </p:txBody>
      </p:sp>
      <p:sp>
        <p:nvSpPr>
          <p:cNvPr id="36899" name="TextBox 2"/>
          <p:cNvSpPr txBox="1">
            <a:spLocks noChangeArrowheads="1"/>
          </p:cNvSpPr>
          <p:nvPr/>
        </p:nvSpPr>
        <p:spPr bwMode="auto">
          <a:xfrm>
            <a:off x="803275" y="1384300"/>
            <a:ext cx="15890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000000"/>
                </a:solidFill>
                <a:cs typeface="Arial" charset="0"/>
              </a:rPr>
              <a:t>районный</a:t>
            </a:r>
          </a:p>
        </p:txBody>
      </p:sp>
      <p:sp>
        <p:nvSpPr>
          <p:cNvPr id="36900" name="TextBox 312"/>
          <p:cNvSpPr txBox="1">
            <a:spLocks noChangeArrowheads="1"/>
          </p:cNvSpPr>
          <p:nvPr/>
        </p:nvSpPr>
        <p:spPr bwMode="auto">
          <a:xfrm>
            <a:off x="2676525" y="933450"/>
            <a:ext cx="29829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000000"/>
                </a:solidFill>
                <a:cs typeface="Arial" charset="0"/>
              </a:rPr>
              <a:t>межмуниципальный</a:t>
            </a:r>
          </a:p>
        </p:txBody>
      </p:sp>
      <p:sp>
        <p:nvSpPr>
          <p:cNvPr id="36901" name="TextBox 313"/>
          <p:cNvSpPr txBox="1">
            <a:spLocks noChangeArrowheads="1"/>
          </p:cNvSpPr>
          <p:nvPr/>
        </p:nvSpPr>
        <p:spPr bwMode="auto">
          <a:xfrm>
            <a:off x="6964363" y="217488"/>
            <a:ext cx="20589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000000"/>
                </a:solidFill>
                <a:cs typeface="Arial" charset="0"/>
              </a:rPr>
              <a:t>региональный</a:t>
            </a:r>
          </a:p>
        </p:txBody>
      </p:sp>
      <p:sp>
        <p:nvSpPr>
          <p:cNvPr id="7" name="Выгнутая вниз стрелка 6"/>
          <p:cNvSpPr/>
          <p:nvPr/>
        </p:nvSpPr>
        <p:spPr>
          <a:xfrm>
            <a:off x="4517874" y="5901848"/>
            <a:ext cx="1301657" cy="586323"/>
          </a:xfrm>
          <a:prstGeom prst="curved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2" name="Выгнутая вниз стрелка 11"/>
          <p:cNvSpPr/>
          <p:nvPr/>
        </p:nvSpPr>
        <p:spPr>
          <a:xfrm rot="20814497">
            <a:off x="7980953" y="4117187"/>
            <a:ext cx="1163625" cy="936874"/>
          </a:xfrm>
          <a:prstGeom prst="curved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Box 6"/>
          <p:cNvSpPr txBox="1">
            <a:spLocks noChangeArrowheads="1"/>
          </p:cNvSpPr>
          <p:nvPr/>
        </p:nvSpPr>
        <p:spPr bwMode="auto">
          <a:xfrm>
            <a:off x="1228725" y="238125"/>
            <a:ext cx="6591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C00000"/>
                </a:solidFill>
              </a:rPr>
              <a:t>Тарифная политика системы ОМС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2888" y="1579563"/>
            <a:ext cx="8518525" cy="1447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</a:rPr>
              <a:t>Тарифы являются денежными суммами, определяющими уровень возмещения и состав расходов медицинской организации  по выполнению территориальной программы ОМС.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2888" y="2924175"/>
            <a:ext cx="8562975" cy="3786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i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Статья 30. Закона 326-ФЗ</a:t>
            </a:r>
          </a:p>
          <a:p>
            <a:pPr marL="457200" indent="-457200" algn="just">
              <a:buFontTx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Тарифы на оплату медицинской помощи рассчитываются в соответствии с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 tooltip="Приказ Минздравсоцразвития России от 28.02.2011 N 158н (ред. от 20.11.2013) &quot;Об утверждении Правил обязательного медицинского страхования&quot; (Зарегистрировано в Минюсте России 03.03.2011 N 19998){КонсультантПлюс}"/>
              </a:rPr>
              <a:t>методикой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расчета тарифов на оплату медицинской помощи, утвержденной уполномоченным федеральным органом исполнительной власти в составе правил ОМС, и включают в себя статьи затрат, установленные территориальной программой ОМС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marL="457200" indent="-457200" algn="just">
              <a:defRPr/>
            </a:pP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indent="271463" algn="just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Тарифы рассчитываются в соответствии с методикой расчета тарифов на оплату медицинской помощи (11 раздел Правил обязательного медицинского страхования, утвержденных Приказом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</a:rPr>
              <a:t>Минздравсоцразвития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 РФ от 28.02.2011 №158н).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1438"/>
          </a:xfrm>
        </p:spPr>
        <p:txBody>
          <a:bodyPr/>
          <a:lstStyle/>
          <a:p>
            <a:pPr algn="ctr"/>
            <a:r>
              <a:rPr lang="ru-RU" sz="2200" b="1" smtClean="0">
                <a:solidFill>
                  <a:srgbClr val="C00000"/>
                </a:solidFill>
                <a:cs typeface="Arial" charset="0"/>
              </a:rPr>
              <a:t>Тарифы на оплату медицинской помощи по Московской областной программе ОМС устанавливаются Генеральным тарифным соглашением по реализации Московской областной программы ОМС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0825" y="5573713"/>
            <a:ext cx="8713788" cy="1196975"/>
          </a:xfrm>
        </p:spPr>
        <p:txBody>
          <a:bodyPr>
            <a:normAutofit/>
          </a:bodyPr>
          <a:lstStyle/>
          <a:p>
            <a:pPr marL="0" indent="0" algn="just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Генеральное тарифное соглашение по реализации Московской областной программы ОМС от 25.12.2013 (протокол Комиссии №22) (действие с 01.01.2014 года)</a:t>
            </a:r>
          </a:p>
          <a:p>
            <a:pPr marL="0" indent="0">
              <a:buFont typeface="Wingdings" pitchFamily="2" charset="2"/>
              <a:buNone/>
              <a:defRPr/>
            </a:pPr>
            <a:endParaRPr lang="ru-RU" sz="2400" b="1" i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79512" y="1484784"/>
          <a:ext cx="8280920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7950" y="2492375"/>
            <a:ext cx="8856663" cy="3170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>
                <a:latin typeface="+mn-lt"/>
              </a:rPr>
              <a:t>2.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Тарифы на оплату медицинской помощи </a:t>
            </a:r>
            <a:r>
              <a:rPr lang="ru-RU" sz="2000" b="1" u="sng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устанавливаются тарифным соглашением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между органом исполнительной власти субъекта Российской Федерации, уполномоченным высшим исполнительным органом государственной власти субъекта Российской Федерации, территориальным фондом, страховыми медицинскими организациями, медицинскими профессиональными некоммерческими организациями, созданными в соответствии со медицинского инструментария, реактивов и химикатов, прочих материальных запасов, расходов на оплату стоимости лабораторных и инструментальных исследований, проводимых в других учреждениях, организации питания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2250" y="0"/>
            <a:ext cx="8683625" cy="112553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 Генерального тарифного соглашения  по реализации Московской областной программы ОМС на 2014 год</a:t>
            </a:r>
            <a:endParaRPr lang="ru-RU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79388" y="981075"/>
            <a:ext cx="8602662" cy="5732463"/>
          </a:xfrm>
        </p:spPr>
        <p:txBody>
          <a:bodyPr>
            <a:noAutofit/>
          </a:bodyPr>
          <a:lstStyle/>
          <a:p>
            <a:pPr algn="just">
              <a:defRPr/>
            </a:pPr>
            <a:endParaRPr lang="ru-RU" sz="1100" i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Приложение 1 к ГТС</a:t>
            </a:r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Тарифы  законченного случая лечения по схеме ведения пациента и по стандарту медицинской помощи (в условиях, обеспечивающих круглосуточное медицинское наблюдение  и лечение, в дневном стационаре, амбулаторно) для всех возрастных категорий населения;</a:t>
            </a:r>
          </a:p>
          <a:p>
            <a:pPr algn="just">
              <a:defRPr/>
            </a:pP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Приложения 2а и 2б к ГТС</a:t>
            </a:r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Тарифы на медицинские услуги, оказываемые в амбулаторных условиях,  взрослому и детскому населению;</a:t>
            </a:r>
          </a:p>
          <a:p>
            <a:pPr algn="just">
              <a:defRPr/>
            </a:pP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Приложения 3а и </a:t>
            </a:r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3б </a:t>
            </a: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ГТС</a:t>
            </a:r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Тарифы на медицинские  услуги, оказываемые в условиях дневных стационарах всех типов, взрослому и детскому населению;</a:t>
            </a:r>
          </a:p>
          <a:p>
            <a:pPr algn="just">
              <a:defRPr/>
            </a:pP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Приложение 4 к ГТС</a:t>
            </a:r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Тарифы на оплату профилактических мероприятий, диспансеризации и медицинских осмотров, проводимых в соответствии с приказами Министерства здравоохранения Российской Федерации;</a:t>
            </a:r>
          </a:p>
          <a:p>
            <a:pPr algn="just">
              <a:defRPr/>
            </a:pP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Приложение 5 к ГТС</a:t>
            </a:r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Тарифы на медицинские услуги при проведении гемодиализа взрослому и детскому населению  в различных условиях;</a:t>
            </a:r>
          </a:p>
          <a:p>
            <a:pPr algn="just">
              <a:defRPr/>
            </a:pP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Приложение 6 к ГТС</a:t>
            </a:r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Дифференцированный подушевой норматив финансирования медицинской помощи, оказанной в амбулаторных условиях;</a:t>
            </a:r>
          </a:p>
          <a:p>
            <a:pPr algn="just">
              <a:defRPr/>
            </a:pP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Приложение 7 к ГТС</a:t>
            </a:r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Подушевой норматив финансирования скорой медицинской помощи, тарифы на скорую медицинскую помощь, в том числе скорую специализированную, оказываемую взрослому и детскому населению, индивидуальные коэффициенты, учитывающие особенности структуры и затрат конкретного  подразделения скорой медицинской помощи;</a:t>
            </a:r>
          </a:p>
          <a:p>
            <a:pPr algn="just">
              <a:defRPr/>
            </a:pP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Приложение 8 к ГТС</a:t>
            </a:r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Группы и категории оплаты  медицинских организаций, выполняющих Московскую областную программу ОМС;</a:t>
            </a:r>
          </a:p>
          <a:p>
            <a:pPr algn="just">
              <a:defRPr/>
            </a:pP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Приложение 9 к ГТС</a:t>
            </a:r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Тарифы на стоматологические медицинские  услуги, оказываемые  в амбулаторных условиях;</a:t>
            </a:r>
          </a:p>
          <a:p>
            <a:pPr algn="just">
              <a:defRPr/>
            </a:pP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Приложение 10 к ГТС</a:t>
            </a:r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Медицинские  организации, подразделения и специальности, не финансируемые за счет средств ОМС;</a:t>
            </a:r>
          </a:p>
          <a:p>
            <a:pPr algn="just">
              <a:defRPr/>
            </a:pP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Приложение 11 к ГТС</a:t>
            </a:r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Перечень оснований для отказа в оплате медицинской помощи (уменьшения оплаты медицинской помощи);</a:t>
            </a:r>
          </a:p>
          <a:p>
            <a:pPr algn="just">
              <a:defRPr/>
            </a:pP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Приложение 12 к ГТС</a:t>
            </a:r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Перечень оснований для отказа в оплате медицинской помощи (уменьшения оплаты медицинской помощи), а также уплаты медицинской организацией штрафа, в том числе за неоказание, несвоевременное оказание либо оказание медицинской помощи ненадлежащего качества (для случаев оказания скорой медицинской помощи вне медицинской организации).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</p:spPr>
        <p:txBody>
          <a:bodyPr/>
          <a:lstStyle/>
          <a:p>
            <a:r>
              <a:rPr lang="ru-RU" altLang="ru-RU" sz="24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Тарифное регулирование  в  системе  ОМС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44844" y="654908"/>
          <a:ext cx="8321332" cy="54410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6191250"/>
            <a:ext cx="9144000" cy="666750"/>
          </a:xfrm>
          <a:prstGeom prst="rect">
            <a:avLst/>
          </a:prstGeom>
          <a:noFill/>
          <a:ln w="3175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Для всех медицинских организаций в системе ОМС  действуют единые тарифы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33350" y="104775"/>
            <a:ext cx="8759825" cy="6584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2400" b="1" dirty="0">
                <a:solidFill>
                  <a:srgbClr val="C00000"/>
                </a:solidFill>
              </a:rPr>
              <a:t>Часть 7 ст. 35  326-ФЗ </a:t>
            </a:r>
          </a:p>
          <a:p>
            <a:pPr>
              <a:defRPr/>
            </a:pPr>
            <a:r>
              <a:rPr lang="ru-RU" sz="2200" b="1" dirty="0">
                <a:solidFill>
                  <a:srgbClr val="C00000"/>
                </a:solidFill>
              </a:rPr>
              <a:t>Структура тарифа на оплату медицинской помощи по ОМС включает в себя расходы на: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200" b="1" dirty="0">
                <a:solidFill>
                  <a:srgbClr val="00B050"/>
                </a:solidFill>
              </a:rPr>
              <a:t>заработную плату, начисления на оплату труда, прочие выплаты,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200" b="1" dirty="0">
                <a:solidFill>
                  <a:schemeClr val="accent6">
                    <a:lumMod val="75000"/>
                  </a:schemeClr>
                </a:solidFill>
              </a:rPr>
              <a:t> приобретение лекарственных средств, расходных материалов, медицинского инструментария, реактивов и химикатов, прочих материальных запасов, расходов на оплату стоимости лабораторных и инструментальных исследований, проводимых в других учреждениях, организации питания,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200" b="1" dirty="0">
                <a:solidFill>
                  <a:schemeClr val="accent4">
                    <a:lumMod val="75000"/>
                  </a:schemeClr>
                </a:solidFill>
              </a:rPr>
              <a:t>продуктов питания,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мягкого инвентаря,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200" b="1" dirty="0">
                <a:solidFill>
                  <a:srgbClr val="CC6600"/>
                </a:solidFill>
              </a:rPr>
              <a:t>расходы на оплату услуг связи, транспортных услуг, коммунальных услуг, работ и услуг по содержанию имущества, расходы на арендную плату, оплату программного обеспечения и прочих услуг, социальное обеспечение работников, прочие расходы</a:t>
            </a: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,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200" b="1" dirty="0">
                <a:solidFill>
                  <a:srgbClr val="009900"/>
                </a:solidFill>
              </a:rPr>
              <a:t>приобретение оборудования стоимостью до 100 тыс. руб</a:t>
            </a:r>
            <a:r>
              <a:rPr lang="ru-RU" sz="2400" b="1" dirty="0">
                <a:solidFill>
                  <a:srgbClr val="009900"/>
                </a:solidFill>
              </a:rPr>
              <a:t>.</a:t>
            </a:r>
            <a:endParaRPr lang="ru-RU" sz="2400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Текст 1"/>
          <p:cNvSpPr>
            <a:spLocks noGrp="1"/>
          </p:cNvSpPr>
          <p:nvPr>
            <p:ph type="body" idx="1"/>
          </p:nvPr>
        </p:nvSpPr>
        <p:spPr>
          <a:xfrm>
            <a:off x="323850" y="973138"/>
            <a:ext cx="8640763" cy="5480050"/>
          </a:xfrm>
        </p:spPr>
        <p:txBody>
          <a:bodyPr>
            <a:normAutofit/>
          </a:bodyPr>
          <a:lstStyle/>
          <a:p>
            <a:pPr marL="285750" indent="-285750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1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расходы по проведению капитального ремонта;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18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расходы на проведение пуско-наладочных работ (кроме пуско-наладочных работ оборудования, требующего монтажа, стоимостью до ста тысяч рублей за единицу), капитальный ремонт имущества;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18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расходы на проведение ремонта инженерных систем и коммуникаций, в том числе систем теплоснабжения, водоснабжения, водоотведения, включая работы по восстановлению эффективности функционирования этих коммунальных систем путем их гидродинамической, гидрохимической очистки и т.п.;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расходы на проведение реставрации памятников истории и культуры;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18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проведению научно-исследовательских, опытно-конструкторских, опытно-технологических, проектных и изыскательских работ; 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1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разработка проектной и сметной документации для строительства, реконструкции и ремонта объектов нефинансовых активов;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18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пусконаладочные работы по комплексному опробованию и наладке оборудования стоимостью свыше ста тысяч рублей за единицу;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1800" b="1" dirty="0" smtClean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монтажные работы по оборудованию, требующему монтажа, стоимостью свыше ста тысяч рублей за единицу.</a:t>
            </a:r>
          </a:p>
        </p:txBody>
      </p:sp>
      <p:sp>
        <p:nvSpPr>
          <p:cNvPr id="43011" name="TextBox 5"/>
          <p:cNvSpPr txBox="1">
            <a:spLocks noChangeArrowheads="1"/>
          </p:cNvSpPr>
          <p:nvPr/>
        </p:nvSpPr>
        <p:spPr bwMode="auto">
          <a:xfrm>
            <a:off x="209550" y="19050"/>
            <a:ext cx="87058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</a:rPr>
              <a:t>При формировании тарифов на медицинские услуги в состав  расходов </a:t>
            </a:r>
            <a:r>
              <a:rPr lang="ru-RU" sz="2800" b="1" u="sng">
                <a:solidFill>
                  <a:srgbClr val="C00000"/>
                </a:solidFill>
              </a:rPr>
              <a:t>не включаются</a:t>
            </a:r>
            <a:r>
              <a:rPr lang="ru-RU" sz="2800" b="1">
                <a:solidFill>
                  <a:srgbClr val="C00000"/>
                </a:solidFill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398463" y="1423988"/>
          <a:ext cx="8264525" cy="708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4035" name="TextBox 7"/>
          <p:cNvSpPr txBox="1">
            <a:spLocks noChangeArrowheads="1"/>
          </p:cNvSpPr>
          <p:nvPr/>
        </p:nvSpPr>
        <p:spPr bwMode="auto">
          <a:xfrm>
            <a:off x="1095375" y="361950"/>
            <a:ext cx="7162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960000"/>
                </a:solidFill>
              </a:rPr>
              <a:t>Пересмотр тарифов осуществляется:</a:t>
            </a:r>
            <a:endParaRPr lang="ru-RU" sz="2800">
              <a:solidFill>
                <a:srgbClr val="960000"/>
              </a:solidFill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309563" y="2182813"/>
          <a:ext cx="8443912" cy="224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4037" name="TextBox 10"/>
          <p:cNvSpPr txBox="1">
            <a:spLocks noChangeArrowheads="1"/>
          </p:cNvSpPr>
          <p:nvPr/>
        </p:nvSpPr>
        <p:spPr bwMode="auto">
          <a:xfrm>
            <a:off x="366713" y="4905375"/>
            <a:ext cx="1771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cs typeface="Arial" charset="0"/>
              </a:rPr>
              <a:t>ВАЖНО!</a:t>
            </a:r>
          </a:p>
        </p:txBody>
      </p:sp>
      <p:graphicFrame>
        <p:nvGraphicFramePr>
          <p:cNvPr id="11" name="Схема 10"/>
          <p:cNvGraphicFramePr/>
          <p:nvPr/>
        </p:nvGraphicFramePr>
        <p:xfrm>
          <a:off x="2189163" y="4581525"/>
          <a:ext cx="6648450" cy="1476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440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395288" y="2743200"/>
            <a:ext cx="8497887" cy="3709988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ru-RU" sz="2400" dirty="0">
                <a:latin typeface="+mj-lt"/>
                <a:cs typeface="Arial" pitchFamily="34" charset="0"/>
              </a:rPr>
              <a:t>В соответствии с </a:t>
            </a:r>
            <a:r>
              <a:rPr lang="ru-RU" sz="2400" dirty="0">
                <a:latin typeface="+mj-lt"/>
                <a:cs typeface="Arial" pitchFamily="34" charset="0"/>
                <a:hlinkClick r:id="rId2" tooltip="Федеральный закон от 29.11.2010 N 326-ФЗ (ред. от 21.07.2014) &quot;Об обязательном медицинском страховании в Российской Федерации&quot;{КонсультантПлюс}"/>
              </a:rPr>
              <a:t>частью 6 статьи 39</a:t>
            </a:r>
            <a:r>
              <a:rPr lang="ru-RU" sz="2400" dirty="0">
                <a:latin typeface="+mj-lt"/>
                <a:cs typeface="Arial" pitchFamily="34" charset="0"/>
              </a:rPr>
              <a:t> </a:t>
            </a:r>
            <a:r>
              <a:rPr lang="ru-RU" sz="2400" dirty="0" smtClean="0">
                <a:latin typeface="+mj-lt"/>
                <a:cs typeface="Arial" pitchFamily="34" charset="0"/>
              </a:rPr>
              <a:t>Закона 326-ФЗ </a:t>
            </a:r>
            <a:r>
              <a:rPr lang="ru-RU" sz="2400" dirty="0">
                <a:latin typeface="+mj-lt"/>
                <a:cs typeface="Arial" pitchFamily="34" charset="0"/>
              </a:rPr>
              <a:t>оплата медицинской помощи, оказанной застрахованному лицу, осуществляется </a:t>
            </a:r>
            <a:r>
              <a:rPr lang="ru-RU" sz="24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на основании представленных медицинской организацией </a:t>
            </a:r>
            <a:r>
              <a:rPr lang="ru-RU" sz="2400" b="1" dirty="0">
                <a:solidFill>
                  <a:srgbClr val="C00000"/>
                </a:solidFill>
                <a:latin typeface="+mj-lt"/>
                <a:cs typeface="Arial" pitchFamily="34" charset="0"/>
                <a:hlinkClick r:id="rId3" tooltip="&lt;Письмо&gt; ФФОМС от 30.12.2011 N 9161/30-1/и &lt;О направлении Методических указаний по представлению информации в сфере обязательного медицинского страхования&gt;{КонсультантПлюс}"/>
              </a:rPr>
              <a:t>реестров</a:t>
            </a:r>
            <a:r>
              <a:rPr lang="ru-RU" sz="24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 счетов и счетов на оплату </a:t>
            </a:r>
            <a:r>
              <a:rPr lang="ru-RU" sz="2400" dirty="0">
                <a:latin typeface="+mj-lt"/>
                <a:cs typeface="Arial" pitchFamily="34" charset="0"/>
              </a:rPr>
              <a:t>медицинской помощи в пределах объемов предоставления медицинской помощи, установленных решением Комиссии по разработке территориальной </a:t>
            </a:r>
            <a:r>
              <a:rPr lang="ru-RU" sz="2400" dirty="0" smtClean="0">
                <a:latin typeface="+mj-lt"/>
                <a:cs typeface="Arial" pitchFamily="34" charset="0"/>
              </a:rPr>
              <a:t>программы, </a:t>
            </a:r>
            <a:r>
              <a:rPr lang="ru-RU" sz="2400" dirty="0">
                <a:latin typeface="+mj-lt"/>
                <a:cs typeface="Arial" pitchFamily="34" charset="0"/>
              </a:rPr>
              <a:t>по тарифам на оплату медицинской помощи и в соответствии с порядком, установленным </a:t>
            </a:r>
            <a:r>
              <a:rPr lang="ru-RU" sz="2400" dirty="0" smtClean="0">
                <a:latin typeface="+mj-lt"/>
                <a:cs typeface="Arial" pitchFamily="34" charset="0"/>
              </a:rPr>
              <a:t>Правилами ОМС.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059" name="Заголовок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8267700" cy="990600"/>
          </a:xfrm>
        </p:spPr>
        <p:txBody>
          <a:bodyPr/>
          <a:lstStyle/>
          <a:p>
            <a:pPr algn="ctr"/>
            <a:r>
              <a:rPr lang="ru-RU" sz="28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Оплата медицинской помощи в системе ОМС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51520" y="260648"/>
          <a:ext cx="7992889" cy="2573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1187624" y="3308911"/>
          <a:ext cx="7705364" cy="28399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76250" y="198438"/>
            <a:ext cx="8229600" cy="411162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Два основных закона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7650" y="741363"/>
            <a:ext cx="3600450" cy="61118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 РФ от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29.11.2010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№326-ФЗ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90500" y="1409700"/>
            <a:ext cx="4170363" cy="51609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 регулирования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Статья 1.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0" indent="0">
              <a:buFont typeface="Arial" charset="0"/>
              <a:buNone/>
              <a:defRPr/>
            </a:pPr>
            <a:endParaRPr lang="ru-RU" sz="16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 </a:t>
            </a: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№326-ФЗ регулирует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отношения, возникающие в связи с осуществлением обязательного медицинского страхования, в том </a:t>
            </a: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числе: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определяет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правовое положение субъектов обязательного медицинского страхования и участников обязательного медицинского </a:t>
            </a: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страхования,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основания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возникновения их прав и обязанностей, </a:t>
            </a:r>
            <a:endParaRPr lang="ru-RU" sz="16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гарантии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их реализации, </a:t>
            </a:r>
            <a:endParaRPr lang="ru-RU" sz="16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отношения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ответственность, связанные с уплатой страховых взносов на обязательное медицинское страхование неработающего населения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defRPr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5445125" y="628650"/>
            <a:ext cx="3375025" cy="723900"/>
          </a:xfrm>
        </p:spPr>
        <p:txBody>
          <a:bodyPr>
            <a:noAutofit/>
          </a:bodyPr>
          <a:lstStyle/>
          <a:p>
            <a:pPr algn="r"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 РФ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21.11.2011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№323-ФЗ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591050" y="1390650"/>
            <a:ext cx="4324350" cy="5143500"/>
          </a:xfrm>
        </p:spPr>
        <p:txBody>
          <a:bodyPr>
            <a:noAutofit/>
          </a:bodyPr>
          <a:lstStyle/>
          <a:p>
            <a:pPr algn="r"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 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регулирования</a:t>
            </a:r>
          </a:p>
          <a:p>
            <a:pPr marL="0" indent="0" algn="r">
              <a:buFont typeface="Arial" charset="0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Статья 1.</a:t>
            </a:r>
          </a:p>
          <a:p>
            <a:pPr marL="0" indent="0" algn="r">
              <a:buFont typeface="Arial" charset="0"/>
              <a:buNone/>
              <a:defRPr/>
            </a:pP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 </a:t>
            </a: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№323-ФЗ регулирует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отношения, возникающие в сфере охраны здоровья граждан в Российской Федерации </a:t>
            </a: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определяет:</a:t>
            </a:r>
          </a:p>
          <a:p>
            <a:pPr marL="0" indent="0" algn="r">
              <a:buFont typeface="Arial" charset="0"/>
              <a:buNone/>
              <a:defRPr/>
            </a:pP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правовые, организационные и экономические основы охраны здоровья граждан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 algn="r">
              <a:buFont typeface="Arial" charset="0"/>
              <a:buNone/>
              <a:defRPr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ru-RU" sz="14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права и обязанности человека и гражданина, отдельных групп населения в сфере охраны здоровья, гарантии реализации этих прав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 algn="r">
              <a:buFont typeface="Arial" charset="0"/>
              <a:buNone/>
              <a:defRPr/>
            </a:pP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полномочия и ответственность органов государственной власти Российской Федерации, органов государственной власти субъектов Российской Федерации и органов местного самоуправления в сфере охраны здоровья;</a:t>
            </a:r>
          </a:p>
          <a:p>
            <a:pPr marL="0" indent="0" algn="r">
              <a:buFont typeface="Arial" charset="0"/>
              <a:buNone/>
              <a:defRPr/>
            </a:pP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права и обязанности медицинских организаций, иных организаций, индивидуальных предпринимателей при осуществлении деятельности в сфере охраны здоровья;</a:t>
            </a:r>
          </a:p>
          <a:p>
            <a:pPr marL="0" indent="0" algn="r">
              <a:buFont typeface="Arial" charset="0"/>
              <a:buNone/>
              <a:defRPr/>
            </a:pP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5) права и обязанности медицинских работников и фармацевтических работников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r">
              <a:defRPr/>
            </a:pP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591050" y="1181100"/>
            <a:ext cx="19050" cy="5505450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Двойная стрелка влево/вправо 4"/>
          <p:cNvSpPr/>
          <p:nvPr/>
        </p:nvSpPr>
        <p:spPr>
          <a:xfrm>
            <a:off x="3800475" y="757238"/>
            <a:ext cx="1619250" cy="276225"/>
          </a:xfrm>
          <a:prstGeom prst="left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0" y="115888"/>
            <a:ext cx="9144000" cy="1103312"/>
          </a:xfrm>
        </p:spPr>
        <p:txBody>
          <a:bodyPr/>
          <a:lstStyle/>
          <a:p>
            <a:pPr algn="ctr"/>
            <a:r>
              <a:rPr lang="ru-RU" sz="28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Положение о порядке оплаты </a:t>
            </a:r>
            <a:br>
              <a:rPr lang="ru-RU" sz="2800" b="1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ru-RU" sz="28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(приказ ТФОМС МО от 31.12.2013 №268)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388" y="1628775"/>
            <a:ext cx="8785225" cy="5068888"/>
          </a:xfrm>
        </p:spPr>
        <p:txBody>
          <a:bodyPr>
            <a:noAutofit/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6.4. Расчет объема финансирования за оказанную медицинскую помощь по Программе ОМС осуществляется </a:t>
            </a:r>
            <a:r>
              <a:rPr lang="ru-RU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для всех Медицинских организаций по единой формуле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применяемой для каждой записи Реестра счетов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ОМП = О</a:t>
            </a:r>
            <a:r>
              <a:rPr lang="ru-RU" sz="2000" b="1" baseline="-25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* Т * К</a:t>
            </a:r>
            <a:r>
              <a:rPr lang="ru-RU" sz="2000" b="1" baseline="-25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20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ОМП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– объем финансовых средств за оказанную медицинскую помощь (страховые случаи оказания медицинской помощи) по Программе ОМС, полученный Медицинской организацией, в рублях, целое число;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20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– объем (количество, целое число) фактически оказанных медицинских услуг: посещений, обращений, Законченных (Прерванных) случаев лечения, вызовов;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– тариф согласно Приложению к ГТС (в рублях, с округлением до целого числа);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20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коэффициент соответствия плановым (согласованным) объемам.</a:t>
            </a:r>
          </a:p>
          <a:p>
            <a:pPr>
              <a:defRPr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5"/>
          <p:cNvSpPr>
            <a:spLocks noChangeArrowheads="1"/>
          </p:cNvSpPr>
          <p:nvPr/>
        </p:nvSpPr>
        <p:spPr bwMode="auto">
          <a:xfrm>
            <a:off x="539750" y="6165850"/>
            <a:ext cx="23034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48131" name="Заголовок 1"/>
          <p:cNvSpPr txBox="1">
            <a:spLocks/>
          </p:cNvSpPr>
          <p:nvPr/>
        </p:nvSpPr>
        <p:spPr bwMode="auto">
          <a:xfrm>
            <a:off x="409575" y="109538"/>
            <a:ext cx="83248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>
                <a:solidFill>
                  <a:srgbClr val="C00000"/>
                </a:solidFill>
                <a:cs typeface="Arial" charset="0"/>
              </a:rPr>
              <a:t>Финансовые потоки в системе ОМС Московской области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9750" y="1200150"/>
            <a:ext cx="2376488" cy="10477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Средства ФОМС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(субвенция)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203575" y="1190625"/>
            <a:ext cx="2376488" cy="10477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Средства бюджета МО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(межбюджетный трансферт)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867400" y="1190625"/>
            <a:ext cx="2663825" cy="10572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ТФОМС МО субъектов РФ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(межтерриториальные расчеты)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895600" y="2757488"/>
            <a:ext cx="3024188" cy="49530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ТФОМС МО</a:t>
            </a:r>
          </a:p>
        </p:txBody>
      </p:sp>
      <p:cxnSp>
        <p:nvCxnSpPr>
          <p:cNvPr id="7" name="Соединительная линия уступом 6"/>
          <p:cNvCxnSpPr>
            <a:stCxn id="2" idx="2"/>
            <a:endCxn id="3" idx="1"/>
          </p:cNvCxnSpPr>
          <p:nvPr/>
        </p:nvCxnSpPr>
        <p:spPr>
          <a:xfrm rot="16200000" flipH="1">
            <a:off x="1933575" y="2043113"/>
            <a:ext cx="757238" cy="1166812"/>
          </a:xfrm>
          <a:prstGeom prst="bentConnector2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оединительная линия уступом 10"/>
          <p:cNvCxnSpPr>
            <a:stCxn id="32" idx="2"/>
            <a:endCxn id="3" idx="3"/>
          </p:cNvCxnSpPr>
          <p:nvPr/>
        </p:nvCxnSpPr>
        <p:spPr>
          <a:xfrm rot="5400000">
            <a:off x="6180932" y="1986756"/>
            <a:ext cx="757238" cy="1279525"/>
          </a:xfrm>
          <a:prstGeom prst="bentConnector2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1" idx="2"/>
          </p:cNvCxnSpPr>
          <p:nvPr/>
        </p:nvCxnSpPr>
        <p:spPr>
          <a:xfrm flipH="1">
            <a:off x="4391025" y="2238375"/>
            <a:ext cx="0" cy="511175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Скругленный прямоугольник 50"/>
          <p:cNvSpPr/>
          <p:nvPr/>
        </p:nvSpPr>
        <p:spPr>
          <a:xfrm>
            <a:off x="546100" y="4778375"/>
            <a:ext cx="3024188" cy="746125"/>
          </a:xfrm>
          <a:prstGeom prst="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Медицинские организации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040313" y="4724400"/>
            <a:ext cx="3022600" cy="854075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Страховые медицинские организации</a:t>
            </a:r>
          </a:p>
        </p:txBody>
      </p:sp>
      <p:cxnSp>
        <p:nvCxnSpPr>
          <p:cNvPr id="22" name="Соединительная линия уступом 21"/>
          <p:cNvCxnSpPr>
            <a:stCxn id="51" idx="3"/>
            <a:endCxn id="3" idx="2"/>
          </p:cNvCxnSpPr>
          <p:nvPr/>
        </p:nvCxnSpPr>
        <p:spPr>
          <a:xfrm flipV="1">
            <a:off x="3570288" y="3252788"/>
            <a:ext cx="838200" cy="1898650"/>
          </a:xfrm>
          <a:prstGeom prst="bentConnector2">
            <a:avLst/>
          </a:prstGeom>
          <a:ln w="28575">
            <a:solidFill>
              <a:schemeClr val="accent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06438" y="3582988"/>
            <a:ext cx="3706812" cy="1322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Tx/>
              <a:buChar char="-"/>
              <a:defRPr/>
            </a:pPr>
            <a:r>
              <a:rPr lang="ru-RU" sz="1600" dirty="0"/>
              <a:t>Счет на оплату «иногородние»;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/>
              <a:t>Оплата медпомощи за «иногородних»;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/>
              <a:t>Финансовые санкции.</a:t>
            </a:r>
          </a:p>
          <a:p>
            <a:pPr>
              <a:defRPr/>
            </a:pPr>
            <a:endParaRPr lang="ru-RU" sz="1600" dirty="0"/>
          </a:p>
        </p:txBody>
      </p:sp>
      <p:cxnSp>
        <p:nvCxnSpPr>
          <p:cNvPr id="27" name="Соединительная линия уступом 26"/>
          <p:cNvCxnSpPr>
            <a:endCxn id="52" idx="1"/>
          </p:cNvCxnSpPr>
          <p:nvPr/>
        </p:nvCxnSpPr>
        <p:spPr>
          <a:xfrm rot="16200000" flipH="1">
            <a:off x="3886994" y="3998119"/>
            <a:ext cx="1838325" cy="468313"/>
          </a:xfrm>
          <a:prstGeom prst="bentConnector2">
            <a:avLst/>
          </a:prstGeom>
          <a:ln w="28575">
            <a:solidFill>
              <a:schemeClr val="accent2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643438" y="3500438"/>
            <a:ext cx="301625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Tx/>
              <a:buChar char="-"/>
              <a:defRPr/>
            </a:pPr>
            <a:r>
              <a:rPr lang="ru-RU" sz="1600" dirty="0"/>
              <a:t>Финансирование по ДПН;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/>
              <a:t>Авансирование медпомощи;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/>
              <a:t>Финансовые санкции.</a:t>
            </a:r>
          </a:p>
          <a:p>
            <a:pPr>
              <a:defRPr/>
            </a:pPr>
            <a:endParaRPr lang="ru-RU" sz="1600" dirty="0"/>
          </a:p>
        </p:txBody>
      </p:sp>
      <p:cxnSp>
        <p:nvCxnSpPr>
          <p:cNvPr id="14350" name="Скругленная соединительная линия 14349"/>
          <p:cNvCxnSpPr>
            <a:stCxn id="51" idx="2"/>
            <a:endCxn id="52" idx="2"/>
          </p:cNvCxnSpPr>
          <p:nvPr/>
        </p:nvCxnSpPr>
        <p:spPr>
          <a:xfrm rot="16200000" flipH="1">
            <a:off x="4277519" y="3304381"/>
            <a:ext cx="53975" cy="4494213"/>
          </a:xfrm>
          <a:prstGeom prst="curvedConnector3">
            <a:avLst>
              <a:gd name="adj1" fmla="val 523529"/>
            </a:avLst>
          </a:prstGeom>
          <a:ln w="28575">
            <a:solidFill>
              <a:schemeClr val="accent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146" name="TextBox 71"/>
          <p:cNvSpPr txBox="1">
            <a:spLocks noChangeArrowheads="1"/>
          </p:cNvSpPr>
          <p:nvPr/>
        </p:nvSpPr>
        <p:spPr bwMode="auto">
          <a:xfrm>
            <a:off x="2895600" y="5994400"/>
            <a:ext cx="30162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1600"/>
              <a:t>Аванс- окончательный расчет;</a:t>
            </a:r>
          </a:p>
          <a:p>
            <a:pPr marL="285750" indent="-285750">
              <a:buFontTx/>
              <a:buChar char="-"/>
            </a:pPr>
            <a:r>
              <a:rPr lang="ru-RU" sz="1600"/>
              <a:t>Финансовые санкции.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Box 1"/>
          <p:cNvSpPr txBox="1">
            <a:spLocks noChangeArrowheads="1"/>
          </p:cNvSpPr>
          <p:nvPr/>
        </p:nvSpPr>
        <p:spPr bwMode="auto">
          <a:xfrm>
            <a:off x="190500" y="188913"/>
            <a:ext cx="87439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2400" b="1">
                <a:solidFill>
                  <a:srgbClr val="C00000"/>
                </a:solidFill>
              </a:rPr>
              <a:t>Приказом Минздрава РФ от 24.12.2012 №1355н утверждена форма договора на оказание и оплату медицинской помощи по ОМС </a:t>
            </a:r>
          </a:p>
          <a:p>
            <a:pPr algn="just"/>
            <a:r>
              <a:rPr lang="ru-RU" altLang="ru-RU" b="1" i="1">
                <a:solidFill>
                  <a:srgbClr val="C00000"/>
                </a:solidFill>
              </a:rPr>
              <a:t>(зарегистрирован Минюстом РФ 29.12.2012 №26421).</a:t>
            </a:r>
          </a:p>
          <a:p>
            <a:pPr algn="just"/>
            <a:r>
              <a:rPr lang="ru-RU" altLang="ru-RU" b="1">
                <a:solidFill>
                  <a:srgbClr val="C00000"/>
                </a:solidFill>
              </a:rPr>
              <a:t>Заключается между медицинской организацией и страховой медицинской организацией.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0500" y="3721100"/>
            <a:ext cx="8428038" cy="30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соответствии с договором ООМП предусмотрено авансирование:</a:t>
            </a:r>
          </a:p>
          <a:p>
            <a:pPr>
              <a:defRPr/>
            </a:pPr>
            <a:r>
              <a:rPr lang="ru-RU" sz="1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2014 году – не более 40%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от среднемесячного объема средств, направляемых на оплату медицинской помощи за последние 3 месяца, либо с периода начала действия настоящего договора (в случае периода действия договора менее трех месяцев)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defRPr/>
            </a:pPr>
            <a:r>
              <a:rPr lang="ru-RU" sz="16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2015 году – не более 30%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среднемесячного объема средств, направляемых на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оплату медицинской помощи</a:t>
            </a:r>
          </a:p>
          <a:p>
            <a:pPr>
              <a:defRPr/>
            </a:pPr>
            <a:endParaRPr lang="ru-RU" sz="16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Медицинская организация может увеличить размер средств, указываемых в заявке на получение целевых средств на авансирование оплаты медицинской помощи во II и III квартале года не более чем на 20 % от размера, указанного в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file" tooltip="Ссылка на текущий документ"/>
              </a:rPr>
              <a:t>пункте 5.5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договора ООМП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20713" y="2295525"/>
            <a:ext cx="3024187" cy="838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Медицинская организация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21350" y="1920875"/>
            <a:ext cx="3022600" cy="900113"/>
          </a:xfrm>
          <a:prstGeom prst="roundRect">
            <a:avLst>
              <a:gd name="adj" fmla="val 33572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Страховая медицинская </a:t>
            </a:r>
            <a:r>
              <a:rPr lang="ru-RU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организации</a:t>
            </a:r>
          </a:p>
        </p:txBody>
      </p:sp>
      <p:cxnSp>
        <p:nvCxnSpPr>
          <p:cNvPr id="8" name="Прямая со стрелкой 7"/>
          <p:cNvCxnSpPr>
            <a:stCxn id="5" idx="3"/>
            <a:endCxn id="6" idx="1"/>
          </p:cNvCxnSpPr>
          <p:nvPr/>
        </p:nvCxnSpPr>
        <p:spPr>
          <a:xfrm flipV="1">
            <a:off x="3644900" y="2371725"/>
            <a:ext cx="2076450" cy="342900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119438" y="3351213"/>
            <a:ext cx="2570162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Договор ООМП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0500" y="4968875"/>
            <a:ext cx="8428038" cy="550863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827713" y="2489200"/>
            <a:ext cx="3022600" cy="900113"/>
          </a:xfrm>
          <a:prstGeom prst="roundRect">
            <a:avLst>
              <a:gd name="adj" fmla="val 33572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Страховая </a:t>
            </a:r>
            <a:r>
              <a:rPr lang="ru-RU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медицинские организации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911850" y="2820988"/>
            <a:ext cx="3022600" cy="900112"/>
          </a:xfrm>
          <a:prstGeom prst="roundRect">
            <a:avLst>
              <a:gd name="adj" fmla="val 33572"/>
            </a:avLst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Страховая медицинская организация</a:t>
            </a:r>
          </a:p>
        </p:txBody>
      </p:sp>
      <p:cxnSp>
        <p:nvCxnSpPr>
          <p:cNvPr id="19" name="Прямая со стрелкой 18"/>
          <p:cNvCxnSpPr>
            <a:stCxn id="5" idx="3"/>
            <a:endCxn id="16" idx="1"/>
          </p:cNvCxnSpPr>
          <p:nvPr/>
        </p:nvCxnSpPr>
        <p:spPr>
          <a:xfrm>
            <a:off x="3644900" y="2714625"/>
            <a:ext cx="2182813" cy="225425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5" idx="3"/>
          </p:cNvCxnSpPr>
          <p:nvPr/>
        </p:nvCxnSpPr>
        <p:spPr>
          <a:xfrm>
            <a:off x="3644900" y="2714625"/>
            <a:ext cx="2497138" cy="842963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4333875" y="320675"/>
          <a:ext cx="4514850" cy="6432550"/>
        </p:xfrm>
        <a:graphic>
          <a:graphicData uri="http://schemas.openxmlformats.org/presentationml/2006/ole">
            <p:oleObj spid="_x0000_s5122" name="Документ" r:id="rId3" imgW="6366035" imgH="9069783" progId="Word.Document.12">
              <p:embed/>
            </p:oleObj>
          </a:graphicData>
        </a:graphic>
      </p:graphicFrame>
      <p:sp>
        <p:nvSpPr>
          <p:cNvPr id="2" name="Выноска со стрелкой вправо 1"/>
          <p:cNvSpPr/>
          <p:nvPr/>
        </p:nvSpPr>
        <p:spPr>
          <a:xfrm>
            <a:off x="179388" y="706438"/>
            <a:ext cx="4032250" cy="5832475"/>
          </a:xfrm>
          <a:prstGeom prst="rightArrowCallout">
            <a:avLst>
              <a:gd name="adj1" fmla="val 25000"/>
              <a:gd name="adj2" fmla="val 25000"/>
              <a:gd name="adj3" fmla="val 21022"/>
              <a:gd name="adj4" fmla="val 74127"/>
            </a:avLst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13" y="814388"/>
            <a:ext cx="2663825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Заявка на получение авансирования медицинской помощи </a:t>
            </a:r>
          </a:p>
          <a:p>
            <a:endParaRPr lang="ru-RU" b="1"/>
          </a:p>
          <a:p>
            <a:r>
              <a:rPr lang="ru-RU" b="1"/>
              <a:t>Медицинская организация направляет в СМО по установленной (</a:t>
            </a:r>
            <a:r>
              <a:rPr lang="ru-RU" b="1" i="1"/>
              <a:t>Приложение №13), утвержденной</a:t>
            </a:r>
            <a:r>
              <a:rPr lang="ru-RU" b="1"/>
              <a:t> Положением о порядке оплаты (приказ ТФОМС МО</a:t>
            </a:r>
          </a:p>
          <a:p>
            <a:r>
              <a:rPr lang="ru-RU" b="1"/>
              <a:t>от 31.12.2013 №268)</a:t>
            </a:r>
          </a:p>
          <a:p>
            <a:endParaRPr lang="ru-RU" b="1"/>
          </a:p>
          <a:p>
            <a:endParaRPr lang="ru-RU" b="1"/>
          </a:p>
          <a:p>
            <a:r>
              <a:rPr lang="ru-RU" b="1"/>
              <a:t>Ежемесячно до 10 числа текущего месяца</a:t>
            </a:r>
          </a:p>
          <a:p>
            <a:endParaRPr lang="ru-RU" b="1"/>
          </a:p>
        </p:txBody>
      </p:sp>
      <p:sp>
        <p:nvSpPr>
          <p:cNvPr id="3" name="Овал 2"/>
          <p:cNvSpPr/>
          <p:nvPr/>
        </p:nvSpPr>
        <p:spPr>
          <a:xfrm>
            <a:off x="153988" y="5129213"/>
            <a:ext cx="3168650" cy="1503362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51520" y="1268760"/>
          <a:ext cx="864096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0179" name="TextBox 10"/>
          <p:cNvSpPr txBox="1">
            <a:spLocks noChangeArrowheads="1"/>
          </p:cNvSpPr>
          <p:nvPr/>
        </p:nvSpPr>
        <p:spPr bwMode="auto">
          <a:xfrm>
            <a:off x="466725" y="390525"/>
            <a:ext cx="55451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cs typeface="Arial" charset="0"/>
              </a:rPr>
              <a:t>ВАЖНО!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  <a:effectLst>
            <a:outerShdw dist="38100" algn="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Средняя структура тарифа по Московской областной программе ОМС в 2014 году 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146" name="Object 4"/>
          <p:cNvGraphicFramePr>
            <a:graphicFrameLocks noGrp="1"/>
          </p:cNvGraphicFramePr>
          <p:nvPr>
            <p:ph sz="quarter" idx="1"/>
          </p:nvPr>
        </p:nvGraphicFramePr>
        <p:xfrm>
          <a:off x="344488" y="1549400"/>
          <a:ext cx="8472487" cy="4989513"/>
        </p:xfrm>
        <a:graphic>
          <a:graphicData uri="http://schemas.openxmlformats.org/presentationml/2006/ole">
            <p:oleObj spid="_x0000_s6146" r:id="rId4" imgW="8468078" imgH="4993057" progId="Excel.Chart.8">
              <p:embed/>
            </p:oleObj>
          </a:graphicData>
        </a:graphic>
      </p:graphicFrame>
      <p:sp>
        <p:nvSpPr>
          <p:cNvPr id="6148" name="Прямоугольник 8"/>
          <p:cNvSpPr>
            <a:spLocks noChangeArrowheads="1"/>
          </p:cNvSpPr>
          <p:nvPr/>
        </p:nvSpPr>
        <p:spPr bwMode="auto">
          <a:xfrm>
            <a:off x="7885113" y="6488113"/>
            <a:ext cx="9588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altLang="ru-RU"/>
          </a:p>
          <a:p>
            <a:pPr algn="ctr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Заголовок 1"/>
          <p:cNvSpPr>
            <a:spLocks noGrp="1"/>
          </p:cNvSpPr>
          <p:nvPr>
            <p:ph type="title"/>
          </p:nvPr>
        </p:nvSpPr>
        <p:spPr>
          <a:xfrm>
            <a:off x="179388" y="115888"/>
            <a:ext cx="8964612" cy="1152525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Структура тарифов по  отдельным  законченным случаям</a:t>
            </a:r>
          </a:p>
        </p:txBody>
      </p:sp>
      <p:graphicFrame>
        <p:nvGraphicFramePr>
          <p:cNvPr id="7170" name="Объект 8"/>
          <p:cNvGraphicFramePr>
            <a:graphicFrameLocks noGrp="1"/>
          </p:cNvGraphicFramePr>
          <p:nvPr>
            <p:ph sz="half" idx="1"/>
          </p:nvPr>
        </p:nvGraphicFramePr>
        <p:xfrm>
          <a:off x="457200" y="1931988"/>
          <a:ext cx="4038600" cy="3862387"/>
        </p:xfrm>
        <a:graphic>
          <a:graphicData uri="http://schemas.openxmlformats.org/presentationml/2006/ole">
            <p:oleObj spid="_x0000_s7170" r:id="rId3" imgW="4785775" imgH="4578493" progId="Excel.Chart.8">
              <p:embed/>
            </p:oleObj>
          </a:graphicData>
        </a:graphic>
      </p:graphicFrame>
      <p:graphicFrame>
        <p:nvGraphicFramePr>
          <p:cNvPr id="7171" name="Object 8"/>
          <p:cNvGraphicFramePr>
            <a:graphicFrameLocks noGrp="1"/>
          </p:cNvGraphicFramePr>
          <p:nvPr>
            <p:ph sz="half" idx="2"/>
          </p:nvPr>
        </p:nvGraphicFramePr>
        <p:xfrm>
          <a:off x="4716463" y="1916113"/>
          <a:ext cx="4038600" cy="3919537"/>
        </p:xfrm>
        <a:graphic>
          <a:graphicData uri="http://schemas.openxmlformats.org/presentationml/2006/ole">
            <p:oleObj spid="_x0000_s7171" r:id="rId4" imgW="4163929" imgH="4041998" progId="Excel.Chart.8">
              <p:embed/>
            </p:oleObj>
          </a:graphicData>
        </a:graphic>
      </p:graphicFrame>
      <p:sp>
        <p:nvSpPr>
          <p:cNvPr id="7173" name="TextBox 6"/>
          <p:cNvSpPr txBox="1">
            <a:spLocks noChangeArrowheads="1"/>
          </p:cNvSpPr>
          <p:nvPr/>
        </p:nvSpPr>
        <p:spPr bwMode="auto">
          <a:xfrm>
            <a:off x="684213" y="1412875"/>
            <a:ext cx="3578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/>
              <a:t>Острый инфаркт миокарда</a:t>
            </a:r>
          </a:p>
        </p:txBody>
      </p:sp>
      <p:sp>
        <p:nvSpPr>
          <p:cNvPr id="8" name="Выноска 2 (граница и черта) 7"/>
          <p:cNvSpPr/>
          <p:nvPr/>
        </p:nvSpPr>
        <p:spPr>
          <a:xfrm>
            <a:off x="3435350" y="2644775"/>
            <a:ext cx="1446213" cy="703263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1447"/>
              <a:gd name="adj6" fmla="val -415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Оплата труда с начислениями 34%</a:t>
            </a:r>
          </a:p>
        </p:txBody>
      </p:sp>
      <p:sp>
        <p:nvSpPr>
          <p:cNvPr id="12" name="Выноска 2 (граница и черта) 11"/>
          <p:cNvSpPr/>
          <p:nvPr/>
        </p:nvSpPr>
        <p:spPr>
          <a:xfrm>
            <a:off x="2624138" y="2055813"/>
            <a:ext cx="1444625" cy="428625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55955"/>
              <a:gd name="adj6" fmla="val -39829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Прочие расходы 10%</a:t>
            </a:r>
          </a:p>
        </p:txBody>
      </p:sp>
      <p:sp>
        <p:nvSpPr>
          <p:cNvPr id="7176" name="TextBox 13"/>
          <p:cNvSpPr txBox="1">
            <a:spLocks noChangeArrowheads="1"/>
          </p:cNvSpPr>
          <p:nvPr/>
        </p:nvSpPr>
        <p:spPr bwMode="auto">
          <a:xfrm>
            <a:off x="5219700" y="1412875"/>
            <a:ext cx="3336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/>
              <a:t>Псориатический артрит</a:t>
            </a:r>
          </a:p>
        </p:txBody>
      </p:sp>
      <p:sp>
        <p:nvSpPr>
          <p:cNvPr id="15" name="Выноска 2 (граница и черта) 14"/>
          <p:cNvSpPr/>
          <p:nvPr/>
        </p:nvSpPr>
        <p:spPr>
          <a:xfrm>
            <a:off x="7924800" y="2239963"/>
            <a:ext cx="1219200" cy="812800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0434"/>
              <a:gd name="adj6" fmla="val -521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accent2">
                    <a:lumMod val="50000"/>
                  </a:schemeClr>
                </a:solidFill>
              </a:rPr>
              <a:t>Оплата труда с начислениями 12%</a:t>
            </a:r>
          </a:p>
        </p:txBody>
      </p:sp>
      <p:sp>
        <p:nvSpPr>
          <p:cNvPr id="16" name="Выноска 2 (граница и черта) 15"/>
          <p:cNvSpPr/>
          <p:nvPr/>
        </p:nvSpPr>
        <p:spPr>
          <a:xfrm flipH="1">
            <a:off x="5795963" y="1844675"/>
            <a:ext cx="1433512" cy="428625"/>
          </a:xfrm>
          <a:prstGeom prst="accentBorderCallout2">
            <a:avLst>
              <a:gd name="adj1" fmla="val 8215"/>
              <a:gd name="adj2" fmla="val -15421"/>
              <a:gd name="adj3" fmla="val 2948"/>
              <a:gd name="adj4" fmla="val -15092"/>
              <a:gd name="adj5" fmla="val 287059"/>
              <a:gd name="adj6" fmla="val 31444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Прочие расходы 7,9%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Тарифное     регулирование предусматривает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251520" y="1557338"/>
          <a:ext cx="8712968" cy="1014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388" y="2636838"/>
          <a:ext cx="8496300" cy="2767012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98902"/>
                <a:gridCol w="1052375"/>
                <a:gridCol w="2299633"/>
                <a:gridCol w="841899"/>
                <a:gridCol w="498902"/>
                <a:gridCol w="498902"/>
                <a:gridCol w="841899"/>
                <a:gridCol w="1964432"/>
              </a:tblGrid>
              <a:tr h="426907">
                <a:tc>
                  <a:txBody>
                    <a:bodyPr/>
                    <a:lstStyle/>
                    <a:p>
                      <a:pPr algn="l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96" marR="5596" marT="5596" marB="0" anchor="ctr"/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СТАНДАРТЫ МЕДИЦИНСКОЙ ПОМОЩИ, УТВЕРЖДЕННЫЕ МИНЗДРАВОМ РОССИИ</a:t>
                      </a:r>
                      <a:endParaRPr lang="ru-RU" sz="1400" b="1" i="1" u="none" strike="noStrike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5596" marR="5596" marT="559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337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№ </a:t>
                      </a:r>
                      <a:r>
                        <a:rPr lang="ru-RU" sz="1400" u="none" strike="noStrike" dirty="0" err="1"/>
                        <a:t>п</a:t>
                      </a:r>
                      <a:r>
                        <a:rPr lang="ru-RU" sz="1400" u="none" strike="noStrike" dirty="0"/>
                        <a:t>/</a:t>
                      </a:r>
                      <a:r>
                        <a:rPr lang="ru-RU" sz="1400" u="none" strike="noStrike" dirty="0" err="1"/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96" marR="5596" marT="559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/>
                        <a:t>Код стандарта медицинской помощи (СМП)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96" marR="5596" marT="559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Наименование СМП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96" marR="5596" marT="559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Тариф (руб.)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96" marR="5596" marT="5596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Длительность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96" marR="5596" marT="5596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Нозологии (МКБ-10)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96" marR="5596" marT="5596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/>
                        <a:t>Примечание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96" marR="5596" marT="5596" marB="0" anchor="ctr"/>
                </a:tc>
              </a:tr>
              <a:tr h="8357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Мин.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Ср.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96" marR="5596" marT="5596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502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Cyr"/>
                      </a:endParaRP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2.10.300.0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marL="90488" indent="0" algn="l" fontAlgn="ctr"/>
                      <a:r>
                        <a:rPr lang="ru-RU" sz="1400" u="none" strike="noStrike" dirty="0"/>
                        <a:t>Стандарт специализированной медицинской помощи при специфических расстройствах личности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/>
                        <a:t>87 200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/>
                        <a:t>24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/>
                        <a:t>30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/>
                        <a:t>:F60;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596" marR="5596" marT="559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Приказ МЗ РФ от 09.11.2012 № 800н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Cyr"/>
                      </a:endParaRPr>
                    </a:p>
                  </a:txBody>
                  <a:tcPr marL="5596" marR="5596" marT="5596" marB="0" anchor="ctr"/>
                </a:tc>
              </a:tr>
            </a:tbl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323850" y="5516563"/>
          <a:ext cx="8569325" cy="1201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ru-RU" altLang="ru-RU" sz="2800" b="1" smtClean="0">
                <a:solidFill>
                  <a:srgbClr val="C00000"/>
                </a:solidFill>
                <a:latin typeface="Arial" charset="0"/>
                <a:ea typeface="Calibri" pitchFamily="34" charset="0"/>
                <a:cs typeface="Arial" charset="0"/>
              </a:rPr>
              <a:t>Эффективные  способы  оплаты  медицинской помощи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288" y="1600200"/>
            <a:ext cx="8370887" cy="506888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indent="0" algn="just">
              <a:lnSpc>
                <a:spcPct val="115000"/>
              </a:lnSpc>
              <a:buFont typeface="Wingdings" pitchFamily="2" charset="2"/>
              <a:buNone/>
              <a:defRPr/>
            </a:pPr>
            <a:r>
              <a:rPr lang="ru-RU" altLang="ru-RU" sz="2300" dirty="0" smtClean="0">
                <a:latin typeface="Arial" pitchFamily="34" charset="0"/>
                <a:cs typeface="Arial" pitchFamily="34" charset="0"/>
              </a:rPr>
              <a:t>При реализации территориальной программы обязательного медицинского страхования при</a:t>
            </a:r>
            <a:r>
              <a:rPr lang="en-US" altLang="ru-RU" sz="2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2300" dirty="0" smtClean="0">
                <a:latin typeface="Arial" pitchFamily="34" charset="0"/>
                <a:cs typeface="Arial" pitchFamily="34" charset="0"/>
              </a:rPr>
              <a:t>оплате медицинской помощи, оказанной </a:t>
            </a:r>
            <a:r>
              <a:rPr lang="ru-RU" altLang="ru-RU" sz="2300" b="1" dirty="0" smtClean="0">
                <a:latin typeface="Arial" pitchFamily="34" charset="0"/>
                <a:cs typeface="Arial" pitchFamily="34" charset="0"/>
              </a:rPr>
              <a:t>в стационарных условиях и в условиях дневного стационара</a:t>
            </a:r>
            <a:r>
              <a:rPr lang="ru-RU" altLang="ru-RU" sz="2300" dirty="0" smtClean="0">
                <a:solidFill>
                  <a:srgbClr val="353436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ru-RU" altLang="ru-RU" sz="2300" dirty="0" smtClean="0">
                <a:latin typeface="Arial" pitchFamily="34" charset="0"/>
                <a:cs typeface="Arial" pitchFamily="34" charset="0"/>
              </a:rPr>
              <a:t> постановлением Правительства Российской Федерации от 18.10.2013 № 932 «О программе государственных гарантий бесплатного оказания гражданам медицинской помощи на 2014 год и на плановый период 2015 и 2016 годов» </a:t>
            </a:r>
            <a:r>
              <a:rPr lang="ru-RU" altLang="ru-RU" sz="2300" b="1" dirty="0" smtClean="0">
                <a:latin typeface="Arial" pitchFamily="34" charset="0"/>
                <a:cs typeface="Arial" pitchFamily="34" charset="0"/>
              </a:rPr>
              <a:t>установлен способ оплаты за законченный случай лечения заболевания, включенного в соответствующую группу заболеваний (в том числе клинико-статистические группы заболеваний)</a:t>
            </a:r>
            <a:r>
              <a:rPr lang="ru-RU" altLang="ru-RU" sz="23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altLang="ru-RU" sz="23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indent="0" algn="just">
              <a:lnSpc>
                <a:spcPct val="115000"/>
              </a:lnSpc>
              <a:defRPr/>
            </a:pPr>
            <a:endParaRPr lang="ru-RU" altLang="ru-RU" sz="23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ru-RU" altLang="ru-RU" sz="28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Стандартизация в здравоохранении</a:t>
            </a:r>
          </a:p>
        </p:txBody>
      </p:sp>
      <p:sp>
        <p:nvSpPr>
          <p:cNvPr id="27651" name="Объект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indent="0" algn="just">
              <a:lnSpc>
                <a:spcPct val="125000"/>
              </a:lnSpc>
              <a:buFont typeface="Wingdings" pitchFamily="2" charset="2"/>
              <a:buNone/>
              <a:defRPr/>
            </a:pPr>
            <a:r>
              <a:rPr lang="ru-RU" altLang="ru-RU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Наиболее перспективным направлением развития здравоохранения является стандартизация, которая гарантирует оказание полного объема медицинской помощи вне зависимости от места проживания пациента, а также применение единых методик лечения и диагностики, основанных на принципах доказательной медицины.</a:t>
            </a:r>
          </a:p>
          <a:p>
            <a:pPr indent="0" algn="just">
              <a:lnSpc>
                <a:spcPct val="125000"/>
              </a:lnSpc>
              <a:buFont typeface="Wingdings" pitchFamily="2" charset="2"/>
              <a:buNone/>
              <a:defRPr/>
            </a:pPr>
            <a:r>
              <a:rPr lang="ru-RU" altLang="ru-RU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Реализация тарифной политики в рамках Программы ОМС нацелена на поэтапное приведение действующих тарифов к федеральным нормативам.</a:t>
            </a:r>
          </a:p>
          <a:p>
            <a:pPr indent="0" algn="just">
              <a:lnSpc>
                <a:spcPct val="125000"/>
              </a:lnSpc>
              <a:buClr>
                <a:srgbClr val="9CB084"/>
              </a:buClr>
              <a:buFont typeface="Wingdings" pitchFamily="2" charset="2"/>
              <a:buNone/>
              <a:defRPr/>
            </a:pPr>
            <a:r>
              <a:rPr lang="ru-RU" altLang="ru-RU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 этой целью внедряются прогрессивные способы оплаты по законченному  случаю, в том числе на основе КСГ.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203575" y="2846388"/>
            <a:ext cx="2662238" cy="2166937"/>
          </a:xfrm>
          <a:prstGeom prst="round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30" name="Rectangle 36"/>
          <p:cNvSpPr>
            <a:spLocks noChangeArrowheads="1"/>
          </p:cNvSpPr>
          <p:nvPr/>
        </p:nvSpPr>
        <p:spPr bwMode="auto">
          <a:xfrm>
            <a:off x="6934200" y="1017588"/>
            <a:ext cx="1958975" cy="22590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ap="rnd">
            <a:solidFill>
              <a:srgbClr val="008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Calibri" pitchFamily="34" charset="0"/>
            </a:endParaRPr>
          </a:p>
        </p:txBody>
      </p:sp>
      <p:sp>
        <p:nvSpPr>
          <p:cNvPr id="1031" name="Text Box 3"/>
          <p:cNvSpPr txBox="1">
            <a:spLocks noChangeArrowheads="1"/>
          </p:cNvSpPr>
          <p:nvPr/>
        </p:nvSpPr>
        <p:spPr bwMode="auto">
          <a:xfrm rot="-2586245">
            <a:off x="5724525" y="1816100"/>
            <a:ext cx="130651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100">
                <a:cs typeface="Arial" charset="0"/>
              </a:rPr>
              <a:t>Дифференцированный подушевой норматив</a:t>
            </a:r>
          </a:p>
        </p:txBody>
      </p:sp>
      <p:sp>
        <p:nvSpPr>
          <p:cNvPr id="1032" name="Text Box 4"/>
          <p:cNvSpPr txBox="1">
            <a:spLocks noChangeArrowheads="1"/>
          </p:cNvSpPr>
          <p:nvPr/>
        </p:nvSpPr>
        <p:spPr bwMode="auto">
          <a:xfrm>
            <a:off x="609600" y="381000"/>
            <a:ext cx="853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>
              <a:latin typeface="Calibri" pitchFamily="34" charset="0"/>
              <a:cs typeface="Arial" charset="0"/>
            </a:endParaRPr>
          </a:p>
        </p:txBody>
      </p:sp>
      <p:sp>
        <p:nvSpPr>
          <p:cNvPr id="1033" name="Rectangle 6"/>
          <p:cNvSpPr>
            <a:spLocks noChangeArrowheads="1"/>
          </p:cNvSpPr>
          <p:nvPr/>
        </p:nvSpPr>
        <p:spPr bwMode="auto">
          <a:xfrm>
            <a:off x="0" y="0"/>
            <a:ext cx="91440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altLang="ru-RU" sz="2400" b="1">
                <a:solidFill>
                  <a:srgbClr val="960000"/>
                </a:solidFill>
                <a:cs typeface="Arial" charset="0"/>
              </a:rPr>
              <a:t>Схема взаимодействия субъектов и участников</a:t>
            </a:r>
          </a:p>
          <a:p>
            <a:pPr algn="ctr"/>
            <a:r>
              <a:rPr lang="ru-RU" altLang="ru-RU" sz="2400" b="1">
                <a:solidFill>
                  <a:srgbClr val="960000"/>
                </a:solidFill>
                <a:cs typeface="Arial" charset="0"/>
              </a:rPr>
              <a:t>обязательного медицинского страхования</a:t>
            </a:r>
          </a:p>
        </p:txBody>
      </p:sp>
      <p:sp>
        <p:nvSpPr>
          <p:cNvPr id="1035" name="Rectangle 7"/>
          <p:cNvSpPr>
            <a:spLocks noChangeArrowheads="1"/>
          </p:cNvSpPr>
          <p:nvPr/>
        </p:nvSpPr>
        <p:spPr bwMode="auto">
          <a:xfrm>
            <a:off x="368300" y="1570038"/>
            <a:ext cx="2374900" cy="44037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ap="rnd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utoShape 8"/>
          <p:cNvSpPr>
            <a:spLocks noChangeArrowheads="1"/>
          </p:cNvSpPr>
          <p:nvPr/>
        </p:nvSpPr>
        <p:spPr bwMode="auto">
          <a:xfrm>
            <a:off x="3340100" y="984250"/>
            <a:ext cx="2879725" cy="534988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1400" b="1">
                <a:cs typeface="Arial" charset="0"/>
              </a:rPr>
              <a:t>СТРАХОВЩИК -</a:t>
            </a:r>
          </a:p>
          <a:p>
            <a:pPr algn="ctr"/>
            <a:r>
              <a:rPr lang="ru-RU" altLang="ru-RU" sz="1400" b="1">
                <a:cs typeface="Arial" charset="0"/>
              </a:rPr>
              <a:t>ФЕДЕРАЛЬНЫЙ ФОНД ОМС</a:t>
            </a:r>
          </a:p>
        </p:txBody>
      </p:sp>
      <p:sp>
        <p:nvSpPr>
          <p:cNvPr id="1036" name="Text Box 10"/>
          <p:cNvSpPr txBox="1">
            <a:spLocks noChangeArrowheads="1"/>
          </p:cNvSpPr>
          <p:nvPr/>
        </p:nvSpPr>
        <p:spPr bwMode="auto">
          <a:xfrm>
            <a:off x="3371850" y="2959100"/>
            <a:ext cx="2447925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altLang="ru-RU" sz="1200" b="1">
                <a:cs typeface="Arial" charset="0"/>
              </a:rPr>
              <a:t>Территориальные</a:t>
            </a:r>
          </a:p>
          <a:p>
            <a:pPr algn="ctr">
              <a:lnSpc>
                <a:spcPct val="110000"/>
              </a:lnSpc>
            </a:pPr>
            <a:r>
              <a:rPr lang="ru-RU" altLang="ru-RU" sz="1200" b="1">
                <a:cs typeface="Arial" charset="0"/>
              </a:rPr>
              <a:t>фонды ОМС</a:t>
            </a:r>
          </a:p>
          <a:p>
            <a:pPr algn="ctr">
              <a:lnSpc>
                <a:spcPct val="110000"/>
              </a:lnSpc>
            </a:pPr>
            <a:r>
              <a:rPr lang="ru-RU" altLang="ru-RU" sz="1000" b="1" i="1">
                <a:cs typeface="Arial" charset="0"/>
              </a:rPr>
              <a:t>аккумулирование средств и финансирование ТПОМС; экспертная и контрольно-ревизион. деят-ть; формирование тарифной политики; формирование регионального сегмента ЕРЗ РФ; информирование граждан об их правах в системе ОМС  </a:t>
            </a:r>
          </a:p>
        </p:txBody>
      </p:sp>
      <p:graphicFrame>
        <p:nvGraphicFramePr>
          <p:cNvPr id="1026" name="Object 50"/>
          <p:cNvGraphicFramePr>
            <a:graphicFrameLocks noChangeAspect="1"/>
          </p:cNvGraphicFramePr>
          <p:nvPr/>
        </p:nvGraphicFramePr>
        <p:xfrm>
          <a:off x="796925" y="3751263"/>
          <a:ext cx="1517650" cy="1085850"/>
        </p:xfrm>
        <a:graphic>
          <a:graphicData uri="http://schemas.openxmlformats.org/presentationml/2006/ole">
            <p:oleObj spid="_x0000_s1026" name="CorelDRAW" r:id="rId3" imgW="2773680" imgH="2167128" progId="">
              <p:embed/>
            </p:oleObj>
          </a:graphicData>
        </a:graphic>
      </p:graphicFrame>
      <p:sp>
        <p:nvSpPr>
          <p:cNvPr id="1039" name="Text Box 13"/>
          <p:cNvSpPr txBox="1">
            <a:spLocks noChangeArrowheads="1"/>
          </p:cNvSpPr>
          <p:nvPr/>
        </p:nvSpPr>
        <p:spPr bwMode="auto">
          <a:xfrm>
            <a:off x="595313" y="4781550"/>
            <a:ext cx="19208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i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неработающего населения –</a:t>
            </a:r>
          </a:p>
          <a:p>
            <a:pPr algn="ctr" eaLnBrk="1" hangingPunct="1">
              <a:defRPr/>
            </a:pPr>
            <a:r>
              <a:rPr lang="ru-RU" altLang="ru-RU" sz="14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Органы власти субъектов РФ</a:t>
            </a:r>
          </a:p>
        </p:txBody>
      </p:sp>
      <p:graphicFrame>
        <p:nvGraphicFramePr>
          <p:cNvPr id="1027" name="Object 51"/>
          <p:cNvGraphicFramePr>
            <a:graphicFrameLocks noChangeAspect="1"/>
          </p:cNvGraphicFramePr>
          <p:nvPr/>
        </p:nvGraphicFramePr>
        <p:xfrm>
          <a:off x="989013" y="2273300"/>
          <a:ext cx="1130300" cy="1524000"/>
        </p:xfrm>
        <a:graphic>
          <a:graphicData uri="http://schemas.openxmlformats.org/presentationml/2006/ole">
            <p:oleObj spid="_x0000_s1027" name="CorelDRAW" r:id="rId4" imgW="1374648" imgH="1853184" progId="">
              <p:embed/>
            </p:oleObj>
          </a:graphicData>
        </a:graphic>
      </p:graphicFrame>
      <p:sp>
        <p:nvSpPr>
          <p:cNvPr id="1041" name="Text Box 16"/>
          <p:cNvSpPr txBox="1">
            <a:spLocks noChangeArrowheads="1"/>
          </p:cNvSpPr>
          <p:nvPr/>
        </p:nvSpPr>
        <p:spPr bwMode="auto">
          <a:xfrm>
            <a:off x="666750" y="1681163"/>
            <a:ext cx="1600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Работодатели</a:t>
            </a:r>
          </a:p>
          <a:p>
            <a:pPr algn="ctr" eaLnBrk="1" hangingPunct="1">
              <a:defRPr/>
            </a:pPr>
            <a:endParaRPr lang="ru-RU" altLang="ru-RU" sz="1000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601663" y="1246188"/>
            <a:ext cx="16970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>
                <a:solidFill>
                  <a:srgbClr val="FF3300"/>
                </a:solidFill>
                <a:cs typeface="Arial" charset="0"/>
              </a:rPr>
              <a:t>СТРАХОВАТЕЛИ</a:t>
            </a:r>
          </a:p>
        </p:txBody>
      </p:sp>
      <p:sp>
        <p:nvSpPr>
          <p:cNvPr id="1040" name="Line 19"/>
          <p:cNvSpPr>
            <a:spLocks noChangeShapeType="1"/>
          </p:cNvSpPr>
          <p:nvPr/>
        </p:nvSpPr>
        <p:spPr bwMode="auto">
          <a:xfrm flipV="1">
            <a:off x="2101850" y="1519238"/>
            <a:ext cx="2320925" cy="1481137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stealth" w="sm" len="lg"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1028" name="Object 53"/>
          <p:cNvGraphicFramePr>
            <a:graphicFrameLocks noChangeAspect="1"/>
          </p:cNvGraphicFramePr>
          <p:nvPr/>
        </p:nvGraphicFramePr>
        <p:xfrm>
          <a:off x="3940175" y="5021263"/>
          <a:ext cx="1263650" cy="1238250"/>
        </p:xfrm>
        <a:graphic>
          <a:graphicData uri="http://schemas.openxmlformats.org/presentationml/2006/ole">
            <p:oleObj spid="_x0000_s1028" name="CorelDRAW" r:id="rId5" imgW="2718816" imgH="2660904" progId="">
              <p:embed/>
            </p:oleObj>
          </a:graphicData>
        </a:graphic>
      </p:graphicFrame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7045325" y="6173788"/>
            <a:ext cx="1835150" cy="461962"/>
          </a:xfrm>
          <a:prstGeom prst="rect">
            <a:avLst/>
          </a:prstGeom>
          <a:noFill/>
          <a:ln w="38100" cap="rnd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200" b="1">
                <a:solidFill>
                  <a:srgbClr val="008000"/>
                </a:solidFill>
                <a:cs typeface="Arial" charset="0"/>
              </a:rPr>
              <a:t>МЕДИЦИНСКИЕ ОРГАНИЗАЦИИ</a:t>
            </a:r>
          </a:p>
        </p:txBody>
      </p:sp>
      <p:sp>
        <p:nvSpPr>
          <p:cNvPr id="1046" name="Text Box 23"/>
          <p:cNvSpPr txBox="1">
            <a:spLocks noChangeArrowheads="1"/>
          </p:cNvSpPr>
          <p:nvPr/>
        </p:nvSpPr>
        <p:spPr bwMode="auto">
          <a:xfrm>
            <a:off x="3563938" y="6173788"/>
            <a:ext cx="2063750" cy="523875"/>
          </a:xfrm>
          <a:prstGeom prst="rect">
            <a:avLst/>
          </a:prstGeom>
          <a:noFill/>
          <a:ln w="28575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Застрахованные ЛИЦА</a:t>
            </a:r>
          </a:p>
        </p:txBody>
      </p:sp>
      <p:sp>
        <p:nvSpPr>
          <p:cNvPr id="1043" name="Line 24"/>
          <p:cNvSpPr>
            <a:spLocks noChangeShapeType="1"/>
          </p:cNvSpPr>
          <p:nvPr/>
        </p:nvSpPr>
        <p:spPr bwMode="auto">
          <a:xfrm>
            <a:off x="4876800" y="1473200"/>
            <a:ext cx="0" cy="13731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sm" len="lg"/>
          </a:ln>
        </p:spPr>
        <p:txBody>
          <a:bodyPr/>
          <a:lstStyle/>
          <a:p>
            <a:endParaRPr lang="ru-RU"/>
          </a:p>
        </p:txBody>
      </p:sp>
      <p:sp>
        <p:nvSpPr>
          <p:cNvPr id="1044" name="Line 25"/>
          <p:cNvSpPr>
            <a:spLocks noChangeShapeType="1"/>
          </p:cNvSpPr>
          <p:nvPr/>
        </p:nvSpPr>
        <p:spPr bwMode="auto">
          <a:xfrm flipV="1">
            <a:off x="5819775" y="2133600"/>
            <a:ext cx="1128713" cy="1103313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stealth" w="sm" len="lg"/>
          </a:ln>
        </p:spPr>
        <p:txBody>
          <a:bodyPr/>
          <a:lstStyle/>
          <a:p>
            <a:endParaRPr lang="ru-RU"/>
          </a:p>
        </p:txBody>
      </p:sp>
      <p:sp>
        <p:nvSpPr>
          <p:cNvPr id="1045" name="Line 26"/>
          <p:cNvSpPr>
            <a:spLocks noChangeShapeType="1"/>
          </p:cNvSpPr>
          <p:nvPr/>
        </p:nvSpPr>
        <p:spPr bwMode="auto">
          <a:xfrm>
            <a:off x="7715250" y="3236913"/>
            <a:ext cx="0" cy="16002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stealth" w="sm" len="lg"/>
          </a:ln>
        </p:spPr>
        <p:txBody>
          <a:bodyPr/>
          <a:lstStyle/>
          <a:p>
            <a:endParaRPr lang="ru-RU"/>
          </a:p>
        </p:txBody>
      </p:sp>
      <p:sp>
        <p:nvSpPr>
          <p:cNvPr id="7" name="Text Box 28"/>
          <p:cNvSpPr txBox="1">
            <a:spLocks noChangeArrowheads="1"/>
          </p:cNvSpPr>
          <p:nvPr/>
        </p:nvSpPr>
        <p:spPr bwMode="auto">
          <a:xfrm rot="-1889687">
            <a:off x="2024063" y="1968500"/>
            <a:ext cx="247491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100">
                <a:cs typeface="Arial" charset="0"/>
              </a:rPr>
              <a:t>5</a:t>
            </a:r>
            <a:r>
              <a:rPr lang="en-US" altLang="ru-RU" sz="1100">
                <a:cs typeface="Arial" charset="0"/>
              </a:rPr>
              <a:t>,1</a:t>
            </a:r>
            <a:r>
              <a:rPr lang="ru-RU" altLang="ru-RU" sz="1100">
                <a:cs typeface="Arial" charset="0"/>
              </a:rPr>
              <a:t>% - страховые взносы ОМС</a:t>
            </a:r>
          </a:p>
        </p:txBody>
      </p:sp>
      <p:sp>
        <p:nvSpPr>
          <p:cNvPr id="1047" name="Text Box 29"/>
          <p:cNvSpPr txBox="1">
            <a:spLocks noChangeArrowheads="1"/>
          </p:cNvSpPr>
          <p:nvPr/>
        </p:nvSpPr>
        <p:spPr bwMode="auto">
          <a:xfrm rot="-5400000">
            <a:off x="4142581" y="1920082"/>
            <a:ext cx="9048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100">
                <a:solidFill>
                  <a:srgbClr val="FF3300"/>
                </a:solidFill>
                <a:cs typeface="Arial" charset="0"/>
              </a:rPr>
              <a:t>Субвенция</a:t>
            </a:r>
          </a:p>
        </p:txBody>
      </p:sp>
      <p:sp>
        <p:nvSpPr>
          <p:cNvPr id="1048" name="Text Box 30"/>
          <p:cNvSpPr txBox="1">
            <a:spLocks noChangeArrowheads="1"/>
          </p:cNvSpPr>
          <p:nvPr/>
        </p:nvSpPr>
        <p:spPr bwMode="auto">
          <a:xfrm rot="-5400000">
            <a:off x="6806407" y="3952081"/>
            <a:ext cx="155575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100">
                <a:cs typeface="Arial" charset="0"/>
              </a:rPr>
              <a:t>Оплата медпомощи</a:t>
            </a:r>
          </a:p>
        </p:txBody>
      </p:sp>
      <p:sp>
        <p:nvSpPr>
          <p:cNvPr id="1049" name="Text Box 31"/>
          <p:cNvSpPr txBox="1">
            <a:spLocks noChangeArrowheads="1"/>
          </p:cNvSpPr>
          <p:nvPr/>
        </p:nvSpPr>
        <p:spPr bwMode="auto">
          <a:xfrm>
            <a:off x="7394575" y="1017588"/>
            <a:ext cx="1498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altLang="ru-RU" sz="1200" b="1">
                <a:solidFill>
                  <a:srgbClr val="003300"/>
                </a:solidFill>
                <a:cs typeface="Arial" charset="0"/>
              </a:rPr>
              <a:t>СТРАХОВЫЕ МЕДИЦИНСКИЕ ОРГАНИЗАЦИИ </a:t>
            </a:r>
          </a:p>
        </p:txBody>
      </p:sp>
      <p:sp>
        <p:nvSpPr>
          <p:cNvPr id="1050" name="Text Box 32"/>
          <p:cNvSpPr txBox="1">
            <a:spLocks noChangeArrowheads="1"/>
          </p:cNvSpPr>
          <p:nvPr/>
        </p:nvSpPr>
        <p:spPr bwMode="auto">
          <a:xfrm>
            <a:off x="7023100" y="1793875"/>
            <a:ext cx="1857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 b="1" i="1">
                <a:solidFill>
                  <a:srgbClr val="002060"/>
                </a:solidFill>
                <a:cs typeface="Arial" charset="0"/>
              </a:rPr>
              <a:t>Выдача полисов ОМС, </a:t>
            </a:r>
          </a:p>
          <a:p>
            <a:pPr algn="ctr"/>
            <a:r>
              <a:rPr lang="ru-RU" sz="1000" b="1" i="1">
                <a:solidFill>
                  <a:srgbClr val="002060"/>
                </a:solidFill>
                <a:cs typeface="Arial" charset="0"/>
              </a:rPr>
              <a:t>защита прав застрахованных,</a:t>
            </a:r>
          </a:p>
          <a:p>
            <a:pPr algn="ctr"/>
            <a:r>
              <a:rPr lang="ru-RU" sz="1000" b="1" i="1">
                <a:solidFill>
                  <a:srgbClr val="002060"/>
                </a:solidFill>
                <a:cs typeface="Arial" charset="0"/>
              </a:rPr>
              <a:t>оплата медицинской </a:t>
            </a:r>
          </a:p>
          <a:p>
            <a:pPr algn="ctr"/>
            <a:r>
              <a:rPr lang="ru-RU" sz="1000" b="1" i="1">
                <a:solidFill>
                  <a:srgbClr val="002060"/>
                </a:solidFill>
                <a:cs typeface="Arial" charset="0"/>
              </a:rPr>
              <a:t>помощи по счетам МО,</a:t>
            </a:r>
          </a:p>
          <a:p>
            <a:pPr algn="ctr"/>
            <a:r>
              <a:rPr lang="ru-RU" sz="1000" b="1" i="1">
                <a:solidFill>
                  <a:srgbClr val="002060"/>
                </a:solidFill>
                <a:cs typeface="Arial" charset="0"/>
              </a:rPr>
              <a:t>организация экспертизы</a:t>
            </a:r>
          </a:p>
          <a:p>
            <a:pPr algn="ctr"/>
            <a:r>
              <a:rPr lang="ru-RU" sz="1000" b="1" i="1">
                <a:solidFill>
                  <a:srgbClr val="002060"/>
                </a:solidFill>
                <a:cs typeface="Arial" charset="0"/>
              </a:rPr>
              <a:t>качества медицинской</a:t>
            </a:r>
          </a:p>
          <a:p>
            <a:pPr algn="ctr"/>
            <a:r>
              <a:rPr lang="ru-RU" sz="1000" b="1" i="1">
                <a:solidFill>
                  <a:srgbClr val="002060"/>
                </a:solidFill>
                <a:cs typeface="Arial" charset="0"/>
              </a:rPr>
              <a:t>помощи</a:t>
            </a:r>
          </a:p>
        </p:txBody>
      </p:sp>
      <p:sp>
        <p:nvSpPr>
          <p:cNvPr id="1051" name="Line 33"/>
          <p:cNvSpPr>
            <a:spLocks noChangeShapeType="1"/>
          </p:cNvSpPr>
          <p:nvPr/>
        </p:nvSpPr>
        <p:spPr bwMode="auto">
          <a:xfrm flipH="1" flipV="1">
            <a:off x="8247063" y="3236913"/>
            <a:ext cx="6350" cy="160020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stealth" w="sm" len="lg"/>
          </a:ln>
        </p:spPr>
        <p:txBody>
          <a:bodyPr/>
          <a:lstStyle/>
          <a:p>
            <a:endParaRPr lang="ru-RU"/>
          </a:p>
        </p:txBody>
      </p:sp>
      <p:sp>
        <p:nvSpPr>
          <p:cNvPr id="1052" name="Text Box 34"/>
          <p:cNvSpPr txBox="1">
            <a:spLocks noChangeArrowheads="1"/>
          </p:cNvSpPr>
          <p:nvPr/>
        </p:nvSpPr>
        <p:spPr bwMode="auto">
          <a:xfrm rot="-5400000">
            <a:off x="7747001" y="4000500"/>
            <a:ext cx="123031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1100">
                <a:cs typeface="Arial" charset="0"/>
              </a:rPr>
              <a:t>Реестры счетов</a:t>
            </a:r>
          </a:p>
        </p:txBody>
      </p:sp>
      <p:sp>
        <p:nvSpPr>
          <p:cNvPr id="1053" name="Line 35"/>
          <p:cNvSpPr>
            <a:spLocks noChangeShapeType="1"/>
          </p:cNvSpPr>
          <p:nvPr/>
        </p:nvSpPr>
        <p:spPr bwMode="auto">
          <a:xfrm flipV="1">
            <a:off x="2298700" y="1555750"/>
            <a:ext cx="2124075" cy="221615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stealth" w="sm" len="lg"/>
          </a:ln>
        </p:spPr>
        <p:txBody>
          <a:bodyPr/>
          <a:lstStyle/>
          <a:p>
            <a:endParaRPr lang="ru-RU"/>
          </a:p>
        </p:txBody>
      </p:sp>
      <p:sp>
        <p:nvSpPr>
          <p:cNvPr id="1054" name="Line 38"/>
          <p:cNvSpPr>
            <a:spLocks noChangeShapeType="1"/>
          </p:cNvSpPr>
          <p:nvPr/>
        </p:nvSpPr>
        <p:spPr bwMode="auto">
          <a:xfrm flipH="1" flipV="1">
            <a:off x="5497513" y="5735638"/>
            <a:ext cx="1255712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055" name="Text Box 39"/>
          <p:cNvSpPr txBox="1">
            <a:spLocks noChangeArrowheads="1"/>
          </p:cNvSpPr>
          <p:nvPr/>
        </p:nvSpPr>
        <p:spPr bwMode="auto">
          <a:xfrm>
            <a:off x="5003800" y="5773738"/>
            <a:ext cx="20193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1000">
                <a:cs typeface="Arial" charset="0"/>
              </a:rPr>
              <a:t>оказание медицинской помощи</a:t>
            </a:r>
          </a:p>
        </p:txBody>
      </p:sp>
      <p:sp>
        <p:nvSpPr>
          <p:cNvPr id="1056" name="Text Box 41"/>
          <p:cNvSpPr txBox="1">
            <a:spLocks noChangeArrowheads="1"/>
          </p:cNvSpPr>
          <p:nvPr/>
        </p:nvSpPr>
        <p:spPr bwMode="auto">
          <a:xfrm rot="-3034271">
            <a:off x="5417344" y="4239419"/>
            <a:ext cx="16192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100">
                <a:cs typeface="Arial" charset="0"/>
              </a:rPr>
              <a:t>Выдача полисов</a:t>
            </a:r>
          </a:p>
        </p:txBody>
      </p:sp>
      <p:sp>
        <p:nvSpPr>
          <p:cNvPr id="1057" name="Line 25"/>
          <p:cNvSpPr>
            <a:spLocks noChangeShapeType="1"/>
          </p:cNvSpPr>
          <p:nvPr/>
        </p:nvSpPr>
        <p:spPr bwMode="auto">
          <a:xfrm flipV="1">
            <a:off x="5865813" y="2455863"/>
            <a:ext cx="1068387" cy="1139825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58" name="Text Box 39"/>
          <p:cNvSpPr txBox="1">
            <a:spLocks noChangeArrowheads="1"/>
          </p:cNvSpPr>
          <p:nvPr/>
        </p:nvSpPr>
        <p:spPr bwMode="auto">
          <a:xfrm>
            <a:off x="5683250" y="6243638"/>
            <a:ext cx="990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100">
                <a:cs typeface="Arial" charset="0"/>
              </a:rPr>
              <a:t>Полис ОМС</a:t>
            </a:r>
          </a:p>
        </p:txBody>
      </p:sp>
      <p:sp>
        <p:nvSpPr>
          <p:cNvPr id="1059" name="Text Box 41"/>
          <p:cNvSpPr txBox="1">
            <a:spLocks noChangeArrowheads="1"/>
          </p:cNvSpPr>
          <p:nvPr/>
        </p:nvSpPr>
        <p:spPr bwMode="auto">
          <a:xfrm rot="-3002365">
            <a:off x="5580857" y="4274344"/>
            <a:ext cx="19732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100">
                <a:cs typeface="Arial" charset="0"/>
              </a:rPr>
              <a:t>Заявление на выбор (замену) СМО</a:t>
            </a:r>
          </a:p>
        </p:txBody>
      </p:sp>
      <p:sp>
        <p:nvSpPr>
          <p:cNvPr id="1060" name="Text Box 2"/>
          <p:cNvSpPr txBox="1">
            <a:spLocks noChangeArrowheads="1"/>
          </p:cNvSpPr>
          <p:nvPr/>
        </p:nvSpPr>
        <p:spPr bwMode="auto">
          <a:xfrm rot="-2666855">
            <a:off x="1658938" y="2678113"/>
            <a:ext cx="35306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100" i="1">
                <a:cs typeface="Arial" charset="0"/>
              </a:rPr>
              <a:t>Страховой взнос за неработающих граждан</a:t>
            </a:r>
          </a:p>
        </p:txBody>
      </p:sp>
      <p:sp>
        <p:nvSpPr>
          <p:cNvPr id="44" name="Text Box 13"/>
          <p:cNvSpPr txBox="1">
            <a:spLocks noChangeArrowheads="1"/>
          </p:cNvSpPr>
          <p:nvPr/>
        </p:nvSpPr>
        <p:spPr bwMode="auto">
          <a:xfrm>
            <a:off x="474663" y="1954213"/>
            <a:ext cx="205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i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работающего населения</a:t>
            </a:r>
            <a:endParaRPr lang="ru-RU" altLang="ru-RU" sz="1400" b="1" dirty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526088" y="6173788"/>
            <a:ext cx="1255712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63" name="Picture 10" descr="http://im4-tub-ru.yandex.net/i?id=716578227-08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3725" y="1068388"/>
            <a:ext cx="573088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4" name="Picture 8" descr="http://www.freelancejob.ru/upload/700/2153427489101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53225" y="4838700"/>
            <a:ext cx="2184400" cy="13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" name="Line 40"/>
          <p:cNvSpPr>
            <a:spLocks noChangeShapeType="1"/>
          </p:cNvSpPr>
          <p:nvPr/>
        </p:nvSpPr>
        <p:spPr bwMode="auto">
          <a:xfrm flipH="1">
            <a:off x="5413375" y="3276600"/>
            <a:ext cx="1952625" cy="2312988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066" name="Text Box 3"/>
          <p:cNvSpPr txBox="1">
            <a:spLocks noChangeArrowheads="1"/>
          </p:cNvSpPr>
          <p:nvPr/>
        </p:nvSpPr>
        <p:spPr bwMode="auto">
          <a:xfrm rot="-2640775">
            <a:off x="5972175" y="2870200"/>
            <a:ext cx="13081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100">
                <a:cs typeface="Arial" charset="0"/>
              </a:rPr>
              <a:t>Договор ФО</a:t>
            </a:r>
          </a:p>
        </p:txBody>
      </p:sp>
      <p:sp>
        <p:nvSpPr>
          <p:cNvPr id="1067" name="Line 25"/>
          <p:cNvSpPr>
            <a:spLocks noChangeShapeType="1"/>
          </p:cNvSpPr>
          <p:nvPr/>
        </p:nvSpPr>
        <p:spPr bwMode="auto">
          <a:xfrm flipV="1">
            <a:off x="7977188" y="3236913"/>
            <a:ext cx="0" cy="1730375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68" name="Text Box 30"/>
          <p:cNvSpPr txBox="1">
            <a:spLocks noChangeArrowheads="1"/>
          </p:cNvSpPr>
          <p:nvPr/>
        </p:nvSpPr>
        <p:spPr bwMode="auto">
          <a:xfrm rot="-5400000">
            <a:off x="7067550" y="4089400"/>
            <a:ext cx="155733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100">
                <a:cs typeface="Arial" charset="0"/>
              </a:rPr>
              <a:t>Договор ООМП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algn="ctr"/>
            <a:r>
              <a:rPr lang="ru-RU" sz="2400" b="1" smtClean="0">
                <a:solidFill>
                  <a:srgbClr val="C00000"/>
                </a:solidFill>
                <a:cs typeface="Arial" charset="0"/>
              </a:rPr>
              <a:t>Федеральный закон от  21.11.2011 N323-ФЗ</a:t>
            </a:r>
            <a:br>
              <a:rPr lang="ru-RU" sz="2400" b="1" smtClean="0">
                <a:solidFill>
                  <a:srgbClr val="C00000"/>
                </a:solidFill>
                <a:cs typeface="Arial" charset="0"/>
              </a:rPr>
            </a:br>
            <a:r>
              <a:rPr lang="ru-RU" sz="2400" b="1" smtClean="0">
                <a:solidFill>
                  <a:srgbClr val="C00000"/>
                </a:solidFill>
                <a:cs typeface="Arial" charset="0"/>
              </a:rPr>
              <a:t>"Об основах охраны здоровья граждан в Российской Федерации»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5141913"/>
          </a:xfrm>
        </p:spPr>
        <p:txBody>
          <a:bodyPr>
            <a:noAutofit/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sz="15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Статья 37. Порядки оказания медицинской помощи и стандарты медицинской помощи</a:t>
            </a:r>
            <a:endParaRPr lang="ru-RU" sz="15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ru-RU" sz="1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Медицинская помощь организуется и оказывается в соответствии с порядками оказания медицинской помощи, обязательными для исполнения на территории Российской Федерации всеми медицинскими организациями, а также на основе стандартов медицинской помощи.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ru-RU" sz="1500" dirty="0" smtClean="0">
                <a:latin typeface="Arial" pitchFamily="34" charset="0"/>
                <a:cs typeface="Arial" pitchFamily="34" charset="0"/>
                <a:hlinkClick r:id="rId2" tooltip="Справочная информация: &quot;Порядки оказания медицинской помощи и стандарты медицинской помощи&quot; (Материал подготовлен специалистами КонсультантПлюс){КонсультантПлюс}"/>
              </a:rPr>
              <a:t>Порядки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 оказания медицинской помощи и </a:t>
            </a:r>
            <a:r>
              <a:rPr lang="ru-RU" sz="1500" dirty="0" smtClean="0">
                <a:latin typeface="Arial" pitchFamily="34" charset="0"/>
                <a:cs typeface="Arial" pitchFamily="34" charset="0"/>
                <a:hlinkClick r:id="rId3" tooltip="Справочная информация: &quot;Порядки оказания медицинской помощи и стандарты медицинской помощи&quot; (Материал подготовлен специалистами КонсультантПлюс){КонсультантПлюс}"/>
              </a:rPr>
              <a:t>стандарты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 медицинской помощи утверждаются уполномоченным федеральным органом исполнительной власти.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3. Порядок оказания медицинской помощи разрабатывается по отдельным ее видам, профилям, заболеваниям или состояниям (группам заболеваний или состояний) и включает в себя: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1) этапы оказания медицинской помощи;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2) правила организации деятельности медицинской организации (ее структурного подразделения, врача);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3) стандарт оснащения медицинской организации, ее структурных подразделений;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4) рекомендуемые штатные нормативы медицинской организации, ее структурных подразделений;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5) иные положения исходя из особенностей оказания медицинской помощи.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4. Стандарт медицинской помощи разрабатывается в соответствии с </a:t>
            </a:r>
            <a:r>
              <a:rPr lang="ru-RU" sz="1500" dirty="0" smtClean="0">
                <a:latin typeface="Arial" pitchFamily="34" charset="0"/>
                <a:cs typeface="Arial" pitchFamily="34" charset="0"/>
                <a:hlinkClick r:id="rId4" tooltip="Приказ Минздравсоцразвития России от 27.12.2011 N 1664н (ред. от 28.10.2013) &quot;Об утверждении номенклатуры медицинских услуг&quot; (Зарегистрировано в Минюсте России 24.01.2012 N 23010){КонсультантПлюс}"/>
              </a:rPr>
              <a:t>номенклатурой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 медицинских услуг и включает в себя усредненные показатели частоты предоставления и кратности применения.</a:t>
            </a:r>
          </a:p>
          <a:p>
            <a:pPr marL="0" indent="0">
              <a:buFont typeface="Wingdings" pitchFamily="2" charset="2"/>
              <a:buNone/>
              <a:defRPr/>
            </a:pPr>
            <a:endParaRPr lang="ru-RU" sz="15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ru-RU" sz="28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Часть 4 статьи 37 Закона 323-ФЗ </a:t>
            </a:r>
          </a:p>
        </p:txBody>
      </p:sp>
      <p:sp>
        <p:nvSpPr>
          <p:cNvPr id="55299" name="Содержимое 2"/>
          <p:cNvSpPr>
            <a:spLocks noGrp="1"/>
          </p:cNvSpPr>
          <p:nvPr>
            <p:ph sz="quarter" idx="1"/>
          </p:nvPr>
        </p:nvSpPr>
        <p:spPr>
          <a:xfrm>
            <a:off x="323850" y="1484313"/>
            <a:ext cx="8640763" cy="5373687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16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4. Стандарт медицинской помощи разрабатывается в соответствии с </a:t>
            </a:r>
            <a:r>
              <a:rPr lang="ru-RU" sz="1600" b="1" smtClean="0">
                <a:solidFill>
                  <a:srgbClr val="C00000"/>
                </a:solidFill>
                <a:latin typeface="Arial" charset="0"/>
                <a:cs typeface="Arial" charset="0"/>
                <a:hlinkClick r:id="rId2" tooltip="Приказ Минздравсоцразвития России от 27.12.2011 N 1664н (ред. от 28.10.2013) &quot;Об утверждении номенклатуры медицинских услуг&quot; (Зарегистрировано в Минюсте России 24.01.2012 N 23010){КонсультантПлюс}"/>
              </a:rPr>
              <a:t>номенклатурой</a:t>
            </a:r>
            <a:r>
              <a:rPr lang="ru-RU" sz="16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smtClean="0">
                <a:latin typeface="Arial" charset="0"/>
                <a:cs typeface="Arial" charset="0"/>
              </a:rPr>
              <a:t>медицинских услуг и включает в себя усредненные показатели частоты предоставления и кратности применения:</a:t>
            </a:r>
          </a:p>
          <a:p>
            <a:pPr marL="0" indent="0">
              <a:buFont typeface="Wingdings" pitchFamily="2" charset="2"/>
              <a:buNone/>
            </a:pPr>
            <a:r>
              <a:rPr lang="ru-RU" sz="1600" smtClean="0">
                <a:latin typeface="Arial" charset="0"/>
                <a:cs typeface="Arial" charset="0"/>
              </a:rPr>
              <a:t>1) медицинских услуг;</a:t>
            </a:r>
          </a:p>
          <a:p>
            <a:pPr marL="0" indent="0">
              <a:buFont typeface="Wingdings" pitchFamily="2" charset="2"/>
              <a:buNone/>
            </a:pPr>
            <a:r>
              <a:rPr lang="ru-RU" sz="1600" smtClean="0">
                <a:latin typeface="Arial" charset="0"/>
                <a:cs typeface="Arial" charset="0"/>
              </a:rPr>
              <a:t>2) зарегистрированных на территории Российской Федерации лекарственных препаратов (с указанием средних доз) в соответствии с инструкцией по применению лекарственного препарата и фармакотерапевтической группой по анатомо-терапевтическо-химической классификации, рекомендованной Всемирной организацией здравоохранения;</a:t>
            </a:r>
          </a:p>
          <a:p>
            <a:pPr marL="0" indent="0">
              <a:buFont typeface="Wingdings" pitchFamily="2" charset="2"/>
              <a:buNone/>
            </a:pPr>
            <a:r>
              <a:rPr lang="ru-RU" sz="1600" smtClean="0">
                <a:latin typeface="Arial" charset="0"/>
                <a:cs typeface="Arial" charset="0"/>
              </a:rPr>
              <a:t>3) медицинских изделий, имплантируемых в организм человека;</a:t>
            </a:r>
          </a:p>
          <a:p>
            <a:pPr marL="0" indent="0">
              <a:buFont typeface="Wingdings" pitchFamily="2" charset="2"/>
              <a:buNone/>
            </a:pPr>
            <a:r>
              <a:rPr lang="ru-RU" sz="1600" smtClean="0">
                <a:latin typeface="Arial" charset="0"/>
                <a:cs typeface="Arial" charset="0"/>
              </a:rPr>
              <a:t>4) компонентов крови;</a:t>
            </a:r>
          </a:p>
          <a:p>
            <a:pPr marL="0" indent="0">
              <a:buFont typeface="Wingdings" pitchFamily="2" charset="2"/>
              <a:buNone/>
            </a:pPr>
            <a:r>
              <a:rPr lang="ru-RU" sz="1600" smtClean="0">
                <a:latin typeface="Arial" charset="0"/>
                <a:cs typeface="Arial" charset="0"/>
              </a:rPr>
              <a:t>5) видов лечебного питания, включая специализированные продукты лечебного питания;</a:t>
            </a:r>
          </a:p>
          <a:p>
            <a:pPr marL="0" indent="0">
              <a:buFont typeface="Wingdings" pitchFamily="2" charset="2"/>
              <a:buNone/>
            </a:pPr>
            <a:r>
              <a:rPr lang="ru-RU" sz="1600" smtClean="0">
                <a:latin typeface="Arial" charset="0"/>
                <a:cs typeface="Arial" charset="0"/>
              </a:rPr>
              <a:t>6) иного исходя из особенностей заболевания (состояния).</a:t>
            </a:r>
          </a:p>
          <a:p>
            <a:pPr marL="0" indent="0">
              <a:buFont typeface="Wingdings" pitchFamily="2" charset="2"/>
              <a:buNone/>
            </a:pPr>
            <a:r>
              <a:rPr lang="ru-RU" sz="1600" smtClean="0">
                <a:latin typeface="Arial" charset="0"/>
                <a:cs typeface="Arial" charset="0"/>
              </a:rPr>
              <a:t>5. Назначение и применение лекарственных препаратов, медицинских изделий и специализированных продуктов лечебного питания, не входящих в соответствующий стандарт медицинской помощи, допускаются в случае наличия медицинских показаний (индивидуальной непереносимости, по жизненным показаниям) по решению врачебной комиссии.</a:t>
            </a:r>
          </a:p>
          <a:p>
            <a:pPr marL="0" indent="0">
              <a:buFont typeface="Wingdings" pitchFamily="2" charset="2"/>
              <a:buNone/>
            </a:pPr>
            <a:endParaRPr lang="ru-RU" sz="16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Объект 2"/>
          <p:cNvGraphicFramePr>
            <a:graphicFrameLocks noChangeAspect="1"/>
          </p:cNvGraphicFramePr>
          <p:nvPr/>
        </p:nvGraphicFramePr>
        <p:xfrm>
          <a:off x="558800" y="638175"/>
          <a:ext cx="5356225" cy="5238750"/>
        </p:xfrm>
        <a:graphic>
          <a:graphicData uri="http://schemas.openxmlformats.org/presentationml/2006/ole">
            <p:oleObj spid="_x0000_s8194" name="Документ" r:id="rId3" imgW="6428262" imgH="6286971" progId="Word.Document.12">
              <p:embed/>
            </p:oleObj>
          </a:graphicData>
        </a:graphic>
      </p:graphicFrame>
      <p:sp>
        <p:nvSpPr>
          <p:cNvPr id="4" name="Выноска 1 3"/>
          <p:cNvSpPr/>
          <p:nvPr/>
        </p:nvSpPr>
        <p:spPr>
          <a:xfrm>
            <a:off x="6124575" y="4533900"/>
            <a:ext cx="2695575" cy="2063750"/>
          </a:xfrm>
          <a:prstGeom prst="borderCallout1">
            <a:avLst>
              <a:gd name="adj1" fmla="val 29276"/>
              <a:gd name="adj2" fmla="val -1617"/>
              <a:gd name="adj3" fmla="val -43439"/>
              <a:gd name="adj4" fmla="val -152150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33350" y="3257550"/>
            <a:ext cx="2105025" cy="838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197" name="Объект 5"/>
          <p:cNvSpPr txBox="1">
            <a:spLocks/>
          </p:cNvSpPr>
          <p:nvPr/>
        </p:nvSpPr>
        <p:spPr bwMode="auto">
          <a:xfrm>
            <a:off x="6124575" y="4648200"/>
            <a:ext cx="2695575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i="1">
                <a:solidFill>
                  <a:srgbClr val="C00000"/>
                </a:solidFill>
                <a:cs typeface="Arial" charset="0"/>
              </a:rPr>
              <a:t>Наименование и код услуги в соответствии с номенклатурой, утвержденной приказом МЗРФ №1667н</a:t>
            </a:r>
          </a:p>
        </p:txBody>
      </p:sp>
      <p:sp>
        <p:nvSpPr>
          <p:cNvPr id="7" name="Выноска 1 6"/>
          <p:cNvSpPr/>
          <p:nvPr/>
        </p:nvSpPr>
        <p:spPr>
          <a:xfrm>
            <a:off x="6115050" y="552450"/>
            <a:ext cx="2552700" cy="2286000"/>
          </a:xfrm>
          <a:prstGeom prst="borderCallout1">
            <a:avLst>
              <a:gd name="adj1" fmla="val 43521"/>
              <a:gd name="adj2" fmla="val -3855"/>
              <a:gd name="adj3" fmla="val 23348"/>
              <a:gd name="adj4" fmla="val -4120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028950" y="519113"/>
            <a:ext cx="2019300" cy="10382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бъект 5"/>
          <p:cNvSpPr txBox="1">
            <a:spLocks/>
          </p:cNvSpPr>
          <p:nvPr/>
        </p:nvSpPr>
        <p:spPr>
          <a:xfrm>
            <a:off x="6115050" y="828675"/>
            <a:ext cx="2552700" cy="14573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Наименование и код в соответствии со схемой ведения пациентов, утвержденной приказом МЗРФ или МЗМО</a:t>
            </a:r>
            <a:endParaRPr lang="ru-RU" sz="1800" i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algn="ctr"/>
            <a:r>
              <a:rPr lang="ru-RU" sz="2500" b="1" smtClean="0">
                <a:solidFill>
                  <a:srgbClr val="C00000"/>
                </a:solidFill>
                <a:cs typeface="Arial" charset="0"/>
              </a:rPr>
              <a:t>Длительность</a:t>
            </a:r>
            <a:r>
              <a:rPr lang="ru-RU" sz="2500" smtClean="0">
                <a:solidFill>
                  <a:srgbClr val="C00000"/>
                </a:solidFill>
                <a:cs typeface="Arial" charset="0"/>
              </a:rPr>
              <a:t> </a:t>
            </a:r>
            <a:r>
              <a:rPr lang="ru-RU" sz="2500" b="1" smtClean="0">
                <a:solidFill>
                  <a:srgbClr val="C00000"/>
                </a:solidFill>
                <a:cs typeface="Arial" charset="0"/>
              </a:rPr>
              <a:t>лечения </a:t>
            </a:r>
            <a:r>
              <a:rPr lang="ru-RU" sz="2500" smtClean="0">
                <a:solidFill>
                  <a:srgbClr val="C00000"/>
                </a:solidFill>
                <a:cs typeface="Arial" charset="0"/>
              </a:rPr>
              <a:t>– нормативная средняя длительность лечения, определенная для стандарта медицинской помощи или схемы ведения пациента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850" y="1600200"/>
            <a:ext cx="8442325" cy="5068888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None/>
              <a:defRPr/>
            </a:pP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Законченный случай лечения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случай лечения, фактическая длительность которого (Д</a:t>
            </a:r>
            <a:r>
              <a:rPr lang="ru-RU" sz="1800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от момента начала лечения до его окончания (выписки, перевода в другую Медицинскую организацию или другое профильное отделение) находится в диапазоне от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минимальной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до нормативной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средней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длительности лечения при условии выполнения объема медицинской помощи, предусмотренного стандартом медицинской помощи (СМП) или схемой ведения пациента (СВП);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Минимальная длительность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лечения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18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sz="1800" baseline="-25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мин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– минимально необходимая длительность лечения,</a:t>
            </a: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 которой возможно выполнение объема всех обязательных лечебных и диагностических мероприятий по СМП и/или схеме;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Прерванный случай</a:t>
            </a:r>
            <a:r>
              <a:rPr lang="ru-RU" sz="18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ru-RU" sz="18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случай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оказания медицинской помощи с фактической длительностью лечения менее </a:t>
            </a:r>
            <a:r>
              <a:rPr lang="ru-RU" sz="18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sz="1800" baseline="-25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мин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по СМП и/или схеме (Д</a:t>
            </a:r>
            <a:r>
              <a:rPr lang="ru-RU" sz="1800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sz="18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sz="1800" baseline="-25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мин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и невозможностью вследствие этого выполнения стандартизированного объема медицинской помощи.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Объект 2"/>
          <p:cNvGraphicFramePr>
            <a:graphicFrameLocks noChangeAspect="1"/>
          </p:cNvGraphicFramePr>
          <p:nvPr/>
        </p:nvGraphicFramePr>
        <p:xfrm>
          <a:off x="1116013" y="1412875"/>
          <a:ext cx="6335712" cy="5235575"/>
        </p:xfrm>
        <a:graphic>
          <a:graphicData uri="http://schemas.openxmlformats.org/presentationml/2006/ole">
            <p:oleObj spid="_x0000_s9218" name="Документ" r:id="rId3" imgW="6428262" imgH="5310897" progId="Word.Document.12">
              <p:embed/>
            </p:oleObj>
          </a:graphicData>
        </a:graphic>
      </p:graphicFrame>
      <p:sp>
        <p:nvSpPr>
          <p:cNvPr id="9219" name="Заголовок 1"/>
          <p:cNvSpPr txBox="1">
            <a:spLocks/>
          </p:cNvSpPr>
          <p:nvPr/>
        </p:nvSpPr>
        <p:spPr bwMode="auto">
          <a:xfrm>
            <a:off x="323850" y="266700"/>
            <a:ext cx="8553450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>
                <a:solidFill>
                  <a:srgbClr val="C00000"/>
                </a:solidFill>
                <a:cs typeface="Arial" charset="0"/>
              </a:rPr>
              <a:t>Медикаментозный блок в схеме ведения пациента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>
          <a:xfrm>
            <a:off x="0" y="58738"/>
            <a:ext cx="9144000" cy="993775"/>
          </a:xfrm>
        </p:spPr>
        <p:txBody>
          <a:bodyPr/>
          <a:lstStyle/>
          <a:p>
            <a:r>
              <a:rPr lang="ru-RU" sz="24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Схема взаимодействия участников разработки, согласования и утверждения схемы ведения пациента</a:t>
            </a:r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0" y="2686050"/>
            <a:ext cx="3448050" cy="958850"/>
          </a:xfrm>
        </p:spPr>
        <p:txBody>
          <a:bodyPr>
            <a:noAutofit/>
          </a:bodyPr>
          <a:lstStyle/>
          <a:p>
            <a:pPr marL="0" indent="0" algn="ctr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Главный специалист Минздрава МО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5" name="Picture 2" descr="C:\Users\Александра Баженова\Downloads\фото (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3138" y="3440113"/>
            <a:ext cx="1254125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42" name="Объект 5"/>
          <p:cNvGraphicFramePr>
            <a:graphicFrameLocks noChangeAspect="1"/>
          </p:cNvGraphicFramePr>
          <p:nvPr/>
        </p:nvGraphicFramePr>
        <p:xfrm>
          <a:off x="3970338" y="2020888"/>
          <a:ext cx="1517650" cy="1085850"/>
        </p:xfrm>
        <a:graphic>
          <a:graphicData uri="http://schemas.openxmlformats.org/presentationml/2006/ole">
            <p:oleObj spid="_x0000_s10242" name="CorelDRAW" r:id="rId4" imgW="2773680" imgH="2167128" progId="">
              <p:embed/>
            </p:oleObj>
          </a:graphicData>
        </a:graphic>
      </p:graphicFrame>
      <p:sp>
        <p:nvSpPr>
          <p:cNvPr id="9" name="Объект 2"/>
          <p:cNvSpPr txBox="1">
            <a:spLocks/>
          </p:cNvSpPr>
          <p:nvPr/>
        </p:nvSpPr>
        <p:spPr>
          <a:xfrm>
            <a:off x="2908300" y="1231900"/>
            <a:ext cx="3641725" cy="83502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Минздрав Московской области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6213" y="5284788"/>
            <a:ext cx="1616075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6" descr="http://www.art-saloon.ru/big/item_2643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27825" y="3440113"/>
            <a:ext cx="1919288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Объект 2"/>
          <p:cNvSpPr txBox="1">
            <a:spLocks/>
          </p:cNvSpPr>
          <p:nvPr/>
        </p:nvSpPr>
        <p:spPr>
          <a:xfrm>
            <a:off x="6438900" y="2681288"/>
            <a:ext cx="2495550" cy="55562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ТФОМС МО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3086100" y="5553075"/>
            <a:ext cx="3619500" cy="11334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Комиссия 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разработке Московской областной программы ОМС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Прямая со стрелкой 14"/>
          <p:cNvCxnSpPr>
            <a:endCxn id="9" idx="1"/>
          </p:cNvCxnSpPr>
          <p:nvPr/>
        </p:nvCxnSpPr>
        <p:spPr>
          <a:xfrm flipV="1">
            <a:off x="1600200" y="1649413"/>
            <a:ext cx="1308100" cy="995362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9" idx="3"/>
          </p:cNvCxnSpPr>
          <p:nvPr/>
        </p:nvCxnSpPr>
        <p:spPr>
          <a:xfrm>
            <a:off x="6550025" y="1649413"/>
            <a:ext cx="1031875" cy="995362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6550025" y="4819650"/>
            <a:ext cx="1247775" cy="1300163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 flipV="1">
            <a:off x="1866900" y="5284788"/>
            <a:ext cx="1041400" cy="1011237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55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03538" y="3141663"/>
            <a:ext cx="3255962" cy="202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6" name="TextBox 165887"/>
          <p:cNvSpPr txBox="1">
            <a:spLocks noChangeArrowheads="1"/>
          </p:cNvSpPr>
          <p:nvPr/>
        </p:nvSpPr>
        <p:spPr bwMode="auto">
          <a:xfrm rot="-2205524">
            <a:off x="444500" y="1228725"/>
            <a:ext cx="23542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Предложения по разработке схемы, проект схемы</a:t>
            </a:r>
          </a:p>
        </p:txBody>
      </p:sp>
      <p:sp>
        <p:nvSpPr>
          <p:cNvPr id="10257" name="TextBox 165888"/>
          <p:cNvSpPr txBox="1">
            <a:spLocks noChangeArrowheads="1"/>
          </p:cNvSpPr>
          <p:nvPr/>
        </p:nvSpPr>
        <p:spPr bwMode="auto">
          <a:xfrm rot="2580520">
            <a:off x="6661150" y="1049338"/>
            <a:ext cx="19827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Приказ по утверждению схемы для расчета тарифа</a:t>
            </a:r>
          </a:p>
        </p:txBody>
      </p:sp>
      <p:sp>
        <p:nvSpPr>
          <p:cNvPr id="10258" name="TextBox 165890"/>
          <p:cNvSpPr txBox="1">
            <a:spLocks noChangeArrowheads="1"/>
          </p:cNvSpPr>
          <p:nvPr/>
        </p:nvSpPr>
        <p:spPr bwMode="auto">
          <a:xfrm rot="-2748464">
            <a:off x="6852444" y="5125244"/>
            <a:ext cx="24241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Подготовка документов для утверждения тарифа</a:t>
            </a:r>
          </a:p>
        </p:txBody>
      </p:sp>
      <p:sp>
        <p:nvSpPr>
          <p:cNvPr id="10259" name="TextBox 165891"/>
          <p:cNvSpPr txBox="1">
            <a:spLocks noChangeArrowheads="1"/>
          </p:cNvSpPr>
          <p:nvPr/>
        </p:nvSpPr>
        <p:spPr bwMode="auto">
          <a:xfrm rot="2663275">
            <a:off x="315913" y="5437188"/>
            <a:ext cx="25685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Приглашение для участия в заседании Комиссии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52"/>
          <p:cNvSpPr>
            <a:spLocks noGrp="1"/>
          </p:cNvSpPr>
          <p:nvPr>
            <p:ph type="title"/>
          </p:nvPr>
        </p:nvSpPr>
        <p:spPr>
          <a:xfrm>
            <a:off x="-36513" y="0"/>
            <a:ext cx="9144001" cy="1268413"/>
          </a:xfrm>
        </p:spPr>
        <p:txBody>
          <a:bodyPr/>
          <a:lstStyle/>
          <a:p>
            <a:pPr algn="ctr" eaLnBrk="1" hangingPunct="1"/>
            <a:r>
              <a:rPr lang="ru-RU" altLang="ru-RU" sz="2200" b="1" smtClean="0">
                <a:solidFill>
                  <a:srgbClr val="C00000"/>
                </a:solidFill>
                <a:cs typeface="Arial" charset="0"/>
              </a:rPr>
              <a:t>Введение оплаты медицинской помощи </a:t>
            </a:r>
            <a:br>
              <a:rPr lang="ru-RU" altLang="ru-RU" sz="2200" b="1" smtClean="0">
                <a:solidFill>
                  <a:srgbClr val="C00000"/>
                </a:solidFill>
                <a:cs typeface="Arial" charset="0"/>
              </a:rPr>
            </a:br>
            <a:r>
              <a:rPr lang="ru-RU" altLang="ru-RU" sz="2200" b="1" smtClean="0">
                <a:solidFill>
                  <a:srgbClr val="C00000"/>
                </a:solidFill>
                <a:cs typeface="Arial" charset="0"/>
              </a:rPr>
              <a:t>на основе  законченного случая  позволило повысить оплату в стационарах более чем на 30% по сравнению с оплатой по койко-дням</a:t>
            </a:r>
            <a:endParaRPr lang="en-US" altLang="ru-RU" sz="2200" b="1" smtClean="0">
              <a:solidFill>
                <a:srgbClr val="C00000"/>
              </a:solidFill>
              <a:cs typeface="Arial" charset="0"/>
            </a:endParaRPr>
          </a:p>
        </p:txBody>
      </p:sp>
      <p:sp>
        <p:nvSpPr>
          <p:cNvPr id="26" name="Rounded Rectangle 25"/>
          <p:cNvSpPr/>
          <p:nvPr/>
        </p:nvSpPr>
        <p:spPr>
          <a:xfrm flipH="1">
            <a:off x="5343525" y="2894013"/>
            <a:ext cx="1047750" cy="819150"/>
          </a:xfrm>
          <a:prstGeom prst="roundRect">
            <a:avLst>
              <a:gd name="adj" fmla="val 12166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0">
                <a:schemeClr val="bg1">
                  <a:lumMod val="95000"/>
                </a:schemeClr>
              </a:gs>
            </a:gsLst>
            <a:lin ang="10800000" scaled="1"/>
            <a:tileRect/>
          </a:gradFill>
          <a:ln w="12700"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 flipH="1">
            <a:off x="5343525" y="3797300"/>
            <a:ext cx="1047750" cy="820738"/>
          </a:xfrm>
          <a:prstGeom prst="roundRect">
            <a:avLst>
              <a:gd name="adj" fmla="val 12166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0">
                <a:schemeClr val="bg1">
                  <a:lumMod val="95000"/>
                </a:schemeClr>
              </a:gs>
            </a:gsLst>
            <a:lin ang="10800000" scaled="1"/>
            <a:tileRect/>
          </a:gradFill>
          <a:ln w="12700"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 flipH="1">
            <a:off x="5343525" y="4703763"/>
            <a:ext cx="1047750" cy="819150"/>
          </a:xfrm>
          <a:prstGeom prst="roundRect">
            <a:avLst>
              <a:gd name="adj" fmla="val 12166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0">
                <a:schemeClr val="bg1">
                  <a:lumMod val="95000"/>
                </a:schemeClr>
              </a:gs>
            </a:gsLst>
            <a:lin ang="10800000" scaled="1"/>
            <a:tileRect/>
          </a:gradFill>
          <a:ln w="12700"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 flipH="1">
            <a:off x="5343525" y="5607050"/>
            <a:ext cx="1047750" cy="819150"/>
          </a:xfrm>
          <a:prstGeom prst="roundRect">
            <a:avLst>
              <a:gd name="adj" fmla="val 12166"/>
            </a:avLst>
          </a:prstGeom>
          <a:gradFill flip="none" rotWithShape="1">
            <a:gsLst>
              <a:gs pos="100000">
                <a:schemeClr val="accent1">
                  <a:lumMod val="60000"/>
                  <a:lumOff val="40000"/>
                </a:schemeClr>
              </a:gs>
              <a:gs pos="0">
                <a:schemeClr val="bg1">
                  <a:lumMod val="95000"/>
                </a:schemeClr>
              </a:gs>
            </a:gsLst>
            <a:lin ang="10800000" scaled="1"/>
            <a:tileRect/>
          </a:gradFill>
          <a:ln w="12700"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159" name="Rounded Rectangle 158"/>
          <p:cNvSpPr/>
          <p:nvPr/>
        </p:nvSpPr>
        <p:spPr>
          <a:xfrm flipH="1">
            <a:off x="5343525" y="1989138"/>
            <a:ext cx="1047750" cy="819150"/>
          </a:xfrm>
          <a:prstGeom prst="roundRect">
            <a:avLst>
              <a:gd name="adj" fmla="val 12166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0">
                <a:schemeClr val="bg1">
                  <a:lumMod val="95000"/>
                </a:schemeClr>
              </a:gs>
            </a:gsLst>
            <a:lin ang="10800000" scaled="1"/>
            <a:tileRect/>
          </a:gradFill>
          <a:ln w="12700"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468313" y="5607050"/>
            <a:ext cx="4867275" cy="819150"/>
          </a:xfrm>
          <a:prstGeom prst="roundRect">
            <a:avLst>
              <a:gd name="adj" fmla="val 12166"/>
            </a:avLst>
          </a:prstGeom>
          <a:gradFill flip="none" rotWithShape="1">
            <a:gsLst>
              <a:gs pos="100000">
                <a:schemeClr val="accent1">
                  <a:lumMod val="20000"/>
                  <a:lumOff val="8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ln w="127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1279525" y="4703763"/>
            <a:ext cx="4056063" cy="819150"/>
          </a:xfrm>
          <a:prstGeom prst="roundRect">
            <a:avLst>
              <a:gd name="adj" fmla="val 12166"/>
            </a:avLst>
          </a:prstGeom>
          <a:gradFill flip="none" rotWithShape="1">
            <a:gsLst>
              <a:gs pos="100000">
                <a:schemeClr val="accent1">
                  <a:lumMod val="20000"/>
                  <a:lumOff val="8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ln w="127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1668463" y="3797300"/>
            <a:ext cx="3667125" cy="820738"/>
          </a:xfrm>
          <a:prstGeom prst="roundRect">
            <a:avLst>
              <a:gd name="adj" fmla="val 12166"/>
            </a:avLst>
          </a:prstGeom>
          <a:gradFill flip="none" rotWithShape="1">
            <a:gsLst>
              <a:gs pos="100000">
                <a:schemeClr val="accent1">
                  <a:lumMod val="20000"/>
                  <a:lumOff val="8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2236788" y="2894013"/>
            <a:ext cx="3098800" cy="819150"/>
          </a:xfrm>
          <a:prstGeom prst="roundRect">
            <a:avLst>
              <a:gd name="adj" fmla="val 12166"/>
            </a:avLst>
          </a:prstGeom>
          <a:gradFill flip="none" rotWithShape="1">
            <a:gsLst>
              <a:gs pos="100000">
                <a:schemeClr val="accent1">
                  <a:lumMod val="20000"/>
                  <a:lumOff val="8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2668588" y="1989138"/>
            <a:ext cx="2684462" cy="819150"/>
          </a:xfrm>
          <a:prstGeom prst="roundRect">
            <a:avLst>
              <a:gd name="adj" fmla="val 12166"/>
            </a:avLst>
          </a:prstGeom>
          <a:gradFill>
            <a:gsLst>
              <a:gs pos="100000">
                <a:srgbClr val="E6AF00"/>
              </a:gs>
              <a:gs pos="0">
                <a:srgbClr val="F5801F"/>
              </a:gs>
            </a:gsLst>
            <a:lin ang="6000000" scaled="0"/>
          </a:gra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/>
          </a:p>
        </p:txBody>
      </p:sp>
      <p:sp>
        <p:nvSpPr>
          <p:cNvPr id="7" name="TextBox 6"/>
          <p:cNvSpPr txBox="1"/>
          <p:nvPr/>
        </p:nvSpPr>
        <p:spPr>
          <a:xfrm>
            <a:off x="522288" y="5846763"/>
            <a:ext cx="4757737" cy="33972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2010 год:              54 стационара              -   716 МЭС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52550" y="4943475"/>
            <a:ext cx="3927475" cy="33813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2011 год:    76 стационаров     -   967 МЭС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68463" y="4037013"/>
            <a:ext cx="3611562" cy="33972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2012 год: 104 стационара  - 1007 РСМП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236788" y="3009900"/>
            <a:ext cx="3043237" cy="58578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2013год :     все </a:t>
            </a:r>
            <a:r>
              <a:rPr lang="ru-RU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ГУЗы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и </a:t>
            </a:r>
            <a:r>
              <a:rPr lang="ru-RU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МУЗы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         –      1250 стандартов и схем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57361" name="TextBox 68"/>
          <p:cNvSpPr txBox="1">
            <a:spLocks noChangeArrowheads="1"/>
          </p:cNvSpPr>
          <p:nvPr/>
        </p:nvSpPr>
        <p:spPr bwMode="auto">
          <a:xfrm>
            <a:off x="2660650" y="1978025"/>
            <a:ext cx="26749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600" b="1">
                <a:solidFill>
                  <a:schemeClr val="bg1"/>
                </a:solidFill>
                <a:latin typeface="Calibri" pitchFamily="34" charset="0"/>
              </a:rPr>
              <a:t>2014 год : все стационары – более 2000 стандартов и схем </a:t>
            </a:r>
            <a:endParaRPr lang="en-US" altLang="ru-RU" sz="16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5449888" y="3133725"/>
            <a:ext cx="2266950" cy="33813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rgbClr val="51683C"/>
                </a:solidFill>
                <a:latin typeface="+mn-lt"/>
              </a:rPr>
              <a:t>8</a:t>
            </a:r>
            <a:r>
              <a:rPr lang="ru-RU" sz="1600" b="1" dirty="0">
                <a:solidFill>
                  <a:srgbClr val="51683C"/>
                </a:solidFill>
                <a:latin typeface="+mn-lt"/>
              </a:rPr>
              <a:t>3</a:t>
            </a:r>
            <a:r>
              <a:rPr lang="en-US" sz="1600" b="1" dirty="0">
                <a:solidFill>
                  <a:srgbClr val="51683C"/>
                </a:solidFill>
                <a:latin typeface="+mn-lt"/>
              </a:rPr>
              <a:t>%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5449888" y="4038600"/>
            <a:ext cx="2266950" cy="33813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rgbClr val="51683C"/>
                </a:solidFill>
                <a:latin typeface="+mn-lt"/>
              </a:rPr>
              <a:t>60%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5449888" y="4943475"/>
            <a:ext cx="2266950" cy="33813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rgbClr val="51683C"/>
                </a:solidFill>
                <a:latin typeface="+mn-lt"/>
              </a:rPr>
              <a:t>4</a:t>
            </a:r>
            <a:r>
              <a:rPr lang="ru-RU" sz="1600" b="1" dirty="0">
                <a:solidFill>
                  <a:srgbClr val="51683C"/>
                </a:solidFill>
                <a:latin typeface="+mn-lt"/>
              </a:rPr>
              <a:t>8</a:t>
            </a:r>
            <a:r>
              <a:rPr lang="en-US" sz="1600" b="1" dirty="0">
                <a:solidFill>
                  <a:srgbClr val="51683C"/>
                </a:solidFill>
                <a:latin typeface="+mn-lt"/>
              </a:rPr>
              <a:t>%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5449888" y="5846763"/>
            <a:ext cx="2266950" cy="33972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51683C"/>
                </a:solidFill>
                <a:latin typeface="+mn-lt"/>
              </a:rPr>
              <a:t>32</a:t>
            </a:r>
            <a:r>
              <a:rPr lang="en-US" sz="1600" b="1" dirty="0">
                <a:solidFill>
                  <a:srgbClr val="51683C"/>
                </a:solidFill>
                <a:latin typeface="+mn-lt"/>
              </a:rPr>
              <a:t>%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5449888" y="2236788"/>
            <a:ext cx="2266950" cy="338137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>
                <a:solidFill>
                  <a:srgbClr val="51683C"/>
                </a:solidFill>
                <a:latin typeface="+mn-lt"/>
              </a:rPr>
              <a:t>100%</a:t>
            </a:r>
          </a:p>
        </p:txBody>
      </p:sp>
      <p:sp>
        <p:nvSpPr>
          <p:cNvPr id="32" name="Right Arrow 31"/>
          <p:cNvSpPr/>
          <p:nvPr/>
        </p:nvSpPr>
        <p:spPr>
          <a:xfrm rot="16200000">
            <a:off x="4808538" y="3636963"/>
            <a:ext cx="4605337" cy="1055687"/>
          </a:xfrm>
          <a:prstGeom prst="rightArrow">
            <a:avLst/>
          </a:prstGeom>
          <a:gradFill>
            <a:gsLst>
              <a:gs pos="100000">
                <a:srgbClr val="E6AF00"/>
              </a:gs>
              <a:gs pos="0">
                <a:srgbClr val="F5801F"/>
              </a:gs>
            </a:gsLst>
            <a:lin ang="6000000" scaled="0"/>
          </a:gradFill>
          <a:ln w="12700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bg1"/>
                </a:solidFill>
              </a:rPr>
              <a:t>Рост  финансирования  в  стационаре на </a:t>
            </a:r>
            <a:r>
              <a:rPr lang="ru-RU" b="1" dirty="0">
                <a:solidFill>
                  <a:schemeClr val="bg1"/>
                </a:solidFill>
              </a:rPr>
              <a:t>30%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68463" y="1570038"/>
            <a:ext cx="5202237" cy="250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51683C"/>
                </a:solidFill>
              </a:rPr>
              <a:t>Этапы введения оплаты по законченному случаю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1"/>
          <p:cNvSpPr>
            <a:spLocks noGrp="1"/>
          </p:cNvSpPr>
          <p:nvPr>
            <p:ph type="title"/>
          </p:nvPr>
        </p:nvSpPr>
        <p:spPr>
          <a:xfrm>
            <a:off x="107950" y="0"/>
            <a:ext cx="9036050" cy="1219200"/>
          </a:xfrm>
        </p:spPr>
        <p:txBody>
          <a:bodyPr/>
          <a:lstStyle/>
          <a:p>
            <a:pPr algn="ctr"/>
            <a:r>
              <a:rPr lang="ru-RU" sz="24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Приложение 1 к Генеральному тарифному соглашению по реализации Московской областной программы ОМС</a:t>
            </a:r>
          </a:p>
        </p:txBody>
      </p:sp>
      <p:sp>
        <p:nvSpPr>
          <p:cNvPr id="58371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algn="just"/>
            <a:r>
              <a:rPr lang="ru-RU" sz="2400" b="1" smtClean="0">
                <a:latin typeface="Arial" charset="0"/>
                <a:cs typeface="Arial" charset="0"/>
              </a:rPr>
              <a:t>I. Тарифы  законченного случая лечения </a:t>
            </a:r>
            <a:r>
              <a:rPr lang="ru-RU" sz="2400" b="1" u="sng" smtClean="0">
                <a:latin typeface="Arial" charset="0"/>
                <a:cs typeface="Arial" charset="0"/>
              </a:rPr>
              <a:t>по схеме ведения пациента</a:t>
            </a:r>
            <a:r>
              <a:rPr lang="ru-RU" sz="2400" b="1" smtClean="0">
                <a:latin typeface="Arial" charset="0"/>
                <a:cs typeface="Arial" charset="0"/>
              </a:rPr>
              <a:t> (</a:t>
            </a:r>
            <a:r>
              <a:rPr lang="ru-RU" sz="2400" b="1" i="1" smtClean="0">
                <a:latin typeface="Arial" charset="0"/>
                <a:cs typeface="Arial" charset="0"/>
              </a:rPr>
              <a:t>утверждаются приказом Министерства здравоохранения Московской области</a:t>
            </a:r>
            <a:r>
              <a:rPr lang="ru-RU" sz="2400" smtClean="0">
                <a:latin typeface="Arial" charset="0"/>
                <a:cs typeface="Arial" charset="0"/>
              </a:rPr>
              <a:t>)</a:t>
            </a:r>
          </a:p>
          <a:p>
            <a:pPr algn="just"/>
            <a:r>
              <a:rPr lang="ru-RU" sz="2400" b="1" smtClean="0">
                <a:latin typeface="Arial" charset="0"/>
                <a:cs typeface="Arial" charset="0"/>
              </a:rPr>
              <a:t>II. Тарифы  законченного случая лечения по стандарту медицинской помощи (</a:t>
            </a:r>
            <a:r>
              <a:rPr lang="ru-RU" sz="2400" b="1" i="1" smtClean="0">
                <a:latin typeface="Arial" charset="0"/>
                <a:cs typeface="Arial" charset="0"/>
              </a:rPr>
              <a:t>утверждаются приказом Министерства здравоохранения Российской Федерации</a:t>
            </a:r>
            <a:r>
              <a:rPr lang="ru-RU" sz="2400" smtClean="0">
                <a:latin typeface="Arial" charset="0"/>
                <a:cs typeface="Arial" charset="0"/>
              </a:rPr>
              <a:t>)</a:t>
            </a:r>
          </a:p>
          <a:p>
            <a:pPr algn="just">
              <a:buFont typeface="Wingdings" pitchFamily="2" charset="2"/>
              <a:buNone/>
            </a:pPr>
            <a:r>
              <a:rPr lang="ru-RU" sz="1800" i="1" smtClean="0">
                <a:latin typeface="Arial" charset="0"/>
                <a:cs typeface="Arial" charset="0"/>
              </a:rPr>
              <a:t>Применяется медицинскими организациями Московской области, отнесенными в соответствии с Приказом  МЗМО от 13.02.2013 №156 к 3-му уровню и медицинскими организациями, отнесенными к 4 группе.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ru-RU" sz="2400" b="1" smtClean="0">
                <a:solidFill>
                  <a:srgbClr val="C00000"/>
                </a:solidFill>
              </a:rPr>
              <a:t>Показатели эффективности работы медицинских организаций в системе ОМС Московской области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Правила </a:t>
            </a: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обязательного </a:t>
            </a: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медицинского страхования</a:t>
            </a:r>
            <a:b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i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</a:t>
            </a:r>
            <a:r>
              <a:rPr lang="ru-RU" sz="1800" i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Минздравсоцразвития</a:t>
            </a:r>
            <a:r>
              <a:rPr lang="ru-RU" sz="18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России от 28.02.2011 N </a:t>
            </a:r>
            <a:r>
              <a:rPr lang="ru-RU" sz="1800" i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158н</a:t>
            </a:r>
            <a:endParaRPr lang="ru-RU" sz="1800" i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79" name="Объект 2"/>
          <p:cNvSpPr>
            <a:spLocks noGrp="1"/>
          </p:cNvSpPr>
          <p:nvPr>
            <p:ph idx="1"/>
          </p:nvPr>
        </p:nvSpPr>
        <p:spPr>
          <a:xfrm>
            <a:off x="179388" y="854075"/>
            <a:ext cx="8713787" cy="6003925"/>
          </a:xfrm>
        </p:spPr>
        <p:txBody>
          <a:bodyPr/>
          <a:lstStyle/>
          <a:p>
            <a:pPr algn="just"/>
            <a:r>
              <a:rPr lang="ru-RU" altLang="ru-RU" sz="1200" b="1" u="sng" smtClean="0">
                <a:solidFill>
                  <a:srgbClr val="C00000"/>
                </a:solidFill>
                <a:latin typeface="Arial" charset="0"/>
                <a:cs typeface="Arial" charset="0"/>
              </a:rPr>
              <a:t>Правила ОМС  регулируют правоотношения субъектов и участников обязательного медицинского страхования при реализации Федерального </a:t>
            </a:r>
            <a:r>
              <a:rPr lang="ru-RU" altLang="ru-RU" sz="1200" b="1" u="sng" smtClean="0">
                <a:solidFill>
                  <a:srgbClr val="C00000"/>
                </a:solidFill>
                <a:latin typeface="Arial" charset="0"/>
                <a:cs typeface="Arial" charset="0"/>
                <a:hlinkClick r:id="rId2" tooltip="Федеральный закон от 29.11.2010 N 326-ФЗ (ред. от 21.07.2014) &quot;Об обязательном медицинском страховании в Российской Федерации&quot;{КонсультантПлюс}"/>
              </a:rPr>
              <a:t>закона</a:t>
            </a:r>
            <a:r>
              <a:rPr lang="ru-RU" altLang="ru-RU" sz="1200" b="1" u="sng" smtClean="0">
                <a:solidFill>
                  <a:srgbClr val="C00000"/>
                </a:solidFill>
                <a:latin typeface="Arial" charset="0"/>
                <a:cs typeface="Arial" charset="0"/>
              </a:rPr>
              <a:t> N326-ФЗ</a:t>
            </a:r>
            <a:endParaRPr lang="ru-RU" altLang="ru-RU" sz="1200" b="1" smtClean="0">
              <a:solidFill>
                <a:srgbClr val="C00000"/>
              </a:solidFill>
              <a:latin typeface="Arial" charset="0"/>
              <a:cs typeface="Arial" charset="0"/>
            </a:endParaRPr>
          </a:p>
          <a:p>
            <a:pPr algn="just"/>
            <a:r>
              <a:rPr lang="ru-RU" altLang="ru-RU" sz="1200" smtClean="0">
                <a:latin typeface="Arial" charset="0"/>
                <a:cs typeface="Arial" charset="0"/>
              </a:rPr>
              <a:t>устанавливают порядок подачи </a:t>
            </a:r>
            <a:r>
              <a:rPr lang="ru-RU" altLang="ru-RU" sz="1200" smtClean="0">
                <a:latin typeface="Arial" charset="0"/>
                <a:cs typeface="Arial" charset="0"/>
                <a:hlinkClick r:id="rId3" tooltip="&lt;Письмо&gt; ФФОМС от 30.12.2011 N 9161/30-1/и &lt;О направлении Методических указаний по представлению информации в сфере обязательного медицинского страхования&gt;{КонсультантПлюс}"/>
              </a:rPr>
              <a:t>заявления</a:t>
            </a:r>
            <a:r>
              <a:rPr lang="ru-RU" altLang="ru-RU" sz="1200" smtClean="0">
                <a:latin typeface="Arial" charset="0"/>
                <a:cs typeface="Arial" charset="0"/>
              </a:rPr>
              <a:t> о выборе (замене)  СМО застрахованным лицом; </a:t>
            </a:r>
          </a:p>
          <a:p>
            <a:pPr algn="just"/>
            <a:r>
              <a:rPr lang="ru-RU" altLang="ru-RU" sz="1200" smtClean="0">
                <a:latin typeface="Arial" charset="0"/>
                <a:cs typeface="Arial" charset="0"/>
              </a:rPr>
              <a:t>единые требования к полису обязательного медицинского страхования; </a:t>
            </a:r>
          </a:p>
          <a:p>
            <a:pPr algn="just"/>
            <a:r>
              <a:rPr lang="ru-RU" altLang="ru-RU" sz="1200" smtClean="0">
                <a:latin typeface="Arial" charset="0"/>
                <a:cs typeface="Arial" charset="0"/>
              </a:rPr>
              <a:t>порядок выдачи ОМС либо временного свидетельства застрахованному лицу; </a:t>
            </a:r>
          </a:p>
          <a:p>
            <a:pPr algn="just"/>
            <a:r>
              <a:rPr lang="ru-RU" altLang="ru-RU" sz="1200" smtClean="0">
                <a:latin typeface="Arial" charset="0"/>
                <a:cs typeface="Arial" charset="0"/>
              </a:rPr>
              <a:t>порядок ведения реестра страховых медицинских организаций, осуществляющих деятельность в сфере обязательного медицинского страхования;</a:t>
            </a:r>
          </a:p>
          <a:p>
            <a:pPr algn="just"/>
            <a:r>
              <a:rPr lang="ru-RU" altLang="ru-RU" sz="1200" smtClean="0">
                <a:latin typeface="Arial" charset="0"/>
                <a:cs typeface="Arial" charset="0"/>
              </a:rPr>
              <a:t>порядок ведения реестра медицинских организаций, осуществляющих деятельность в сфере обязательного медицинского страхования; </a:t>
            </a:r>
          </a:p>
          <a:p>
            <a:pPr algn="just"/>
            <a:r>
              <a:rPr lang="ru-RU" altLang="ru-RU" sz="1200" smtClean="0">
                <a:latin typeface="Arial" charset="0"/>
                <a:cs typeface="Arial" charset="0"/>
              </a:rPr>
              <a:t>порядок направления территориальным фондом ОМС сведений о принятом решении об оплате расходов на лечение застрахованного лица непосредственно после произошедшего тяжелого несчастного случая на производстве;</a:t>
            </a:r>
          </a:p>
          <a:p>
            <a:pPr algn="just"/>
            <a:r>
              <a:rPr lang="ru-RU" altLang="ru-RU" sz="1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порядок оплаты медицинской помощи по обязательному медицинскому страхованию; </a:t>
            </a:r>
          </a:p>
          <a:p>
            <a:pPr algn="just"/>
            <a:r>
              <a:rPr lang="ru-RU" altLang="ru-RU" sz="1200" smtClean="0">
                <a:latin typeface="Arial" charset="0"/>
                <a:cs typeface="Arial" charset="0"/>
              </a:rPr>
              <a:t>порядок осуществления расчетов за медицинскую помощь, оказанную застрахованным лицам за пределами субъекта РФ, на территории которого выдан полис ОМС; </a:t>
            </a:r>
          </a:p>
          <a:p>
            <a:pPr algn="just"/>
            <a:r>
              <a:rPr lang="ru-RU" altLang="ru-RU" sz="1200" smtClean="0">
                <a:latin typeface="Arial" charset="0"/>
                <a:cs typeface="Arial" charset="0"/>
              </a:rPr>
              <a:t>порядок утверждения для страховых медицинских организаций дифференцированных подушевых нормативов финансового обеспечения обязательного медицинского страхования;</a:t>
            </a:r>
          </a:p>
          <a:p>
            <a:pPr algn="just"/>
            <a:r>
              <a:rPr lang="ru-RU" altLang="ru-RU" sz="1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методику расчета тарифов на оплату медицинской помощи по обязательному медицинскому страхованию;</a:t>
            </a:r>
          </a:p>
          <a:p>
            <a:pPr algn="just"/>
            <a:r>
              <a:rPr lang="ru-RU" altLang="ru-RU" sz="1200" smtClean="0">
                <a:latin typeface="Arial" charset="0"/>
                <a:cs typeface="Arial" charset="0"/>
              </a:rPr>
              <a:t>порядок оказания видов медицинской помощи, установленных базовой программой ОМС, застрахованным лицам за счет средств обязательного медицинского страхования в медицинских организациях, созданных в соответствии с законодательством РФ и находящихся за пределами территории Российской Федерации; </a:t>
            </a:r>
          </a:p>
          <a:p>
            <a:pPr algn="just"/>
            <a:r>
              <a:rPr lang="ru-RU" altLang="ru-RU" sz="1200" smtClean="0">
                <a:latin typeface="Arial" charset="0"/>
                <a:cs typeface="Arial" charset="0"/>
              </a:rPr>
              <a:t>требования к размещению страховыми медицинскими организациями информации;</a:t>
            </a:r>
          </a:p>
          <a:p>
            <a:pPr algn="just"/>
            <a:r>
              <a:rPr lang="ru-RU" altLang="ru-RU" sz="1200" smtClean="0">
                <a:latin typeface="Arial" charset="0"/>
                <a:cs typeface="Arial" charset="0"/>
              </a:rPr>
              <a:t>порядок заключения и исполнения договоров территориальных фондов обязательного медицинского страхования со страховыми медицинскими организациями;</a:t>
            </a:r>
          </a:p>
          <a:p>
            <a:pPr algn="just"/>
            <a:r>
              <a:rPr lang="ru-RU" altLang="ru-RU" sz="12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положение о деятельности Комиссии по разработке территориальной программы ОМС; </a:t>
            </a:r>
          </a:p>
          <a:p>
            <a:pPr algn="just"/>
            <a:r>
              <a:rPr lang="ru-RU" altLang="ru-RU" sz="1200" smtClean="0">
                <a:latin typeface="Arial" charset="0"/>
                <a:cs typeface="Arial" charset="0"/>
              </a:rPr>
              <a:t>порядок информационного сопровождения застрахованных лиц при организации оказания им медицинской помощи страховыми медицинскими организациями.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Программа государственных гарантий бесплатного оказания гражданам медицинской помощи на 2014 год </a:t>
            </a:r>
            <a:br>
              <a:rPr lang="ru-RU" sz="2400" b="1" dirty="0" smtClean="0">
                <a:solidFill>
                  <a:srgbClr val="C00000"/>
                </a:solidFill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и на плановый период 2015 и 2016 годов</a:t>
            </a:r>
            <a:r>
              <a:rPr lang="ru-RU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Постановление Правительства РФ</a:t>
            </a:r>
            <a:r>
              <a:rPr lang="ru-RU" sz="18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18.10.2013 N932</a:t>
            </a:r>
            <a:endParaRPr lang="ru-RU" sz="1800" i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250825" y="1484313"/>
            <a:ext cx="8586788" cy="5257800"/>
          </a:xfrm>
        </p:spPr>
        <p:txBody>
          <a:bodyPr>
            <a:noAutofit/>
          </a:bodyPr>
          <a:lstStyle/>
          <a:p>
            <a:pPr marL="0" indent="0" algn="just">
              <a:buFont typeface="Arial" charset="0"/>
              <a:buNone/>
              <a:defRPr/>
            </a:pPr>
            <a:r>
              <a:rPr lang="ru-RU" sz="1800" b="1" u="sng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 </a:t>
            </a:r>
            <a:r>
              <a:rPr lang="ru-RU" sz="1800" b="1" u="sng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Госгарантий устанавливает:</a:t>
            </a:r>
          </a:p>
          <a:p>
            <a:pPr algn="just">
              <a:buFontTx/>
              <a:buChar char="-"/>
              <a:defRPr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перечень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видов, форм и условий оказываемой бесплатно медицинской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помощи;</a:t>
            </a:r>
          </a:p>
          <a:p>
            <a:pPr algn="just">
              <a:buFontTx/>
              <a:buChar char="-"/>
              <a:defRPr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перечень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заболеваний и состояний, оказание медицинской помощи при которых осуществляется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бесплатно;</a:t>
            </a:r>
          </a:p>
          <a:p>
            <a:pPr algn="just">
              <a:buFontTx/>
              <a:buChar char="-"/>
              <a:defRPr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категории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граждан, оказание медицинской помощи которым осуществляется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бесплатно;</a:t>
            </a:r>
          </a:p>
          <a:p>
            <a:pPr algn="just">
              <a:buFontTx/>
              <a:buChar char="-"/>
              <a:defRPr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средние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нормативы объема медицинской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помощи;</a:t>
            </a:r>
          </a:p>
          <a:p>
            <a:pPr algn="just">
              <a:buFontTx/>
              <a:buChar char="-"/>
              <a:defRPr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средние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нормативы финансовых затрат на единицу объема медицинской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помощи; </a:t>
            </a:r>
          </a:p>
          <a:p>
            <a:pPr algn="just">
              <a:buFontTx/>
              <a:buChar char="-"/>
              <a:defRPr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средние </a:t>
            </a:r>
            <a:r>
              <a:rPr lang="ru-RU" sz="1800" dirty="0" err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подушевые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нормативы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финансирования;</a:t>
            </a:r>
          </a:p>
          <a:p>
            <a:pPr algn="just">
              <a:buFontTx/>
              <a:buChar char="-"/>
              <a:defRPr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структуру формирования тарифов на медицинскую помощь и способы ее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оплаты;</a:t>
            </a:r>
          </a:p>
          <a:p>
            <a:pPr algn="just">
              <a:buFontTx/>
              <a:buChar char="-"/>
              <a:defRPr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требования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территориальным программам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Госгарантий в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части определения порядка, условий предоставления медицинской помощи, критериев доступности и качества медицинской помощи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8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1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ru-RU" sz="2800" b="1" smtClean="0">
                <a:solidFill>
                  <a:srgbClr val="C00000"/>
                </a:solidFill>
                <a:latin typeface="Arial" charset="0"/>
                <a:ea typeface="MS PGothic" pitchFamily="34" charset="-128"/>
                <a:cs typeface="Arial" charset="0"/>
              </a:rPr>
              <a:t>Программа ОМС - составная часть Программы государственных гарантий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"/>
          </p:nvPr>
        </p:nvGraphicFramePr>
        <p:xfrm>
          <a:off x="395536" y="1340768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5288" y="5516563"/>
            <a:ext cx="8607425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i="1" dirty="0">
                <a:solidFill>
                  <a:schemeClr val="accent5">
                    <a:lumMod val="50000"/>
                  </a:schemeClr>
                </a:solidFill>
              </a:rPr>
              <a:t>Письмо МЗРФ от 08.11.2013 №11-9/10/2-8309 «О формировании и экономическом обосновании территориальной программы государственных  гарантий бесплатного оказания гражданам медицинской помощи на 2014 год и на плановый период 2015 и 2016 годов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64613" cy="1268413"/>
          </a:xfrm>
        </p:spPr>
        <p:txBody>
          <a:bodyPr/>
          <a:lstStyle/>
          <a:p>
            <a:pPr algn="ctr"/>
            <a:r>
              <a:rPr lang="ru-RU" altLang="ru-RU" sz="2400" b="1" smtClean="0">
                <a:solidFill>
                  <a:srgbClr val="C00000"/>
                </a:solidFill>
                <a:cs typeface="Arial" charset="0"/>
              </a:rPr>
              <a:t>Федеральный закон от 29.11.2010 №326-ФЗ «Об обязательном медицинском страховании в Российской Федерации» </a:t>
            </a:r>
            <a:br>
              <a:rPr lang="ru-RU" altLang="ru-RU" sz="2400" b="1" smtClean="0">
                <a:solidFill>
                  <a:srgbClr val="C00000"/>
                </a:solidFill>
                <a:cs typeface="Arial" charset="0"/>
              </a:rPr>
            </a:br>
            <a:r>
              <a:rPr lang="ru-RU" altLang="ru-RU" sz="1800" b="1" i="1" smtClean="0">
                <a:solidFill>
                  <a:srgbClr val="C00000"/>
                </a:solidFill>
                <a:cs typeface="Arial" charset="0"/>
              </a:rPr>
              <a:t>Статья 36. Территориальная программа обязательного медицинского страхования</a:t>
            </a:r>
          </a:p>
        </p:txBody>
      </p:sp>
      <p:sp>
        <p:nvSpPr>
          <p:cNvPr id="27651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altLang="ru-RU" b="1" i="1" smtClean="0">
                <a:solidFill>
                  <a:schemeClr val="tx1"/>
                </a:solidFill>
                <a:latin typeface="Arial" charset="0"/>
                <a:cs typeface="Arial" charset="0"/>
              </a:rPr>
              <a:t>Часть 9 Статьи 36 326-ФЗ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195513" y="1412875"/>
            <a:ext cx="6840537" cy="5445125"/>
          </a:xfrm>
        </p:spPr>
        <p:txBody>
          <a:bodyPr>
            <a:noAutofit/>
          </a:bodyPr>
          <a:lstStyle/>
          <a:p>
            <a:pPr marL="176213" indent="-79375" algn="just">
              <a:buFont typeface="Arial" charset="0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cs typeface="Arial" pitchFamily="34" charset="0"/>
              </a:rPr>
              <a:t>Для разработки проекта территориальной программы обязательного медицинского страхования в субъекте Российской Федерации создается </a:t>
            </a:r>
            <a:r>
              <a:rPr lang="ru-RU" sz="1800" b="1" dirty="0" smtClean="0">
                <a:solidFill>
                  <a:srgbClr val="002060"/>
                </a:solidFill>
                <a:cs typeface="Arial" pitchFamily="34" charset="0"/>
              </a:rPr>
              <a:t>комиссия по разработке территориальной программы обязательного медицинского страхования</a:t>
            </a:r>
            <a:r>
              <a:rPr lang="ru-RU" sz="1800" dirty="0" smtClean="0">
                <a:solidFill>
                  <a:srgbClr val="002060"/>
                </a:solidFill>
                <a:cs typeface="Arial" pitchFamily="34" charset="0"/>
              </a:rPr>
              <a:t>, в состав которой входят представители органа исполнительной власти субъекта Российской Федерации, уполномоченного высшим исполнительным органом государственной власти субъекта Российской Федерации, территориального фонда, страховых медицинских организаций и медицинских организаций, представители медицинских профессиональных некоммерческих организаций или их ассоциаций (союзов) и профессиональных союзов медицинских работников или их объединений (ассоциаций), осуществляющих деятельность на территории субъекта Российской Федерации, на паритетных началах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cs typeface="Arial" pitchFamily="34" charset="0"/>
              </a:rPr>
              <a:t>. </a:t>
            </a:r>
            <a:r>
              <a:rPr lang="ru-RU" sz="1800" b="1" i="1" dirty="0" smtClean="0">
                <a:solidFill>
                  <a:srgbClr val="C00000"/>
                </a:solidFill>
                <a:cs typeface="Arial" pitchFamily="34" charset="0"/>
              </a:rPr>
              <a:t>Комиссия </a:t>
            </a:r>
            <a:r>
              <a:rPr lang="ru-RU" sz="1800" b="1" dirty="0" smtClean="0">
                <a:solidFill>
                  <a:srgbClr val="C00000"/>
                </a:solidFill>
                <a:cs typeface="Arial" pitchFamily="34" charset="0"/>
              </a:rPr>
              <a:t>по разработке территориальной программы обязательного медицинского страхования формируется и осуществляет свою деятельность в соответствии с положением, являющимся приложением к правилам обязательного медицинского страхования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1"/>
          <p:cNvSpPr>
            <a:spLocks noGrp="1"/>
          </p:cNvSpPr>
          <p:nvPr>
            <p:ph type="body" idx="1"/>
          </p:nvPr>
        </p:nvSpPr>
        <p:spPr>
          <a:xfrm>
            <a:off x="468313" y="2743200"/>
            <a:ext cx="8424862" cy="39258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Состав Комиссии утвержден постановлением Правительства Московской области от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06.02.2012 №129/4 </a:t>
            </a:r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«О Комиссии по разработке Московской областной программы обязательного медицинского страхования» (в ред. постановлений Правительства МО от </a:t>
            </a:r>
          </a:p>
          <a:p>
            <a:pPr>
              <a:defRPr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23.10.2012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hlinkClick r:id="rId2"/>
              </a:rPr>
              <a:t>N 1322/39, от 16.04.2013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hlinkClick r:id="rId3"/>
              </a:rPr>
              <a:t>N 249/14</a:t>
            </a:r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) </a:t>
            </a:r>
            <a:endParaRPr lang="ru-RU" i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75" name="Заголовок 2"/>
          <p:cNvSpPr>
            <a:spLocks noGrp="1"/>
          </p:cNvSpPr>
          <p:nvPr>
            <p:ph type="title"/>
          </p:nvPr>
        </p:nvSpPr>
        <p:spPr>
          <a:xfrm>
            <a:off x="179388" y="0"/>
            <a:ext cx="8713787" cy="1341438"/>
          </a:xfrm>
        </p:spPr>
        <p:txBody>
          <a:bodyPr/>
          <a:lstStyle/>
          <a:p>
            <a:pPr algn="ctr"/>
            <a:r>
              <a:rPr lang="ru-RU" sz="2800" b="1" smtClean="0">
                <a:solidFill>
                  <a:srgbClr val="C00000"/>
                </a:solidFill>
                <a:cs typeface="Arial" charset="0"/>
              </a:rPr>
              <a:t>Формирование Московской областной программы ОМС осуществляется Комиссией по разработке Московской областной программы ОМС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4597</TotalTime>
  <Words>4769</Words>
  <Application>Microsoft Office PowerPoint</Application>
  <PresentationFormat>Экран (4:3)</PresentationFormat>
  <Paragraphs>523</Paragraphs>
  <Slides>48</Slides>
  <Notes>5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5</vt:i4>
      </vt:variant>
      <vt:variant>
        <vt:lpstr>Заголовки слайдов</vt:lpstr>
      </vt:variant>
      <vt:variant>
        <vt:i4>48</vt:i4>
      </vt:variant>
    </vt:vector>
  </HeadingPairs>
  <TitlesOfParts>
    <vt:vector size="64" baseType="lpstr">
      <vt:lpstr>Arial</vt:lpstr>
      <vt:lpstr>Calibri</vt:lpstr>
      <vt:lpstr>Wingdings</vt:lpstr>
      <vt:lpstr>Wingdings 2</vt:lpstr>
      <vt:lpstr>Tw Cen MT</vt:lpstr>
      <vt:lpstr>MS PGothic</vt:lpstr>
      <vt:lpstr>Arial Narrow</vt:lpstr>
      <vt:lpstr>Times New Roman</vt:lpstr>
      <vt:lpstr>Arial Cyr</vt:lpstr>
      <vt:lpstr>Тема Office</vt:lpstr>
      <vt:lpstr>Обычная</vt:lpstr>
      <vt:lpstr>CorelDRAW</vt:lpstr>
      <vt:lpstr>Диаграмма Microsoft Office Excel</vt:lpstr>
      <vt:lpstr>Лист Microsoft Office Excel 97-2003</vt:lpstr>
      <vt:lpstr>Документ</vt:lpstr>
      <vt:lpstr>Диаграмма Microsoft Excel</vt:lpstr>
      <vt:lpstr>   программа ОБЯЗАТЕЛЬНОГО МЕДИЦИНСКОГО СТРАХОВАНИЯ  МОСКОВСКОЙ ОБЛАСТИ на 2015 год и особенности её финансирования   </vt:lpstr>
      <vt:lpstr>Нормативная  база в системе ОМС</vt:lpstr>
      <vt:lpstr>Два основных закона</vt:lpstr>
      <vt:lpstr>Слайд 4</vt:lpstr>
      <vt:lpstr>Правила обязательного медицинского страхования приказ Минздравсоцразвития России от 28.02.2011 N 158н</vt:lpstr>
      <vt:lpstr>Программа государственных гарантий бесплатного оказания гражданам медицинской помощи на 2014 год  и на плановый период 2015 и 2016 годов Постановление Правительства РФ от 18.10.2013 N932</vt:lpstr>
      <vt:lpstr>Программа ОМС - составная часть Программы государственных гарантий</vt:lpstr>
      <vt:lpstr>Федеральный закон от 29.11.2010 №326-ФЗ «Об обязательном медицинском страховании в Российской Федерации»  Статья 36. Территориальная программа обязательного медицинского страхования</vt:lpstr>
      <vt:lpstr>Формирование Московской областной программы ОМС осуществляется Комиссией по разработке Московской областной программы ОМС</vt:lpstr>
      <vt:lpstr>СОСТАВ КОМИССИИ ПО РАЗРАБОТКЕ МОСКОВСКОЙ ОБЛАСТНОЙ ПРОГРАММЫ ОБЯЗАТЕЛЬНОГО МЕДИЦИНСКОГО СТРАХОВАНИЯ </vt:lpstr>
      <vt:lpstr>Структура системы ОМС  Московской области в 2014 году</vt:lpstr>
      <vt:lpstr>Финансирование в системе ОМС Московской области социально-значимых заболеваний</vt:lpstr>
      <vt:lpstr>Слайд 13</vt:lpstr>
      <vt:lpstr>Программа ОМС Московской области на 2015 год (млрд. руб.) </vt:lpstr>
      <vt:lpstr>Структура  межбюджетного трансферта на 2015 год (млрд. руб.)</vt:lpstr>
      <vt:lpstr>Слайд 16</vt:lpstr>
      <vt:lpstr>Нормативы объемов медицинской помощи  на 2015 год по Московской областной Программе ОМС</vt:lpstr>
      <vt:lpstr>Нормативы финансовых затрат на единицу объема  медицинской помощи на 2015 год  по Московской областной Программе ОМС</vt:lpstr>
      <vt:lpstr>Преимущества финансирования социально-значимых заболеваний в системе ОМС</vt:lpstr>
      <vt:lpstr>Слайд 20</vt:lpstr>
      <vt:lpstr>Слайд 21</vt:lpstr>
      <vt:lpstr>Тарифы на оплату медицинской помощи по Московской областной программе ОМС устанавливаются Генеральным тарифным соглашением по реализации Московской областной программы ОМС </vt:lpstr>
      <vt:lpstr>структура Генерального тарифного соглашения  по реализации Московской областной программы ОМС на 2014 год</vt:lpstr>
      <vt:lpstr>Тарифное регулирование  в  системе  ОМС</vt:lpstr>
      <vt:lpstr>Слайд 25</vt:lpstr>
      <vt:lpstr>Слайд 26</vt:lpstr>
      <vt:lpstr>Слайд 27</vt:lpstr>
      <vt:lpstr>Оплата медицинской помощи в системе ОМС</vt:lpstr>
      <vt:lpstr>Слайд 29</vt:lpstr>
      <vt:lpstr>Положение о порядке оплаты  (приказ ТФОМС МО от 31.12.2013 №268)</vt:lpstr>
      <vt:lpstr>Слайд 31</vt:lpstr>
      <vt:lpstr>Слайд 32</vt:lpstr>
      <vt:lpstr>Слайд 33</vt:lpstr>
      <vt:lpstr>Слайд 34</vt:lpstr>
      <vt:lpstr>   Средняя структура тарифа по Московской областной программе ОМС в 2014 году </vt:lpstr>
      <vt:lpstr>Структура тарифов по  отдельным  законченным случаям</vt:lpstr>
      <vt:lpstr>Тарифное     регулирование предусматривает </vt:lpstr>
      <vt:lpstr>Эффективные  способы  оплаты  медицинской помощи</vt:lpstr>
      <vt:lpstr>Стандартизация в здравоохранении</vt:lpstr>
      <vt:lpstr>Федеральный закон от  21.11.2011 N323-ФЗ "Об основах охраны здоровья граждан в Российской Федерации»</vt:lpstr>
      <vt:lpstr>Часть 4 статьи 37 Закона 323-ФЗ </vt:lpstr>
      <vt:lpstr>Слайд 42</vt:lpstr>
      <vt:lpstr>Длительность лечения – нормативная средняя длительность лечения, определенная для стандарта медицинской помощи или схемы ведения пациента</vt:lpstr>
      <vt:lpstr>Слайд 44</vt:lpstr>
      <vt:lpstr>Схема взаимодействия участников разработки, согласования и утверждения схемы ведения пациента</vt:lpstr>
      <vt:lpstr>Введение оплаты медицинской помощи  на основе  законченного случая  позволило повысить оплату в стационарах более чем на 30% по сравнению с оплатой по койко-дням</vt:lpstr>
      <vt:lpstr>Приложение 1 к Генеральному тарифному соглашению по реализации Московской областной программы ОМС</vt:lpstr>
      <vt:lpstr>Показатели эффективности работы медицинских организаций в системе ОМС Московской области</vt:lpstr>
    </vt:vector>
  </TitlesOfParts>
  <Company>mofoms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Пахомова Ольга Геннадьевна</dc:creator>
  <cp:lastModifiedBy>novgorodcev</cp:lastModifiedBy>
  <cp:revision>553</cp:revision>
  <dcterms:created xsi:type="dcterms:W3CDTF">2014-08-18T06:11:11Z</dcterms:created>
  <dcterms:modified xsi:type="dcterms:W3CDTF">2014-10-28T09:36:12Z</dcterms:modified>
</cp:coreProperties>
</file>