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5"/>
  </p:notesMasterIdLst>
  <p:sldIdLst>
    <p:sldId id="272" r:id="rId2"/>
    <p:sldId id="271" r:id="rId3"/>
    <p:sldId id="276" r:id="rId4"/>
    <p:sldId id="290" r:id="rId5"/>
    <p:sldId id="283" r:id="rId6"/>
    <p:sldId id="284" r:id="rId7"/>
    <p:sldId id="285" r:id="rId8"/>
    <p:sldId id="265" r:id="rId9"/>
    <p:sldId id="266" r:id="rId10"/>
    <p:sldId id="262" r:id="rId11"/>
    <p:sldId id="278" r:id="rId12"/>
    <p:sldId id="279" r:id="rId13"/>
    <p:sldId id="287" r:id="rId14"/>
    <p:sldId id="261" r:id="rId15"/>
    <p:sldId id="273" r:id="rId16"/>
    <p:sldId id="280" r:id="rId17"/>
    <p:sldId id="274" r:id="rId18"/>
    <p:sldId id="275" r:id="rId19"/>
    <p:sldId id="292" r:id="rId20"/>
    <p:sldId id="293" r:id="rId21"/>
    <p:sldId id="291" r:id="rId22"/>
    <p:sldId id="281" r:id="rId23"/>
    <p:sldId id="277"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00"/>
    <a:srgbClr val="00CC00"/>
    <a:srgbClr val="FF3300"/>
    <a:srgbClr val="80B6A1"/>
    <a:srgbClr val="FF0000"/>
    <a:srgbClr val="000000"/>
    <a:srgbClr val="A5CFB2"/>
    <a:srgbClr val="ADC7BE"/>
    <a:srgbClr val="978195"/>
    <a:srgbClr val="CC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11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3D09ED-32DA-48DF-B6FD-510E7F35FF0B}" type="doc">
      <dgm:prSet loTypeId="urn:microsoft.com/office/officeart/2005/8/layout/pyramid2" loCatId="list" qsTypeId="urn:microsoft.com/office/officeart/2005/8/quickstyle/3d8" qsCatId="3D" csTypeId="urn:microsoft.com/office/officeart/2005/8/colors/colorful5" csCatId="colorful" phldr="1"/>
      <dgm:spPr/>
    </dgm:pt>
    <dgm:pt modelId="{724E793B-B3D2-40BC-B3B1-AA2AEAB625CA}">
      <dgm:prSet custT="1"/>
      <dgm:spPr/>
      <dgm:t>
        <a:bodyPr/>
        <a:lstStyle/>
        <a:p>
          <a:r>
            <a:rPr lang="ru-RU" sz="1600" dirty="0" smtClean="0"/>
            <a:t>Туберкулезе</a:t>
          </a:r>
          <a:endParaRPr lang="ru-RU" sz="1600" dirty="0"/>
        </a:p>
      </dgm:t>
    </dgm:pt>
    <dgm:pt modelId="{5F2D29E9-D50C-4754-A8E4-ED956EB6A5C2}" type="parTrans" cxnId="{2EC51B75-B1BD-443E-B9A9-93E76B1DF5AF}">
      <dgm:prSet/>
      <dgm:spPr/>
      <dgm:t>
        <a:bodyPr/>
        <a:lstStyle/>
        <a:p>
          <a:endParaRPr lang="ru-RU"/>
        </a:p>
      </dgm:t>
    </dgm:pt>
    <dgm:pt modelId="{2C9C6F5D-E83C-4E10-A3D9-BBF81920F4C8}" type="sibTrans" cxnId="{2EC51B75-B1BD-443E-B9A9-93E76B1DF5AF}">
      <dgm:prSet/>
      <dgm:spPr/>
      <dgm:t>
        <a:bodyPr/>
        <a:lstStyle/>
        <a:p>
          <a:endParaRPr lang="ru-RU"/>
        </a:p>
      </dgm:t>
    </dgm:pt>
    <dgm:pt modelId="{4BC5DC06-04EE-43DE-BFA7-9A2820F43C6C}">
      <dgm:prSet custT="1"/>
      <dgm:spPr/>
      <dgm:t>
        <a:bodyPr/>
        <a:lstStyle/>
        <a:p>
          <a:r>
            <a:rPr lang="ru-RU" sz="1600" dirty="0" smtClean="0"/>
            <a:t>Заболеваниях, передающихся половым путем</a:t>
          </a:r>
          <a:endParaRPr lang="ru-RU" sz="1600" dirty="0"/>
        </a:p>
      </dgm:t>
    </dgm:pt>
    <dgm:pt modelId="{E43A0860-BB7C-4590-A7CD-FF31304A01E6}" type="parTrans" cxnId="{E77444D7-5E73-446C-B5F9-01E69B6308E8}">
      <dgm:prSet/>
      <dgm:spPr/>
      <dgm:t>
        <a:bodyPr/>
        <a:lstStyle/>
        <a:p>
          <a:endParaRPr lang="ru-RU"/>
        </a:p>
      </dgm:t>
    </dgm:pt>
    <dgm:pt modelId="{5B1B68CA-F706-440F-A291-980EB35347B9}" type="sibTrans" cxnId="{E77444D7-5E73-446C-B5F9-01E69B6308E8}">
      <dgm:prSet/>
      <dgm:spPr/>
      <dgm:t>
        <a:bodyPr/>
        <a:lstStyle/>
        <a:p>
          <a:endParaRPr lang="ru-RU"/>
        </a:p>
      </dgm:t>
    </dgm:pt>
    <dgm:pt modelId="{44BA2439-B0DC-45AD-9F0D-24BC63DB97C3}">
      <dgm:prSet custT="1"/>
      <dgm:spPr/>
      <dgm:t>
        <a:bodyPr/>
        <a:lstStyle/>
        <a:p>
          <a:r>
            <a:rPr lang="ru-RU" sz="1600" dirty="0" smtClean="0"/>
            <a:t>психических расстройствах и расстройствах поведения</a:t>
          </a:r>
          <a:endParaRPr lang="ru-RU" sz="1600" dirty="0"/>
        </a:p>
      </dgm:t>
    </dgm:pt>
    <dgm:pt modelId="{64B436E8-16B3-4E96-9029-91F734EE2AEF}" type="parTrans" cxnId="{B99CBBCD-6738-4E98-AC75-51CD767E53E9}">
      <dgm:prSet/>
      <dgm:spPr/>
      <dgm:t>
        <a:bodyPr/>
        <a:lstStyle/>
        <a:p>
          <a:endParaRPr lang="ru-RU"/>
        </a:p>
      </dgm:t>
    </dgm:pt>
    <dgm:pt modelId="{2EEDA416-B060-48EE-909C-FD23B39B984F}" type="sibTrans" cxnId="{B99CBBCD-6738-4E98-AC75-51CD767E53E9}">
      <dgm:prSet/>
      <dgm:spPr/>
      <dgm:t>
        <a:bodyPr/>
        <a:lstStyle/>
        <a:p>
          <a:endParaRPr lang="ru-RU"/>
        </a:p>
      </dgm:t>
    </dgm:pt>
    <dgm:pt modelId="{B48D182D-812C-4CD1-9519-D2E734A2DF1F}" type="pres">
      <dgm:prSet presAssocID="{EF3D09ED-32DA-48DF-B6FD-510E7F35FF0B}" presName="compositeShape" presStyleCnt="0">
        <dgm:presLayoutVars>
          <dgm:dir/>
          <dgm:resizeHandles/>
        </dgm:presLayoutVars>
      </dgm:prSet>
      <dgm:spPr/>
    </dgm:pt>
    <dgm:pt modelId="{9C0A47B6-24E2-4A78-953E-B5714150B4B1}" type="pres">
      <dgm:prSet presAssocID="{EF3D09ED-32DA-48DF-B6FD-510E7F35FF0B}" presName="pyramid" presStyleLbl="node1" presStyleIdx="0" presStyleCnt="1" custLinFactNeighborX="-2036" custLinFactNeighborY="-1212"/>
      <dgm:spPr/>
    </dgm:pt>
    <dgm:pt modelId="{6E74E0BE-E8E4-4DE7-A1BB-1946F5C7174C}" type="pres">
      <dgm:prSet presAssocID="{EF3D09ED-32DA-48DF-B6FD-510E7F35FF0B}" presName="theList" presStyleCnt="0"/>
      <dgm:spPr/>
    </dgm:pt>
    <dgm:pt modelId="{53E4B546-B398-4206-ABB3-D40B56A3CD46}" type="pres">
      <dgm:prSet presAssocID="{724E793B-B3D2-40BC-B3B1-AA2AEAB625CA}" presName="aNode" presStyleLbl="fgAcc1" presStyleIdx="0" presStyleCnt="3" custScaleX="130772" custLinFactNeighborX="-51741" custLinFactNeighborY="85237">
        <dgm:presLayoutVars>
          <dgm:bulletEnabled val="1"/>
        </dgm:presLayoutVars>
      </dgm:prSet>
      <dgm:spPr/>
      <dgm:t>
        <a:bodyPr/>
        <a:lstStyle/>
        <a:p>
          <a:endParaRPr lang="ru-RU"/>
        </a:p>
      </dgm:t>
    </dgm:pt>
    <dgm:pt modelId="{7DEF1CA6-CE0E-44DE-A9DB-63D4452F3BE4}" type="pres">
      <dgm:prSet presAssocID="{724E793B-B3D2-40BC-B3B1-AA2AEAB625CA}" presName="aSpace" presStyleCnt="0"/>
      <dgm:spPr/>
    </dgm:pt>
    <dgm:pt modelId="{219CC672-AADA-4FD1-B4C6-6F247A9A8CD7}" type="pres">
      <dgm:prSet presAssocID="{4BC5DC06-04EE-43DE-BFA7-9A2820F43C6C}" presName="aNode" presStyleLbl="fgAcc1" presStyleIdx="1" presStyleCnt="3" custScaleX="128211" custLinFactNeighborX="-52673" custLinFactNeighborY="85235">
        <dgm:presLayoutVars>
          <dgm:bulletEnabled val="1"/>
        </dgm:presLayoutVars>
      </dgm:prSet>
      <dgm:spPr/>
      <dgm:t>
        <a:bodyPr/>
        <a:lstStyle/>
        <a:p>
          <a:endParaRPr lang="ru-RU"/>
        </a:p>
      </dgm:t>
    </dgm:pt>
    <dgm:pt modelId="{C1398DDF-ECB1-4025-93C6-34E861688ED1}" type="pres">
      <dgm:prSet presAssocID="{4BC5DC06-04EE-43DE-BFA7-9A2820F43C6C}" presName="aSpace" presStyleCnt="0"/>
      <dgm:spPr/>
    </dgm:pt>
    <dgm:pt modelId="{CEBB5F9C-212A-4A02-84EA-34F2A2BFD813}" type="pres">
      <dgm:prSet presAssocID="{44BA2439-B0DC-45AD-9F0D-24BC63DB97C3}" presName="aNode" presStyleLbl="fgAcc1" presStyleIdx="2" presStyleCnt="3" custScaleX="129893" custLinFactNeighborX="-51275" custLinFactNeighborY="85235">
        <dgm:presLayoutVars>
          <dgm:bulletEnabled val="1"/>
        </dgm:presLayoutVars>
      </dgm:prSet>
      <dgm:spPr/>
      <dgm:t>
        <a:bodyPr/>
        <a:lstStyle/>
        <a:p>
          <a:endParaRPr lang="ru-RU"/>
        </a:p>
      </dgm:t>
    </dgm:pt>
    <dgm:pt modelId="{757CA3E7-B5E4-4C31-9DFB-B77488BDEB2F}" type="pres">
      <dgm:prSet presAssocID="{44BA2439-B0DC-45AD-9F0D-24BC63DB97C3}" presName="aSpace" presStyleCnt="0"/>
      <dgm:spPr/>
    </dgm:pt>
  </dgm:ptLst>
  <dgm:cxnLst>
    <dgm:cxn modelId="{7C113B34-B7AC-4ADE-95CC-0DDEC5A105AD}" type="presOf" srcId="{724E793B-B3D2-40BC-B3B1-AA2AEAB625CA}" destId="{53E4B546-B398-4206-ABB3-D40B56A3CD46}" srcOrd="0" destOrd="0" presId="urn:microsoft.com/office/officeart/2005/8/layout/pyramid2"/>
    <dgm:cxn modelId="{B99CBBCD-6738-4E98-AC75-51CD767E53E9}" srcId="{EF3D09ED-32DA-48DF-B6FD-510E7F35FF0B}" destId="{44BA2439-B0DC-45AD-9F0D-24BC63DB97C3}" srcOrd="2" destOrd="0" parTransId="{64B436E8-16B3-4E96-9029-91F734EE2AEF}" sibTransId="{2EEDA416-B060-48EE-909C-FD23B39B984F}"/>
    <dgm:cxn modelId="{2EC51B75-B1BD-443E-B9A9-93E76B1DF5AF}" srcId="{EF3D09ED-32DA-48DF-B6FD-510E7F35FF0B}" destId="{724E793B-B3D2-40BC-B3B1-AA2AEAB625CA}" srcOrd="0" destOrd="0" parTransId="{5F2D29E9-D50C-4754-A8E4-ED956EB6A5C2}" sibTransId="{2C9C6F5D-E83C-4E10-A3D9-BBF81920F4C8}"/>
    <dgm:cxn modelId="{E77444D7-5E73-446C-B5F9-01E69B6308E8}" srcId="{EF3D09ED-32DA-48DF-B6FD-510E7F35FF0B}" destId="{4BC5DC06-04EE-43DE-BFA7-9A2820F43C6C}" srcOrd="1" destOrd="0" parTransId="{E43A0860-BB7C-4590-A7CD-FF31304A01E6}" sibTransId="{5B1B68CA-F706-440F-A291-980EB35347B9}"/>
    <dgm:cxn modelId="{CA99C6FC-4F68-46A7-9303-3DCBE4FAE2B6}" type="presOf" srcId="{EF3D09ED-32DA-48DF-B6FD-510E7F35FF0B}" destId="{B48D182D-812C-4CD1-9519-D2E734A2DF1F}" srcOrd="0" destOrd="0" presId="urn:microsoft.com/office/officeart/2005/8/layout/pyramid2"/>
    <dgm:cxn modelId="{5BD6BE68-E981-4870-9DBD-427C0FB2B599}" type="presOf" srcId="{4BC5DC06-04EE-43DE-BFA7-9A2820F43C6C}" destId="{219CC672-AADA-4FD1-B4C6-6F247A9A8CD7}" srcOrd="0" destOrd="0" presId="urn:microsoft.com/office/officeart/2005/8/layout/pyramid2"/>
    <dgm:cxn modelId="{5FA8D3BB-1224-4E70-A75C-52DC6CEA6A03}" type="presOf" srcId="{44BA2439-B0DC-45AD-9F0D-24BC63DB97C3}" destId="{CEBB5F9C-212A-4A02-84EA-34F2A2BFD813}" srcOrd="0" destOrd="0" presId="urn:microsoft.com/office/officeart/2005/8/layout/pyramid2"/>
    <dgm:cxn modelId="{EBB47256-1191-4018-A258-B501E789FF1C}" type="presParOf" srcId="{B48D182D-812C-4CD1-9519-D2E734A2DF1F}" destId="{9C0A47B6-24E2-4A78-953E-B5714150B4B1}" srcOrd="0" destOrd="0" presId="urn:microsoft.com/office/officeart/2005/8/layout/pyramid2"/>
    <dgm:cxn modelId="{563A1F05-6861-4CC7-989C-F3B27C5AFB52}" type="presParOf" srcId="{B48D182D-812C-4CD1-9519-D2E734A2DF1F}" destId="{6E74E0BE-E8E4-4DE7-A1BB-1946F5C7174C}" srcOrd="1" destOrd="0" presId="urn:microsoft.com/office/officeart/2005/8/layout/pyramid2"/>
    <dgm:cxn modelId="{55B2A20C-A82B-42AC-8296-D0D84DB89C73}" type="presParOf" srcId="{6E74E0BE-E8E4-4DE7-A1BB-1946F5C7174C}" destId="{53E4B546-B398-4206-ABB3-D40B56A3CD46}" srcOrd="0" destOrd="0" presId="urn:microsoft.com/office/officeart/2005/8/layout/pyramid2"/>
    <dgm:cxn modelId="{47ED318E-0ED2-4146-A9B7-CC14D3837F84}" type="presParOf" srcId="{6E74E0BE-E8E4-4DE7-A1BB-1946F5C7174C}" destId="{7DEF1CA6-CE0E-44DE-A9DB-63D4452F3BE4}" srcOrd="1" destOrd="0" presId="urn:microsoft.com/office/officeart/2005/8/layout/pyramid2"/>
    <dgm:cxn modelId="{57D149DD-FF44-40C4-9D9D-A8140B568818}" type="presParOf" srcId="{6E74E0BE-E8E4-4DE7-A1BB-1946F5C7174C}" destId="{219CC672-AADA-4FD1-B4C6-6F247A9A8CD7}" srcOrd="2" destOrd="0" presId="urn:microsoft.com/office/officeart/2005/8/layout/pyramid2"/>
    <dgm:cxn modelId="{2FED6C04-76AB-4D25-B312-B449731D47FD}" type="presParOf" srcId="{6E74E0BE-E8E4-4DE7-A1BB-1946F5C7174C}" destId="{C1398DDF-ECB1-4025-93C6-34E861688ED1}" srcOrd="3" destOrd="0" presId="urn:microsoft.com/office/officeart/2005/8/layout/pyramid2"/>
    <dgm:cxn modelId="{BA22788B-FEDD-46D5-A084-12AC67824330}" type="presParOf" srcId="{6E74E0BE-E8E4-4DE7-A1BB-1946F5C7174C}" destId="{CEBB5F9C-212A-4A02-84EA-34F2A2BFD813}" srcOrd="4" destOrd="0" presId="urn:microsoft.com/office/officeart/2005/8/layout/pyramid2"/>
    <dgm:cxn modelId="{D160BB80-A8E5-4924-90B5-D627EFC3903F}" type="presParOf" srcId="{6E74E0BE-E8E4-4DE7-A1BB-1946F5C7174C}" destId="{757CA3E7-B5E4-4C31-9DFB-B77488BDEB2F}" srcOrd="5"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21285A-4113-40D5-ADF0-0D7E0101CAA0}" type="datetimeFigureOut">
              <a:rPr lang="ru-RU" smtClean="0"/>
              <a:pPr/>
              <a:t>28.10.2014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D3A53F-B14A-428F-886D-894D72AD7C2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8423925A-ADCB-4D14-AF85-980D45814389}" type="slidenum">
              <a:rPr lang="ru-RU" altLang="ru-RU" smtClean="0"/>
              <a:pPr/>
              <a:t>21</a:t>
            </a:fld>
            <a:endParaRPr lang="ru-RU" altLang="ru-RU" smtClean="0"/>
          </a:p>
        </p:txBody>
      </p:sp>
      <p:sp>
        <p:nvSpPr>
          <p:cNvPr id="29699" name="Rectangle 7"/>
          <p:cNvSpPr txBox="1">
            <a:spLocks noGrp="1" noChangeArrowheads="1"/>
          </p:cNvSpPr>
          <p:nvPr/>
        </p:nvSpPr>
        <p:spPr bwMode="auto">
          <a:xfrm>
            <a:off x="3886200" y="8685779"/>
            <a:ext cx="2971800" cy="458222"/>
          </a:xfrm>
          <a:prstGeom prst="rect">
            <a:avLst/>
          </a:prstGeom>
          <a:noFill/>
          <a:ln w="12700" cap="sq">
            <a:noFill/>
            <a:miter lim="800000"/>
            <a:headEnd type="none" w="sm" len="sm"/>
            <a:tailEnd type="none" w="sm" len="sm"/>
          </a:ln>
        </p:spPr>
        <p:txBody>
          <a:bodyPr lIns="96016" tIns="48007" rIns="96016" bIns="48007" anchor="b"/>
          <a:lstStyle/>
          <a:p>
            <a:pPr algn="r" eaLnBrk="0" hangingPunct="0"/>
            <a:fld id="{49E81E70-3972-4773-B095-0674CCA60404}" type="slidenum">
              <a:rPr lang="ru-RU" altLang="ru-RU" sz="1300">
                <a:ea typeface="MS PGothic" pitchFamily="34" charset="-128"/>
                <a:cs typeface="Arial" charset="0"/>
              </a:rPr>
              <a:pPr algn="r" eaLnBrk="0" hangingPunct="0"/>
              <a:t>21</a:t>
            </a:fld>
            <a:endParaRPr lang="ru-RU" altLang="ru-RU" sz="1300">
              <a:ea typeface="MS PGothic" pitchFamily="34" charset="-128"/>
              <a:cs typeface="Arial" charset="0"/>
            </a:endParaRPr>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xfrm>
            <a:off x="914400" y="4342889"/>
            <a:ext cx="5029200" cy="4115238"/>
          </a:xfrm>
          <a:noFill/>
          <a:ln/>
        </p:spPr>
        <p:txBody>
          <a:bodyPr/>
          <a:lstStyle/>
          <a:p>
            <a:pPr eaLnBrk="1" hangingPunct="1"/>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8D493467-F217-4808-BCE9-F702D8A98B1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493467-F217-4808-BCE9-F702D8A98B1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493467-F217-4808-BCE9-F702D8A98B1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8D493467-F217-4808-BCE9-F702D8A98B1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8D493467-F217-4808-BCE9-F702D8A98B17}"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D493467-F217-4808-BCE9-F702D8A98B1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8D493467-F217-4808-BCE9-F702D8A98B17}"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493467-F217-4808-BCE9-F702D8A98B1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493467-F217-4808-BCE9-F702D8A98B1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493467-F217-4808-BCE9-F702D8A98B1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A0C4E17-E0B8-4C06-8ECB-11F3E626B233}" type="datetimeFigureOut">
              <a:rPr lang="ru-RU" smtClean="0"/>
              <a:pPr/>
              <a:t>28.10.2014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D493467-F217-4808-BCE9-F702D8A98B17}"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A0C4E17-E0B8-4C06-8ECB-11F3E626B233}" type="datetimeFigureOut">
              <a:rPr lang="ru-RU" smtClean="0"/>
              <a:pPr/>
              <a:t>28.10.2014</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D493467-F217-4808-BCE9-F702D8A98B17}"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art-saloon.ru/big/item_2643.jpg" TargetMode="Externa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hyperlink" Target="http://www.art-saloon.ru/big/item_2643.jpg" TargetMode="Externa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5.jpe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_____Microsoft_Office_Excel_97-20031.xls"/></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5.jpe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hyperlink" Target="http://www.art-saloon.ru/big/item_2643.jpg"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jpe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4.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11560" y="2384884"/>
            <a:ext cx="7772400" cy="9001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ru-RU" sz="2600" b="1" cap="none" spc="50" dirty="0" smtClean="0">
                <a:ln w="11430"/>
                <a:solidFill>
                  <a:schemeClr val="accent5">
                    <a:lumMod val="75000"/>
                  </a:schemeClr>
                </a:solidFill>
                <a:effectLst>
                  <a:outerShdw blurRad="76200" dist="50800" dir="5400000" algn="tl" rotWithShape="0">
                    <a:srgbClr val="000000">
                      <a:alpha val="65000"/>
                    </a:srgbClr>
                  </a:outerShdw>
                </a:effectLst>
              </a:rPr>
              <a:t>Организация обязательного медицинского страхования в Московской области</a:t>
            </a:r>
          </a:p>
        </p:txBody>
      </p:sp>
      <p:sp>
        <p:nvSpPr>
          <p:cNvPr id="11267" name="Rectangle 3"/>
          <p:cNvSpPr>
            <a:spLocks noGrp="1" noChangeArrowheads="1"/>
          </p:cNvSpPr>
          <p:nvPr>
            <p:ph type="subTitle" idx="1"/>
          </p:nvPr>
        </p:nvSpPr>
        <p:spPr>
          <a:xfrm>
            <a:off x="685800" y="4114800"/>
            <a:ext cx="7086600" cy="1752600"/>
          </a:xfrm>
        </p:spPr>
        <p:txBody>
          <a:bodyPr>
            <a:normAutofit/>
          </a:bodyPr>
          <a:lstStyle/>
          <a:p>
            <a:r>
              <a:rPr lang="ru-RU" sz="2000" i="1" dirty="0" smtClean="0">
                <a:solidFill>
                  <a:srgbClr val="002060"/>
                </a:solidFill>
              </a:rPr>
              <a:t>Качер Ольга Вениаминова</a:t>
            </a:r>
          </a:p>
          <a:p>
            <a:r>
              <a:rPr lang="ru-RU" sz="2000" i="1" dirty="0" smtClean="0">
                <a:solidFill>
                  <a:srgbClr val="002060"/>
                </a:solidFill>
              </a:rPr>
              <a:t>начальник Управления организации обязательного медицинского страхования</a:t>
            </a:r>
          </a:p>
          <a:p>
            <a:r>
              <a:rPr lang="ru-RU" sz="2000" i="1" u="sng" dirty="0" smtClean="0">
                <a:solidFill>
                  <a:srgbClr val="002060"/>
                </a:solidFill>
              </a:rPr>
              <a:t>тел. (495) 235-71-24 </a:t>
            </a:r>
            <a:r>
              <a:rPr lang="ru-RU" sz="2000" i="1" u="sng" dirty="0" err="1" smtClean="0">
                <a:solidFill>
                  <a:srgbClr val="002060"/>
                </a:solidFill>
              </a:rPr>
              <a:t>доб</a:t>
            </a:r>
            <a:r>
              <a:rPr lang="ru-RU" sz="2000" i="1" u="sng" dirty="0" smtClean="0">
                <a:solidFill>
                  <a:srgbClr val="002060"/>
                </a:solidFill>
              </a:rPr>
              <a:t>. 10-22</a:t>
            </a:r>
          </a:p>
        </p:txBody>
      </p:sp>
      <p:sp>
        <p:nvSpPr>
          <p:cNvPr id="4" name="Text Box 11"/>
          <p:cNvSpPr txBox="1">
            <a:spLocks noChangeArrowheads="1"/>
          </p:cNvSpPr>
          <p:nvPr/>
        </p:nvSpPr>
        <p:spPr bwMode="auto">
          <a:xfrm>
            <a:off x="0" y="0"/>
            <a:ext cx="9144000" cy="1230313"/>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nchor="ctr"/>
          <a:lstStyle/>
          <a:p>
            <a:pPr eaLnBrk="0" hangingPunct="0">
              <a:defRPr/>
            </a:pPr>
            <a:r>
              <a:rPr lang="ru-RU" altLang="ru-RU" sz="1600" b="1" dirty="0">
                <a:solidFill>
                  <a:srgbClr val="3C4D2D"/>
                </a:solidFill>
                <a:effectLst>
                  <a:outerShdw blurRad="38100" dist="38100" dir="2700000" algn="tl">
                    <a:srgbClr val="000000">
                      <a:alpha val="43137"/>
                    </a:srgbClr>
                  </a:outerShdw>
                </a:effectLst>
                <a:ea typeface="MS PGothic" pitchFamily="34" charset="-128"/>
                <a:cs typeface="Arial" charset="0"/>
              </a:rPr>
              <a:t>     Территориальный фонд </a:t>
            </a:r>
          </a:p>
          <a:p>
            <a:pPr eaLnBrk="0" hangingPunct="0">
              <a:defRPr/>
            </a:pPr>
            <a:r>
              <a:rPr lang="ru-RU" altLang="ru-RU" sz="1600" b="1" dirty="0">
                <a:solidFill>
                  <a:srgbClr val="3C4D2D"/>
                </a:solidFill>
                <a:effectLst>
                  <a:outerShdw blurRad="38100" dist="38100" dir="2700000" algn="tl">
                    <a:srgbClr val="000000">
                      <a:alpha val="43137"/>
                    </a:srgbClr>
                  </a:outerShdw>
                </a:effectLst>
                <a:ea typeface="MS PGothic" pitchFamily="34" charset="-128"/>
                <a:cs typeface="Arial" charset="0"/>
              </a:rPr>
              <a:t>     обязательного медицинского  страхования </a:t>
            </a:r>
          </a:p>
          <a:p>
            <a:pPr eaLnBrk="0" hangingPunct="0">
              <a:defRPr/>
            </a:pPr>
            <a:r>
              <a:rPr lang="ru-RU" altLang="ru-RU" sz="1600" b="1" dirty="0">
                <a:solidFill>
                  <a:srgbClr val="3C4D2D"/>
                </a:solidFill>
                <a:effectLst>
                  <a:outerShdw blurRad="38100" dist="38100" dir="2700000" algn="tl">
                    <a:srgbClr val="000000">
                      <a:alpha val="43137"/>
                    </a:srgbClr>
                  </a:outerShdw>
                </a:effectLst>
                <a:ea typeface="MS PGothic" pitchFamily="34" charset="-128"/>
                <a:cs typeface="Arial" charset="0"/>
              </a:rPr>
              <a:t>     Московской области</a:t>
            </a:r>
          </a:p>
        </p:txBody>
      </p:sp>
      <p:pic>
        <p:nvPicPr>
          <p:cNvPr id="11269" name="Picture 8" descr="C:\Documents and Settings\zorina\Мои документы\Мои рисунки\logo_ТФОМС МO.JPG"/>
          <p:cNvPicPr>
            <a:picLocks noChangeAspect="1" noChangeArrowheads="1"/>
          </p:cNvPicPr>
          <p:nvPr/>
        </p:nvPicPr>
        <p:blipFill>
          <a:blip r:embed="rId2" cstate="print">
            <a:clrChange>
              <a:clrFrom>
                <a:srgbClr val="FFFFFD"/>
              </a:clrFrom>
              <a:clrTo>
                <a:srgbClr val="FFFFFD">
                  <a:alpha val="0"/>
                </a:srgbClr>
              </a:clrTo>
            </a:clrChange>
          </a:blip>
          <a:srcRect/>
          <a:stretch>
            <a:fillRect/>
          </a:stretch>
        </p:blipFill>
        <p:spPr bwMode="auto">
          <a:xfrm>
            <a:off x="7467600" y="33338"/>
            <a:ext cx="1298575" cy="1109662"/>
          </a:xfrm>
          <a:prstGeom prst="rect">
            <a:avLst/>
          </a:prstGeom>
          <a:noFill/>
          <a:ln w="9525">
            <a:noFill/>
            <a:miter lim="800000"/>
            <a:headEnd/>
            <a:tailEnd/>
          </a:ln>
        </p:spPr>
      </p:pic>
      <p:sp>
        <p:nvSpPr>
          <p:cNvPr id="11270" name="TextBox 5"/>
          <p:cNvSpPr txBox="1">
            <a:spLocks noChangeArrowheads="1"/>
          </p:cNvSpPr>
          <p:nvPr/>
        </p:nvSpPr>
        <p:spPr bwMode="auto">
          <a:xfrm>
            <a:off x="7668344" y="6309320"/>
            <a:ext cx="1100138" cy="369888"/>
          </a:xfrm>
          <a:prstGeom prst="rect">
            <a:avLst/>
          </a:prstGeom>
          <a:noFill/>
          <a:ln w="9525">
            <a:noFill/>
            <a:miter lim="800000"/>
            <a:headEnd/>
            <a:tailEnd/>
          </a:ln>
        </p:spPr>
        <p:txBody>
          <a:bodyPr wrap="none">
            <a:spAutoFit/>
          </a:bodyPr>
          <a:lstStyle/>
          <a:p>
            <a:r>
              <a:rPr lang="ru-RU" dirty="0">
                <a:solidFill>
                  <a:srgbClr val="002060"/>
                </a:solidFill>
              </a:rPr>
              <a:t>2014 год</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5288" y="476250"/>
            <a:ext cx="2592387" cy="720725"/>
            <a:chOff x="249" y="300"/>
            <a:chExt cx="1633" cy="454"/>
          </a:xfrm>
        </p:grpSpPr>
        <p:sp>
          <p:nvSpPr>
            <p:cNvPr id="11292"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1293"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11290"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11291"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11288"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1289"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1269"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11286"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1287"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1271"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1276" name="WordArt 20"/>
          <p:cNvSpPr>
            <a:spLocks noChangeArrowheads="1" noChangeShapeType="1" noTextEdit="1"/>
          </p:cNvSpPr>
          <p:nvPr/>
        </p:nvSpPr>
        <p:spPr bwMode="auto">
          <a:xfrm>
            <a:off x="2051720" y="1628800"/>
            <a:ext cx="5256584" cy="478746"/>
          </a:xfrm>
          <a:prstGeom prst="rect">
            <a:avLst/>
          </a:prstGeom>
        </p:spPr>
        <p:txBody>
          <a:bodyPr wrap="none" fromWordArt="1">
            <a:prstTxWarp prst="textPlain">
              <a:avLst>
                <a:gd name="adj" fmla="val 50000"/>
              </a:avLst>
            </a:prstTxWarp>
          </a:bodyPr>
          <a:lstStyle/>
          <a:p>
            <a:pPr algn="ctr"/>
            <a:r>
              <a:rPr lang="ru-RU" sz="1400" kern="10" dirty="0">
                <a:ln w="12700">
                  <a:noFill/>
                  <a:round/>
                  <a:headEnd/>
                  <a:tailEnd/>
                </a:ln>
                <a:solidFill>
                  <a:srgbClr val="993366"/>
                </a:solidFill>
                <a:latin typeface="Impact"/>
              </a:rPr>
              <a:t>Участники обязательного медицинского страхования </a:t>
            </a:r>
          </a:p>
        </p:txBody>
      </p:sp>
      <p:sp>
        <p:nvSpPr>
          <p:cNvPr id="11277" name="AutoShape 21"/>
          <p:cNvSpPr>
            <a:spLocks noChangeArrowheads="1"/>
          </p:cNvSpPr>
          <p:nvPr/>
        </p:nvSpPr>
        <p:spPr bwMode="auto">
          <a:xfrm>
            <a:off x="3275856" y="3140968"/>
            <a:ext cx="2879725" cy="792162"/>
          </a:xfrm>
          <a:prstGeom prst="roundRect">
            <a:avLst>
              <a:gd name="adj" fmla="val 16667"/>
            </a:avLst>
          </a:prstGeom>
          <a:solidFill>
            <a:srgbClr val="CCFFFF"/>
          </a:solidFill>
          <a:ln w="25400">
            <a:solidFill>
              <a:srgbClr val="00B0F0"/>
            </a:solidFill>
            <a:round/>
            <a:headEnd/>
            <a:tailEnd/>
          </a:ln>
        </p:spPr>
        <p:txBody>
          <a:bodyPr wrap="none" anchor="ctr"/>
          <a:lstStyle/>
          <a:p>
            <a:pPr algn="ctr"/>
            <a:r>
              <a:rPr lang="ru-RU" sz="1400" b="1" dirty="0">
                <a:solidFill>
                  <a:srgbClr val="C00000"/>
                </a:solidFill>
              </a:rPr>
              <a:t>территориальные фонды</a:t>
            </a:r>
          </a:p>
        </p:txBody>
      </p:sp>
      <p:sp>
        <p:nvSpPr>
          <p:cNvPr id="11278" name="AutoShape 22"/>
          <p:cNvSpPr>
            <a:spLocks noChangeArrowheads="1"/>
          </p:cNvSpPr>
          <p:nvPr/>
        </p:nvSpPr>
        <p:spPr bwMode="auto">
          <a:xfrm>
            <a:off x="971600" y="4581128"/>
            <a:ext cx="2951162" cy="719137"/>
          </a:xfrm>
          <a:prstGeom prst="roundRect">
            <a:avLst>
              <a:gd name="adj" fmla="val 16667"/>
            </a:avLst>
          </a:prstGeom>
          <a:solidFill>
            <a:srgbClr val="CCFFFF"/>
          </a:solidFill>
          <a:ln w="25400">
            <a:solidFill>
              <a:srgbClr val="00B0F0"/>
            </a:solidFill>
            <a:round/>
            <a:headEnd/>
            <a:tailEnd/>
          </a:ln>
        </p:spPr>
        <p:txBody>
          <a:bodyPr wrap="none" anchor="ctr"/>
          <a:lstStyle/>
          <a:p>
            <a:pPr algn="ctr"/>
            <a:r>
              <a:rPr lang="ru-RU" sz="1400" b="1" dirty="0">
                <a:solidFill>
                  <a:srgbClr val="C00000"/>
                </a:solidFill>
              </a:rPr>
              <a:t>страховые медицинские</a:t>
            </a:r>
          </a:p>
          <a:p>
            <a:pPr algn="ctr"/>
            <a:r>
              <a:rPr lang="ru-RU" sz="1400" b="1" dirty="0">
                <a:solidFill>
                  <a:srgbClr val="C00000"/>
                </a:solidFill>
              </a:rPr>
              <a:t> организации</a:t>
            </a:r>
          </a:p>
        </p:txBody>
      </p:sp>
      <p:sp>
        <p:nvSpPr>
          <p:cNvPr id="11279" name="AutoShape 23"/>
          <p:cNvSpPr>
            <a:spLocks noChangeArrowheads="1"/>
          </p:cNvSpPr>
          <p:nvPr/>
        </p:nvSpPr>
        <p:spPr bwMode="auto">
          <a:xfrm>
            <a:off x="5336267" y="4544559"/>
            <a:ext cx="2879725" cy="719137"/>
          </a:xfrm>
          <a:prstGeom prst="roundRect">
            <a:avLst>
              <a:gd name="adj" fmla="val 16667"/>
            </a:avLst>
          </a:prstGeom>
          <a:solidFill>
            <a:srgbClr val="CCFFFF"/>
          </a:solidFill>
          <a:ln w="25400">
            <a:solidFill>
              <a:srgbClr val="00B0F0"/>
            </a:solidFill>
            <a:round/>
            <a:headEnd/>
            <a:tailEnd/>
          </a:ln>
        </p:spPr>
        <p:txBody>
          <a:bodyPr wrap="none" anchor="ctr"/>
          <a:lstStyle/>
          <a:p>
            <a:pPr algn="ctr"/>
            <a:r>
              <a:rPr lang="ru-RU" sz="1400" b="1" dirty="0">
                <a:solidFill>
                  <a:srgbClr val="C00000"/>
                </a:solidFill>
              </a:rPr>
              <a:t>медицинские организации</a:t>
            </a:r>
          </a:p>
        </p:txBody>
      </p:sp>
      <p:sp>
        <p:nvSpPr>
          <p:cNvPr id="11280" name="Line 25"/>
          <p:cNvSpPr>
            <a:spLocks noChangeShapeType="1"/>
          </p:cNvSpPr>
          <p:nvPr/>
        </p:nvSpPr>
        <p:spPr bwMode="auto">
          <a:xfrm>
            <a:off x="3894817" y="4760459"/>
            <a:ext cx="1441450" cy="0"/>
          </a:xfrm>
          <a:prstGeom prst="line">
            <a:avLst/>
          </a:prstGeom>
          <a:noFill/>
          <a:ln w="38100">
            <a:solidFill>
              <a:srgbClr val="00B0F0"/>
            </a:solidFill>
            <a:round/>
            <a:headEnd/>
            <a:tailEnd type="triangle" w="lg" len="lg"/>
          </a:ln>
        </p:spPr>
        <p:txBody>
          <a:bodyPr/>
          <a:lstStyle/>
          <a:p>
            <a:endParaRPr lang="ru-RU"/>
          </a:p>
        </p:txBody>
      </p:sp>
      <p:sp>
        <p:nvSpPr>
          <p:cNvPr id="11281" name="Line 26"/>
          <p:cNvSpPr>
            <a:spLocks noChangeShapeType="1"/>
          </p:cNvSpPr>
          <p:nvPr/>
        </p:nvSpPr>
        <p:spPr bwMode="auto">
          <a:xfrm flipH="1">
            <a:off x="3894817" y="4976359"/>
            <a:ext cx="1441450" cy="0"/>
          </a:xfrm>
          <a:prstGeom prst="line">
            <a:avLst/>
          </a:prstGeom>
          <a:noFill/>
          <a:ln w="38100">
            <a:solidFill>
              <a:srgbClr val="00B0F0"/>
            </a:solidFill>
            <a:round/>
            <a:headEnd/>
            <a:tailEnd type="triangle" w="lg" len="lg"/>
          </a:ln>
        </p:spPr>
        <p:txBody>
          <a:bodyPr/>
          <a:lstStyle/>
          <a:p>
            <a:endParaRPr lang="ru-RU"/>
          </a:p>
        </p:txBody>
      </p:sp>
      <p:sp>
        <p:nvSpPr>
          <p:cNvPr id="12304" name="Line 24"/>
          <p:cNvSpPr>
            <a:spLocks noChangeShapeType="1"/>
          </p:cNvSpPr>
          <p:nvPr/>
        </p:nvSpPr>
        <p:spPr bwMode="auto">
          <a:xfrm flipH="1">
            <a:off x="2454955" y="3976234"/>
            <a:ext cx="1158875" cy="568325"/>
          </a:xfrm>
          <a:prstGeom prst="line">
            <a:avLst/>
          </a:prstGeom>
          <a:noFill/>
          <a:ln w="38100">
            <a:solidFill>
              <a:srgbClr val="00B0F0"/>
            </a:solidFill>
            <a:round/>
            <a:headEnd/>
            <a:tailEnd type="triangle" w="lg" len="lg"/>
          </a:ln>
        </p:spPr>
        <p:txBody>
          <a:bodyPr/>
          <a:lstStyle/>
          <a:p>
            <a:pPr>
              <a:defRPr/>
            </a:pPr>
            <a:endParaRPr lang="ru-RU" dirty="0">
              <a:ln>
                <a:solidFill>
                  <a:schemeClr val="bg1">
                    <a:lumMod val="85000"/>
                    <a:lumOff val="15000"/>
                  </a:schemeClr>
                </a:solidFill>
              </a:ln>
              <a:solidFill>
                <a:srgbClr val="000000"/>
              </a:solidFill>
              <a:latin typeface="Arial" pitchFamily="34" charset="0"/>
            </a:endParaRPr>
          </a:p>
        </p:txBody>
      </p:sp>
      <p:sp>
        <p:nvSpPr>
          <p:cNvPr id="12307" name="Line 27"/>
          <p:cNvSpPr>
            <a:spLocks noChangeShapeType="1"/>
          </p:cNvSpPr>
          <p:nvPr/>
        </p:nvSpPr>
        <p:spPr bwMode="auto">
          <a:xfrm flipV="1">
            <a:off x="3018517" y="3976234"/>
            <a:ext cx="1060450" cy="538162"/>
          </a:xfrm>
          <a:prstGeom prst="line">
            <a:avLst/>
          </a:prstGeom>
          <a:noFill/>
          <a:ln w="38100">
            <a:solidFill>
              <a:srgbClr val="00B0F0"/>
            </a:solidFill>
            <a:round/>
            <a:headEnd/>
            <a:tailEnd type="triangle" w="lg" len="lg"/>
          </a:ln>
        </p:spPr>
        <p:txBody>
          <a:bodyPr/>
          <a:lstStyle/>
          <a:p>
            <a:pPr>
              <a:defRPr/>
            </a:pPr>
            <a:endParaRPr lang="ru-RU">
              <a:ln>
                <a:solidFill>
                  <a:schemeClr val="bg1">
                    <a:lumMod val="85000"/>
                    <a:lumOff val="15000"/>
                  </a:schemeClr>
                </a:solidFill>
              </a:ln>
              <a:solidFill>
                <a:srgbClr val="000000"/>
              </a:solidFill>
              <a:latin typeface="Arial" pitchFamily="34" charset="0"/>
            </a:endParaRPr>
          </a:p>
        </p:txBody>
      </p:sp>
      <p:sp>
        <p:nvSpPr>
          <p:cNvPr id="12308" name="Line 28"/>
          <p:cNvSpPr>
            <a:spLocks noChangeShapeType="1"/>
          </p:cNvSpPr>
          <p:nvPr/>
        </p:nvSpPr>
        <p:spPr bwMode="auto">
          <a:xfrm>
            <a:off x="5529942" y="3961946"/>
            <a:ext cx="1262063" cy="552450"/>
          </a:xfrm>
          <a:prstGeom prst="line">
            <a:avLst/>
          </a:prstGeom>
          <a:noFill/>
          <a:ln w="38100">
            <a:solidFill>
              <a:srgbClr val="00B0F0"/>
            </a:solidFill>
            <a:round/>
            <a:headEnd/>
            <a:tailEnd type="triangle" w="lg" len="lg"/>
          </a:ln>
        </p:spPr>
        <p:txBody>
          <a:bodyPr/>
          <a:lstStyle/>
          <a:p>
            <a:pPr>
              <a:defRPr/>
            </a:pPr>
            <a:endParaRPr lang="ru-RU">
              <a:ln>
                <a:solidFill>
                  <a:schemeClr val="bg1">
                    <a:lumMod val="85000"/>
                    <a:lumOff val="15000"/>
                  </a:schemeClr>
                </a:solidFill>
              </a:ln>
              <a:solidFill>
                <a:srgbClr val="000000"/>
              </a:solidFill>
              <a:latin typeface="Arial" pitchFamily="34" charset="0"/>
            </a:endParaRPr>
          </a:p>
        </p:txBody>
      </p:sp>
      <p:sp>
        <p:nvSpPr>
          <p:cNvPr id="12309" name="Line 29"/>
          <p:cNvSpPr>
            <a:spLocks noChangeShapeType="1"/>
          </p:cNvSpPr>
          <p:nvPr/>
        </p:nvSpPr>
        <p:spPr bwMode="auto">
          <a:xfrm flipH="1" flipV="1">
            <a:off x="5080680" y="4006396"/>
            <a:ext cx="1263650" cy="538163"/>
          </a:xfrm>
          <a:prstGeom prst="line">
            <a:avLst/>
          </a:prstGeom>
          <a:noFill/>
          <a:ln w="38100">
            <a:solidFill>
              <a:srgbClr val="00B0F0"/>
            </a:solidFill>
            <a:round/>
            <a:headEnd/>
            <a:tailEnd type="triangle" w="lg" len="lg"/>
          </a:ln>
        </p:spPr>
        <p:txBody>
          <a:bodyPr/>
          <a:lstStyle/>
          <a:p>
            <a:pPr>
              <a:defRPr/>
            </a:pPr>
            <a:endParaRPr lang="ru-RU">
              <a:ln>
                <a:solidFill>
                  <a:schemeClr val="bg1">
                    <a:lumMod val="85000"/>
                    <a:lumOff val="15000"/>
                  </a:schemeClr>
                </a:solidFill>
              </a:ln>
              <a:solidFill>
                <a:schemeClr val="bg1"/>
              </a:solidFill>
              <a:latin typeface="Arial" pitchFamily="34" charset="0"/>
            </a:endParaRPr>
          </a:p>
        </p:txBody>
      </p:sp>
      <p:pic>
        <p:nvPicPr>
          <p:cNvPr id="37" name="Picture 6" descr="http://www.art-saloon.ru/big/item_2643.jpg">
            <a:hlinkClick r:id="rId3"/>
          </p:cNvPr>
          <p:cNvPicPr>
            <a:picLocks noChangeAspect="1" noChangeArrowheads="1"/>
          </p:cNvPicPr>
          <p:nvPr/>
        </p:nvPicPr>
        <p:blipFill>
          <a:blip r:embed="rId4" cstate="print"/>
          <a:srcRect/>
          <a:stretch>
            <a:fillRect/>
          </a:stretch>
        </p:blipFill>
        <p:spPr bwMode="auto">
          <a:xfrm>
            <a:off x="4189129" y="2452913"/>
            <a:ext cx="1103039" cy="668668"/>
          </a:xfrm>
          <a:prstGeom prst="rect">
            <a:avLst/>
          </a:prstGeom>
          <a:noFill/>
          <a:ln w="9525">
            <a:noFill/>
            <a:miter lim="800000"/>
            <a:headEnd/>
            <a:tailEnd/>
          </a:ln>
        </p:spPr>
      </p:pic>
      <p:pic>
        <p:nvPicPr>
          <p:cNvPr id="38" name="Picture 10" descr="http://im4-tub-ru.yandex.net/i?id=716578227-08-72"/>
          <p:cNvPicPr>
            <a:picLocks noChangeAspect="1" noChangeArrowheads="1"/>
          </p:cNvPicPr>
          <p:nvPr/>
        </p:nvPicPr>
        <p:blipFill>
          <a:blip r:embed="rId5" cstate="print">
            <a:clrChange>
              <a:clrFrom>
                <a:srgbClr val="E3E3E3"/>
              </a:clrFrom>
              <a:clrTo>
                <a:srgbClr val="E3E3E3">
                  <a:alpha val="0"/>
                </a:srgbClr>
              </a:clrTo>
            </a:clrChange>
          </a:blip>
          <a:srcRect/>
          <a:stretch>
            <a:fillRect/>
          </a:stretch>
        </p:blipFill>
        <p:spPr bwMode="auto">
          <a:xfrm>
            <a:off x="609600" y="3376702"/>
            <a:ext cx="928913" cy="1124829"/>
          </a:xfrm>
          <a:prstGeom prst="rect">
            <a:avLst/>
          </a:prstGeom>
          <a:noFill/>
          <a:ln w="9525">
            <a:noFill/>
            <a:miter lim="800000"/>
            <a:headEnd/>
            <a:tailEnd/>
          </a:ln>
        </p:spPr>
      </p:pic>
      <p:pic>
        <p:nvPicPr>
          <p:cNvPr id="39" name="Picture 2" descr="C:\Documents and Settings\kuligina\Мои документы\новые презентации\для през\iCANG3A4M.jpg"/>
          <p:cNvPicPr>
            <a:picLocks noChangeAspect="1" noChangeArrowheads="1"/>
          </p:cNvPicPr>
          <p:nvPr/>
        </p:nvPicPr>
        <p:blipFill>
          <a:blip r:embed="rId6" cstate="print">
            <a:clrChange>
              <a:clrFrom>
                <a:srgbClr val="FEFEFE"/>
              </a:clrFrom>
              <a:clrTo>
                <a:srgbClr val="FEFEFE">
                  <a:alpha val="0"/>
                </a:srgbClr>
              </a:clrTo>
            </a:clrChange>
          </a:blip>
          <a:srcRect/>
          <a:stretch>
            <a:fillRect/>
          </a:stretch>
        </p:blipFill>
        <p:spPr bwMode="auto">
          <a:xfrm>
            <a:off x="7704404" y="3614332"/>
            <a:ext cx="1062225" cy="849072"/>
          </a:xfrm>
          <a:prstGeom prst="rect">
            <a:avLst/>
          </a:prstGeom>
          <a:noFill/>
        </p:spPr>
      </p:pic>
      <p:sp>
        <p:nvSpPr>
          <p:cNvPr id="29" name="TextBox 28"/>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Выноска со стрелкой вправо 32"/>
          <p:cNvSpPr/>
          <p:nvPr/>
        </p:nvSpPr>
        <p:spPr>
          <a:xfrm>
            <a:off x="363538" y="2887663"/>
            <a:ext cx="4135437" cy="1757362"/>
          </a:xfrm>
          <a:prstGeom prst="rightArrowCallou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ru-RU"/>
          </a:p>
        </p:txBody>
      </p:sp>
      <p:grpSp>
        <p:nvGrpSpPr>
          <p:cNvPr id="2" name="Group 2"/>
          <p:cNvGrpSpPr>
            <a:grpSpLocks/>
          </p:cNvGrpSpPr>
          <p:nvPr/>
        </p:nvGrpSpPr>
        <p:grpSpPr bwMode="auto">
          <a:xfrm>
            <a:off x="395288" y="476250"/>
            <a:ext cx="2592387" cy="720725"/>
            <a:chOff x="249" y="300"/>
            <a:chExt cx="1633" cy="454"/>
          </a:xfrm>
        </p:grpSpPr>
        <p:sp>
          <p:nvSpPr>
            <p:cNvPr id="19474"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9475"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19472"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19473"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19470"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9471"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9462"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19468"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9469"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9464"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9465" name="WordArt 18"/>
          <p:cNvSpPr>
            <a:spLocks noChangeArrowheads="1" noChangeShapeType="1" noTextEdit="1"/>
          </p:cNvSpPr>
          <p:nvPr/>
        </p:nvSpPr>
        <p:spPr bwMode="auto">
          <a:xfrm>
            <a:off x="1719263" y="1700213"/>
            <a:ext cx="5562600" cy="323850"/>
          </a:xfrm>
          <a:prstGeom prst="rect">
            <a:avLst/>
          </a:prstGeom>
        </p:spPr>
        <p:txBody>
          <a:bodyPr wrap="none" fromWordArt="1">
            <a:prstTxWarp prst="textPlain">
              <a:avLst>
                <a:gd name="adj" fmla="val 50000"/>
              </a:avLst>
            </a:prstTxWarp>
          </a:bodyPr>
          <a:lstStyle/>
          <a:p>
            <a:pPr algn="ctr"/>
            <a:endParaRPr lang="ru-RU" sz="2000" kern="10" dirty="0">
              <a:ln w="12700">
                <a:noFill/>
                <a:round/>
                <a:headEnd/>
                <a:tailEnd/>
              </a:ln>
              <a:solidFill>
                <a:srgbClr val="993366"/>
              </a:solidFill>
              <a:latin typeface="Impact"/>
            </a:endParaRPr>
          </a:p>
        </p:txBody>
      </p:sp>
      <p:sp>
        <p:nvSpPr>
          <p:cNvPr id="21513" name="Rectangle 19"/>
          <p:cNvSpPr>
            <a:spLocks noChangeArrowheads="1"/>
          </p:cNvSpPr>
          <p:nvPr/>
        </p:nvSpPr>
        <p:spPr bwMode="auto">
          <a:xfrm>
            <a:off x="0" y="3076122"/>
            <a:ext cx="3473450" cy="1400383"/>
          </a:xfrm>
          <a:prstGeom prst="rect">
            <a:avLst/>
          </a:prstGeom>
          <a:noFill/>
          <a:ln w="9525">
            <a:noFill/>
            <a:miter lim="800000"/>
            <a:headEnd/>
            <a:tailEnd/>
          </a:ln>
        </p:spPr>
        <p:txBody>
          <a:bodyPr>
            <a:spAutoFit/>
          </a:bodyPr>
          <a:lstStyle/>
          <a:p>
            <a:pPr marL="342900">
              <a:defRPr/>
            </a:pPr>
            <a:r>
              <a:rPr lang="ru-RU" sz="1700" b="1" i="1" dirty="0">
                <a:solidFill>
                  <a:schemeClr val="accent6">
                    <a:lumMod val="50000"/>
                  </a:schemeClr>
                </a:solidFill>
                <a:latin typeface="Arial" pitchFamily="34" charset="0"/>
              </a:rPr>
              <a:t>Образец уведомления (Приложение №7 к Методическим указаниям </a:t>
            </a:r>
            <a:r>
              <a:rPr lang="ru-RU" sz="1700" b="1" i="1" dirty="0" smtClean="0">
                <a:solidFill>
                  <a:schemeClr val="accent6">
                    <a:lumMod val="50000"/>
                  </a:schemeClr>
                </a:solidFill>
                <a:latin typeface="Arial" pitchFamily="34" charset="0"/>
              </a:rPr>
              <a:t>ФОМС от </a:t>
            </a:r>
            <a:r>
              <a:rPr lang="ru-RU" sz="1700" b="1" i="1" dirty="0">
                <a:solidFill>
                  <a:schemeClr val="accent6">
                    <a:lumMod val="50000"/>
                  </a:schemeClr>
                </a:solidFill>
                <a:latin typeface="Arial" pitchFamily="34" charset="0"/>
              </a:rPr>
              <a:t>30.12.2011 №9161/30-1/</a:t>
            </a:r>
            <a:r>
              <a:rPr lang="ru-RU" sz="1700" b="1" i="1" dirty="0" err="1">
                <a:solidFill>
                  <a:schemeClr val="accent6">
                    <a:lumMod val="50000"/>
                  </a:schemeClr>
                </a:solidFill>
                <a:latin typeface="Arial" pitchFamily="34" charset="0"/>
              </a:rPr>
              <a:t>н</a:t>
            </a:r>
            <a:r>
              <a:rPr lang="ru-RU" sz="1700" b="1" i="1" dirty="0">
                <a:solidFill>
                  <a:schemeClr val="accent6">
                    <a:lumMod val="50000"/>
                  </a:schemeClr>
                </a:solidFill>
                <a:latin typeface="Arial" pitchFamily="34" charset="0"/>
              </a:rPr>
              <a:t>)</a:t>
            </a:r>
          </a:p>
        </p:txBody>
      </p:sp>
      <p:pic>
        <p:nvPicPr>
          <p:cNvPr id="44036" name="Picture 4" descr="C:\Users\potapov\Pictures\Безымянный.png"/>
          <p:cNvPicPr>
            <a:picLocks noChangeAspect="1" noChangeArrowheads="1"/>
          </p:cNvPicPr>
          <p:nvPr/>
        </p:nvPicPr>
        <p:blipFill>
          <a:blip r:embed="rId3" cstate="print"/>
          <a:stretch>
            <a:fillRect/>
          </a:stretch>
        </p:blipFill>
        <p:spPr bwMode="auto">
          <a:xfrm>
            <a:off x="4734150" y="435430"/>
            <a:ext cx="3927025" cy="6095546"/>
          </a:xfrm>
          <a:prstGeom prst="rect">
            <a:avLst/>
          </a:prstGeom>
        </p:spPr>
        <p:style>
          <a:lnRef idx="2">
            <a:schemeClr val="dk1"/>
          </a:lnRef>
          <a:fillRef idx="1">
            <a:schemeClr val="lt1"/>
          </a:fillRef>
          <a:effectRef idx="0">
            <a:schemeClr val="dk1"/>
          </a:effectRef>
          <a:fontRef idx="minor">
            <a:schemeClr val="dk1"/>
          </a:fontRef>
        </p:style>
      </p:pic>
      <p:sp>
        <p:nvSpPr>
          <p:cNvPr id="20" name="Прямоугольник 19"/>
          <p:cNvSpPr/>
          <p:nvPr/>
        </p:nvSpPr>
        <p:spPr>
          <a:xfrm>
            <a:off x="0" y="1872343"/>
            <a:ext cx="5003568" cy="646331"/>
          </a:xfrm>
          <a:prstGeom prst="rect">
            <a:avLst/>
          </a:prstGeom>
          <a:noFill/>
        </p:spPr>
        <p:txBody>
          <a:bodyPr wrap="square" lIns="91440" tIns="45720" rIns="91440" bIns="45720">
            <a:spAutoFit/>
          </a:bodyPr>
          <a:lstStyle/>
          <a:p>
            <a:pPr algn="ctr"/>
            <a:r>
              <a:rPr lang="ru-RU"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УВЕДОМЛЕНИЕ</a:t>
            </a:r>
            <a:endParaRPr lang="ru-RU"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1" name="TextBox 20"/>
          <p:cNvSpPr txBox="1"/>
          <p:nvPr/>
        </p:nvSpPr>
        <p:spPr>
          <a:xfrm>
            <a:off x="539552" y="5229200"/>
            <a:ext cx="3528392"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ru-RU" b="1" dirty="0" smtClean="0">
                <a:ln w="1905"/>
                <a:solidFill>
                  <a:srgbClr val="FF0000"/>
                </a:solidFill>
                <a:effectLst>
                  <a:innerShdw blurRad="69850" dist="43180" dir="5400000">
                    <a:srgbClr val="000000">
                      <a:alpha val="65000"/>
                    </a:srgbClr>
                  </a:innerShdw>
                </a:effectLst>
              </a:rPr>
              <a:t>Срок подачи уведомления до 01 сентября</a:t>
            </a:r>
            <a:endParaRPr lang="ru-RU" b="1" dirty="0">
              <a:ln w="1905"/>
              <a:solidFill>
                <a:srgbClr val="FF0000"/>
              </a:solidFill>
              <a:effectLst>
                <a:innerShdw blurRad="69850" dist="43180" dir="5400000">
                  <a:srgbClr val="000000">
                    <a:alpha val="65000"/>
                  </a:srgbClr>
                </a:innerShdw>
              </a:effectLst>
            </a:endParaRPr>
          </a:p>
        </p:txBody>
      </p:sp>
      <p:sp>
        <p:nvSpPr>
          <p:cNvPr id="22" name="TextBox 21"/>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6" descr="http://www.art-saloon.ru/big/item_2643.jpg">
            <a:hlinkClick r:id="rId2"/>
          </p:cNvPr>
          <p:cNvPicPr>
            <a:picLocks noChangeAspect="1" noChangeArrowheads="1"/>
          </p:cNvPicPr>
          <p:nvPr/>
        </p:nvPicPr>
        <p:blipFill>
          <a:blip r:embed="rId3" cstate="print"/>
          <a:srcRect/>
          <a:stretch>
            <a:fillRect/>
          </a:stretch>
        </p:blipFill>
        <p:spPr bwMode="auto">
          <a:xfrm>
            <a:off x="4392329" y="1524000"/>
            <a:ext cx="1195671" cy="724822"/>
          </a:xfrm>
          <a:prstGeom prst="rect">
            <a:avLst/>
          </a:prstGeom>
          <a:noFill/>
          <a:ln w="9525">
            <a:noFill/>
            <a:miter lim="800000"/>
            <a:headEnd/>
            <a:tailEnd/>
          </a:ln>
        </p:spPr>
      </p:pic>
      <p:grpSp>
        <p:nvGrpSpPr>
          <p:cNvPr id="2" name="Group 2"/>
          <p:cNvGrpSpPr>
            <a:grpSpLocks/>
          </p:cNvGrpSpPr>
          <p:nvPr/>
        </p:nvGrpSpPr>
        <p:grpSpPr bwMode="auto">
          <a:xfrm>
            <a:off x="395288" y="476250"/>
            <a:ext cx="2592387" cy="720725"/>
            <a:chOff x="249" y="300"/>
            <a:chExt cx="1633" cy="454"/>
          </a:xfrm>
        </p:grpSpPr>
        <p:sp>
          <p:nvSpPr>
            <p:cNvPr id="13336"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dirty="0">
                  <a:ln w="3175">
                    <a:solidFill>
                      <a:srgbClr val="339966"/>
                    </a:solidFill>
                    <a:round/>
                    <a:headEnd/>
                    <a:tailEnd/>
                  </a:ln>
                  <a:solidFill>
                    <a:srgbClr val="339966"/>
                  </a:solidFill>
                  <a:latin typeface="MS Reference Sans Serif"/>
                </a:rPr>
                <a:t>Территориальный фонд обязательного</a:t>
              </a:r>
            </a:p>
            <a:p>
              <a:r>
                <a:rPr lang="ru-RU" sz="800" kern="10" dirty="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3337" name="Picture 4" descr="222"/>
            <p:cNvPicPr>
              <a:picLocks noChangeAspect="1" noChangeArrowheads="1"/>
            </p:cNvPicPr>
            <p:nvPr/>
          </p:nvPicPr>
          <p:blipFill>
            <a:blip r:embed="rId4"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13334"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13335"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13332"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3333"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3317"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13330"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3331"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sp>
        <p:nvSpPr>
          <p:cNvPr id="13319" name="WordArt 15"/>
          <p:cNvSpPr>
            <a:spLocks noChangeArrowheads="1" noChangeShapeType="1" noTextEdit="1"/>
          </p:cNvSpPr>
          <p:nvPr/>
        </p:nvSpPr>
        <p:spPr bwMode="auto">
          <a:xfrm>
            <a:off x="3527653" y="508454"/>
            <a:ext cx="5021262" cy="832314"/>
          </a:xfrm>
          <a:prstGeom prst="rect">
            <a:avLst/>
          </a:prstGeom>
        </p:spPr>
        <p:txBody>
          <a:bodyPr wrap="none" fromWordArt="1">
            <a:prstTxWarp prst="textPlain">
              <a:avLst>
                <a:gd name="adj" fmla="val 50357"/>
              </a:avLst>
            </a:prstTxWarp>
          </a:bodyPr>
          <a:lstStyle/>
          <a:p>
            <a:pPr algn="ctr"/>
            <a:r>
              <a:rPr lang="ru-RU" sz="1200" kern="10" dirty="0">
                <a:ln w="12700">
                  <a:noFill/>
                  <a:round/>
                  <a:headEnd/>
                  <a:tailEnd/>
                </a:ln>
                <a:solidFill>
                  <a:srgbClr val="993366"/>
                </a:solidFill>
                <a:latin typeface="Impact"/>
              </a:rPr>
              <a:t>Участники обязательного медицинского страхования</a:t>
            </a:r>
          </a:p>
          <a:p>
            <a:pPr algn="ctr"/>
            <a:r>
              <a:rPr lang="ru-RU" sz="1200" kern="10" dirty="0" smtClean="0">
                <a:ln w="12700">
                  <a:noFill/>
                  <a:round/>
                  <a:headEnd/>
                  <a:tailEnd/>
                </a:ln>
                <a:solidFill>
                  <a:srgbClr val="993366"/>
                </a:solidFill>
                <a:latin typeface="Impact"/>
              </a:rPr>
              <a:t>Московской </a:t>
            </a:r>
            <a:r>
              <a:rPr lang="ru-RU" sz="1200" kern="10" dirty="0">
                <a:ln w="12700">
                  <a:noFill/>
                  <a:round/>
                  <a:headEnd/>
                  <a:tailEnd/>
                </a:ln>
                <a:solidFill>
                  <a:srgbClr val="993366"/>
                </a:solidFill>
                <a:latin typeface="Impact"/>
              </a:rPr>
              <a:t>области в </a:t>
            </a:r>
            <a:r>
              <a:rPr lang="ru-RU" sz="1200" kern="10" dirty="0" smtClean="0">
                <a:ln w="12700">
                  <a:noFill/>
                  <a:round/>
                  <a:headEnd/>
                  <a:tailEnd/>
                </a:ln>
                <a:solidFill>
                  <a:srgbClr val="993366"/>
                </a:solidFill>
                <a:latin typeface="Impact"/>
              </a:rPr>
              <a:t>201</a:t>
            </a:r>
            <a:r>
              <a:rPr lang="en-US" sz="1200" kern="10" dirty="0" smtClean="0">
                <a:ln w="12700">
                  <a:noFill/>
                  <a:round/>
                  <a:headEnd/>
                  <a:tailEnd/>
                </a:ln>
                <a:solidFill>
                  <a:srgbClr val="993366"/>
                </a:solidFill>
                <a:latin typeface="Impact"/>
              </a:rPr>
              <a:t>5</a:t>
            </a:r>
            <a:r>
              <a:rPr lang="ru-RU" sz="1200" kern="10" dirty="0" smtClean="0">
                <a:ln w="12700">
                  <a:noFill/>
                  <a:round/>
                  <a:headEnd/>
                  <a:tailEnd/>
                </a:ln>
                <a:solidFill>
                  <a:srgbClr val="993366"/>
                </a:solidFill>
                <a:latin typeface="Impact"/>
              </a:rPr>
              <a:t> </a:t>
            </a:r>
            <a:r>
              <a:rPr lang="ru-RU" sz="1200" kern="10" dirty="0">
                <a:ln w="12700">
                  <a:noFill/>
                  <a:round/>
                  <a:headEnd/>
                  <a:tailEnd/>
                </a:ln>
                <a:solidFill>
                  <a:srgbClr val="993366"/>
                </a:solidFill>
                <a:latin typeface="Impact"/>
              </a:rPr>
              <a:t>году </a:t>
            </a:r>
          </a:p>
        </p:txBody>
      </p:sp>
      <p:cxnSp>
        <p:nvCxnSpPr>
          <p:cNvPr id="13320"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3321" name="AutoShape 17"/>
          <p:cNvSpPr>
            <a:spLocks noChangeArrowheads="1"/>
          </p:cNvSpPr>
          <p:nvPr/>
        </p:nvSpPr>
        <p:spPr bwMode="auto">
          <a:xfrm>
            <a:off x="3929743" y="2191885"/>
            <a:ext cx="2198688" cy="841375"/>
          </a:xfrm>
          <a:prstGeom prst="roundRect">
            <a:avLst>
              <a:gd name="adj" fmla="val 16667"/>
            </a:avLst>
          </a:prstGeom>
          <a:solidFill>
            <a:srgbClr val="00B0F0"/>
          </a:solidFill>
          <a:ln w="25400">
            <a:solidFill>
              <a:schemeClr val="tx1"/>
            </a:solidFill>
            <a:round/>
            <a:headEnd/>
            <a:tailEnd/>
          </a:ln>
        </p:spPr>
        <p:txBody>
          <a:bodyPr wrap="none" anchor="ctr"/>
          <a:lstStyle/>
          <a:p>
            <a:pPr algn="ctr"/>
            <a:r>
              <a:rPr lang="ru-RU" b="1" dirty="0">
                <a:solidFill>
                  <a:schemeClr val="bg1"/>
                </a:solidFill>
              </a:rPr>
              <a:t>ТФОМС МО</a:t>
            </a:r>
          </a:p>
        </p:txBody>
      </p:sp>
      <p:sp>
        <p:nvSpPr>
          <p:cNvPr id="13322" name="AutoShape 18"/>
          <p:cNvSpPr>
            <a:spLocks noChangeArrowheads="1"/>
          </p:cNvSpPr>
          <p:nvPr/>
        </p:nvSpPr>
        <p:spPr bwMode="auto">
          <a:xfrm>
            <a:off x="395288" y="2633663"/>
            <a:ext cx="3600450" cy="3384550"/>
          </a:xfrm>
          <a:prstGeom prst="roundRect">
            <a:avLst>
              <a:gd name="adj" fmla="val 16667"/>
            </a:avLst>
          </a:prstGeom>
          <a:solidFill>
            <a:srgbClr val="00B0F0"/>
          </a:solidFill>
          <a:ln w="25400">
            <a:solidFill>
              <a:schemeClr val="tx1"/>
            </a:solidFill>
            <a:round/>
            <a:headEnd/>
            <a:tailEnd/>
          </a:ln>
        </p:spPr>
        <p:txBody>
          <a:bodyPr wrap="none" anchor="ctr"/>
          <a:lstStyle/>
          <a:p>
            <a:endParaRPr lang="ru-RU" b="1" dirty="0">
              <a:solidFill>
                <a:schemeClr val="tx2"/>
              </a:solidFill>
            </a:endParaRPr>
          </a:p>
          <a:p>
            <a:r>
              <a:rPr lang="en-US" sz="1200" b="1" dirty="0">
                <a:solidFill>
                  <a:schemeClr val="bg1"/>
                </a:solidFill>
              </a:rPr>
              <a:t>1) </a:t>
            </a:r>
            <a:r>
              <a:rPr lang="ru-RU" sz="1200" b="1" dirty="0">
                <a:solidFill>
                  <a:schemeClr val="bg1"/>
                </a:solidFill>
              </a:rPr>
              <a:t>ООО "СМК </a:t>
            </a:r>
            <a:r>
              <a:rPr lang="ru-RU" sz="1200" b="1" dirty="0" err="1">
                <a:solidFill>
                  <a:schemeClr val="bg1"/>
                </a:solidFill>
              </a:rPr>
              <a:t>РЕСО-Мед</a:t>
            </a:r>
            <a:r>
              <a:rPr lang="ru-RU" sz="1200" b="1" dirty="0">
                <a:solidFill>
                  <a:schemeClr val="bg1"/>
                </a:solidFill>
              </a:rPr>
              <a:t>" </a:t>
            </a:r>
          </a:p>
          <a:p>
            <a:r>
              <a:rPr lang="en-US" sz="1200" b="1" dirty="0">
                <a:solidFill>
                  <a:schemeClr val="bg1"/>
                </a:solidFill>
              </a:rPr>
              <a:t>2) </a:t>
            </a:r>
            <a:r>
              <a:rPr lang="ru-RU" sz="1200" b="1" dirty="0">
                <a:solidFill>
                  <a:schemeClr val="bg1"/>
                </a:solidFill>
              </a:rPr>
              <a:t>ЗАО "СМК "</a:t>
            </a:r>
            <a:r>
              <a:rPr lang="ru-RU" sz="1200" b="1" dirty="0" err="1">
                <a:solidFill>
                  <a:schemeClr val="bg1"/>
                </a:solidFill>
              </a:rPr>
              <a:t>МиБ</a:t>
            </a:r>
            <a:r>
              <a:rPr lang="ru-RU" sz="1200" b="1" dirty="0">
                <a:solidFill>
                  <a:schemeClr val="bg1"/>
                </a:solidFill>
              </a:rPr>
              <a:t>" </a:t>
            </a:r>
          </a:p>
          <a:p>
            <a:r>
              <a:rPr lang="en-US" sz="1200" b="1" dirty="0">
                <a:solidFill>
                  <a:schemeClr val="bg1"/>
                </a:solidFill>
              </a:rPr>
              <a:t>3) </a:t>
            </a:r>
            <a:r>
              <a:rPr lang="ru-RU" sz="1200" b="1" dirty="0">
                <a:solidFill>
                  <a:schemeClr val="bg1"/>
                </a:solidFill>
              </a:rPr>
              <a:t>ОАО "РОСНО-МС" </a:t>
            </a:r>
          </a:p>
          <a:p>
            <a:r>
              <a:rPr lang="en-US" sz="1200" b="1" dirty="0">
                <a:solidFill>
                  <a:schemeClr val="bg1"/>
                </a:solidFill>
              </a:rPr>
              <a:t>4) </a:t>
            </a:r>
            <a:r>
              <a:rPr lang="ru-RU" sz="1200" b="1" dirty="0">
                <a:solidFill>
                  <a:schemeClr val="bg1"/>
                </a:solidFill>
              </a:rPr>
              <a:t>ОАО "МСК "УралСиб" </a:t>
            </a:r>
          </a:p>
          <a:p>
            <a:r>
              <a:rPr lang="ru-RU" sz="1200" b="1" dirty="0">
                <a:solidFill>
                  <a:schemeClr val="bg1"/>
                </a:solidFill>
              </a:rPr>
              <a:t>5</a:t>
            </a:r>
            <a:r>
              <a:rPr lang="en-US" sz="1200" b="1" dirty="0">
                <a:solidFill>
                  <a:schemeClr val="bg1"/>
                </a:solidFill>
              </a:rPr>
              <a:t>) </a:t>
            </a:r>
            <a:r>
              <a:rPr lang="ru-RU" sz="1200" b="1" dirty="0">
                <a:solidFill>
                  <a:schemeClr val="bg1"/>
                </a:solidFill>
              </a:rPr>
              <a:t>ЗАО ВТБ МЕДИЦИНСКОЕ СТРАХОВАНИЕ</a:t>
            </a:r>
          </a:p>
          <a:p>
            <a:r>
              <a:rPr lang="ru-RU" sz="1200" b="1" dirty="0">
                <a:solidFill>
                  <a:schemeClr val="bg1"/>
                </a:solidFill>
              </a:rPr>
              <a:t>6</a:t>
            </a:r>
            <a:r>
              <a:rPr lang="en-US" sz="1200" b="1" dirty="0">
                <a:solidFill>
                  <a:schemeClr val="bg1"/>
                </a:solidFill>
              </a:rPr>
              <a:t>) </a:t>
            </a:r>
            <a:r>
              <a:rPr lang="ru-RU" sz="1200" b="1" dirty="0">
                <a:solidFill>
                  <a:schemeClr val="bg1"/>
                </a:solidFill>
              </a:rPr>
              <a:t>ОАО "Страховая компания "</a:t>
            </a:r>
            <a:r>
              <a:rPr lang="ru-RU" sz="1200" b="1" dirty="0" err="1">
                <a:solidFill>
                  <a:schemeClr val="bg1"/>
                </a:solidFill>
              </a:rPr>
              <a:t>СОГАЗ-Мед</a:t>
            </a:r>
            <a:r>
              <a:rPr lang="ru-RU" sz="1200" b="1" dirty="0">
                <a:solidFill>
                  <a:schemeClr val="bg1"/>
                </a:solidFill>
              </a:rPr>
              <a:t>" </a:t>
            </a:r>
          </a:p>
          <a:p>
            <a:r>
              <a:rPr lang="ru-RU" sz="1200" b="1" dirty="0">
                <a:solidFill>
                  <a:schemeClr val="bg1"/>
                </a:solidFill>
              </a:rPr>
              <a:t>7</a:t>
            </a:r>
            <a:r>
              <a:rPr lang="en-US" sz="1200" b="1" dirty="0">
                <a:solidFill>
                  <a:schemeClr val="bg1"/>
                </a:solidFill>
              </a:rPr>
              <a:t>) </a:t>
            </a:r>
            <a:r>
              <a:rPr lang="ru-RU" sz="1200" b="1" dirty="0">
                <a:solidFill>
                  <a:schemeClr val="bg1"/>
                </a:solidFill>
              </a:rPr>
              <a:t>ЗАО "МАКС-М" </a:t>
            </a:r>
          </a:p>
          <a:p>
            <a:r>
              <a:rPr lang="ru-RU" sz="1200" b="1" dirty="0">
                <a:solidFill>
                  <a:schemeClr val="bg1"/>
                </a:solidFill>
              </a:rPr>
              <a:t>8</a:t>
            </a:r>
            <a:r>
              <a:rPr lang="en-US" sz="1200" b="1" dirty="0">
                <a:solidFill>
                  <a:schemeClr val="bg1"/>
                </a:solidFill>
              </a:rPr>
              <a:t>) </a:t>
            </a:r>
            <a:r>
              <a:rPr lang="ru-RU" sz="1200" b="1" dirty="0">
                <a:solidFill>
                  <a:schemeClr val="bg1"/>
                </a:solidFill>
              </a:rPr>
              <a:t>ООО "МСК "МЕДСТРАХ" </a:t>
            </a:r>
          </a:p>
          <a:p>
            <a:r>
              <a:rPr lang="ru-RU" sz="1200" b="1" dirty="0">
                <a:solidFill>
                  <a:schemeClr val="bg1"/>
                </a:solidFill>
              </a:rPr>
              <a:t>9) ООО «</a:t>
            </a:r>
            <a:r>
              <a:rPr lang="ru-RU" sz="1200" b="1" dirty="0" err="1">
                <a:solidFill>
                  <a:schemeClr val="bg1"/>
                </a:solidFill>
              </a:rPr>
              <a:t>Росгосстрах-Медицина</a:t>
            </a:r>
            <a:r>
              <a:rPr lang="ru-RU" sz="1200" b="1" dirty="0">
                <a:solidFill>
                  <a:schemeClr val="bg1"/>
                </a:solidFill>
              </a:rPr>
              <a:t>»</a:t>
            </a:r>
          </a:p>
          <a:p>
            <a:endParaRPr lang="ru-RU" sz="1200" b="1" dirty="0">
              <a:solidFill>
                <a:schemeClr val="bg1"/>
              </a:solidFill>
            </a:endParaRPr>
          </a:p>
          <a:p>
            <a:endParaRPr lang="ru-RU" sz="1200" b="1" dirty="0">
              <a:solidFill>
                <a:schemeClr val="tx2"/>
              </a:solidFill>
            </a:endParaRPr>
          </a:p>
          <a:p>
            <a:endParaRPr lang="ru-RU" sz="1200" b="1" dirty="0">
              <a:solidFill>
                <a:schemeClr val="tx2"/>
              </a:solidFill>
            </a:endParaRPr>
          </a:p>
        </p:txBody>
      </p:sp>
      <p:sp>
        <p:nvSpPr>
          <p:cNvPr id="13323" name="AutoShape 19"/>
          <p:cNvSpPr>
            <a:spLocks noChangeArrowheads="1"/>
          </p:cNvSpPr>
          <p:nvPr/>
        </p:nvSpPr>
        <p:spPr bwMode="auto">
          <a:xfrm>
            <a:off x="5219700" y="3432402"/>
            <a:ext cx="3125788" cy="788686"/>
          </a:xfrm>
          <a:prstGeom prst="downArrowCallout">
            <a:avLst/>
          </a:prstGeom>
          <a:solidFill>
            <a:srgbClr val="00B0F0"/>
          </a:solidFill>
          <a:ln w="25400">
            <a:solidFill>
              <a:schemeClr val="tx1"/>
            </a:solidFill>
            <a:round/>
            <a:headEnd/>
            <a:tailEnd/>
          </a:ln>
        </p:spPr>
        <p:txBody>
          <a:bodyPr wrap="none" anchor="ctr"/>
          <a:lstStyle/>
          <a:p>
            <a:pPr algn="ctr"/>
            <a:r>
              <a:rPr lang="en-US" b="1" dirty="0" smtClean="0">
                <a:solidFill>
                  <a:schemeClr val="bg1"/>
                </a:solidFill>
              </a:rPr>
              <a:t>444</a:t>
            </a:r>
            <a:r>
              <a:rPr lang="ru-RU" b="1" dirty="0" smtClean="0">
                <a:solidFill>
                  <a:schemeClr val="bg1"/>
                </a:solidFill>
              </a:rPr>
              <a:t> медицинских</a:t>
            </a:r>
          </a:p>
          <a:p>
            <a:pPr algn="ctr"/>
            <a:r>
              <a:rPr lang="ru-RU" b="1" dirty="0" smtClean="0">
                <a:solidFill>
                  <a:schemeClr val="bg1"/>
                </a:solidFill>
              </a:rPr>
              <a:t>организаций </a:t>
            </a:r>
            <a:endParaRPr lang="ru-RU" b="1" dirty="0">
              <a:solidFill>
                <a:schemeClr val="bg1"/>
              </a:solidFill>
            </a:endParaRPr>
          </a:p>
        </p:txBody>
      </p:sp>
      <p:sp>
        <p:nvSpPr>
          <p:cNvPr id="13324" name="Line 20"/>
          <p:cNvSpPr>
            <a:spLocks noChangeShapeType="1"/>
          </p:cNvSpPr>
          <p:nvPr/>
        </p:nvSpPr>
        <p:spPr bwMode="auto">
          <a:xfrm flipH="1">
            <a:off x="2046288" y="2451100"/>
            <a:ext cx="1825625" cy="814388"/>
          </a:xfrm>
          <a:prstGeom prst="line">
            <a:avLst/>
          </a:prstGeom>
          <a:noFill/>
          <a:ln w="38100">
            <a:solidFill>
              <a:schemeClr val="accent6"/>
            </a:solidFill>
            <a:round/>
            <a:headEnd/>
            <a:tailEnd type="triangle" w="lg" len="lg"/>
          </a:ln>
        </p:spPr>
        <p:txBody>
          <a:bodyPr/>
          <a:lstStyle/>
          <a:p>
            <a:pPr>
              <a:defRPr/>
            </a:pPr>
            <a:endParaRPr lang="ru-RU">
              <a:latin typeface="Arial" pitchFamily="34" charset="0"/>
            </a:endParaRPr>
          </a:p>
        </p:txBody>
      </p:sp>
      <p:sp>
        <p:nvSpPr>
          <p:cNvPr id="13325" name="Line 21"/>
          <p:cNvSpPr>
            <a:spLocks noChangeShapeType="1"/>
          </p:cNvSpPr>
          <p:nvPr/>
        </p:nvSpPr>
        <p:spPr bwMode="auto">
          <a:xfrm flipV="1">
            <a:off x="3976688" y="3588657"/>
            <a:ext cx="1243012" cy="11113"/>
          </a:xfrm>
          <a:prstGeom prst="line">
            <a:avLst/>
          </a:prstGeom>
          <a:noFill/>
          <a:ln w="38100">
            <a:solidFill>
              <a:schemeClr val="accent6"/>
            </a:solidFill>
            <a:round/>
            <a:headEnd/>
            <a:tailEnd type="triangle" w="lg" len="lg"/>
          </a:ln>
        </p:spPr>
        <p:txBody>
          <a:bodyPr/>
          <a:lstStyle/>
          <a:p>
            <a:pPr>
              <a:defRPr/>
            </a:pPr>
            <a:endParaRPr lang="ru-RU">
              <a:latin typeface="Arial" pitchFamily="34" charset="0"/>
            </a:endParaRPr>
          </a:p>
        </p:txBody>
      </p:sp>
      <p:sp>
        <p:nvSpPr>
          <p:cNvPr id="13326" name="Line 22"/>
          <p:cNvSpPr>
            <a:spLocks noChangeShapeType="1"/>
          </p:cNvSpPr>
          <p:nvPr/>
        </p:nvSpPr>
        <p:spPr bwMode="auto">
          <a:xfrm flipH="1">
            <a:off x="3919311" y="3790043"/>
            <a:ext cx="1285875" cy="12700"/>
          </a:xfrm>
          <a:prstGeom prst="line">
            <a:avLst/>
          </a:prstGeom>
          <a:noFill/>
          <a:ln w="38100">
            <a:solidFill>
              <a:schemeClr val="accent6"/>
            </a:solidFill>
            <a:round/>
            <a:headEnd/>
            <a:tailEnd type="triangle" w="lg" len="lg"/>
          </a:ln>
        </p:spPr>
        <p:txBody>
          <a:bodyPr/>
          <a:lstStyle/>
          <a:p>
            <a:pPr>
              <a:defRPr/>
            </a:pPr>
            <a:endParaRPr lang="ru-RU">
              <a:latin typeface="Arial" pitchFamily="34" charset="0"/>
            </a:endParaRPr>
          </a:p>
        </p:txBody>
      </p:sp>
      <p:sp>
        <p:nvSpPr>
          <p:cNvPr id="13327" name="Line 23"/>
          <p:cNvSpPr>
            <a:spLocks noChangeShapeType="1"/>
          </p:cNvSpPr>
          <p:nvPr/>
        </p:nvSpPr>
        <p:spPr bwMode="auto">
          <a:xfrm flipV="1">
            <a:off x="2379663" y="2670175"/>
            <a:ext cx="1509712" cy="654050"/>
          </a:xfrm>
          <a:prstGeom prst="line">
            <a:avLst/>
          </a:prstGeom>
          <a:noFill/>
          <a:ln w="38100">
            <a:solidFill>
              <a:schemeClr val="accent6"/>
            </a:solidFill>
            <a:round/>
            <a:headEnd/>
            <a:tailEnd type="triangle" w="lg" len="lg"/>
          </a:ln>
        </p:spPr>
        <p:txBody>
          <a:bodyPr/>
          <a:lstStyle/>
          <a:p>
            <a:pPr>
              <a:defRPr/>
            </a:pPr>
            <a:endParaRPr lang="ru-RU">
              <a:latin typeface="Arial" pitchFamily="34" charset="0"/>
            </a:endParaRPr>
          </a:p>
        </p:txBody>
      </p:sp>
      <p:sp>
        <p:nvSpPr>
          <p:cNvPr id="13328" name="Line 24"/>
          <p:cNvSpPr>
            <a:spLocks noChangeShapeType="1"/>
          </p:cNvSpPr>
          <p:nvPr/>
        </p:nvSpPr>
        <p:spPr bwMode="auto">
          <a:xfrm>
            <a:off x="6119359" y="2552020"/>
            <a:ext cx="1573212" cy="815975"/>
          </a:xfrm>
          <a:prstGeom prst="line">
            <a:avLst/>
          </a:prstGeom>
          <a:noFill/>
          <a:ln w="38100">
            <a:solidFill>
              <a:schemeClr val="accent6"/>
            </a:solidFill>
            <a:round/>
            <a:headEnd/>
            <a:tailEnd type="triangle" w="lg" len="lg"/>
          </a:ln>
        </p:spPr>
        <p:txBody>
          <a:bodyPr/>
          <a:lstStyle/>
          <a:p>
            <a:pPr>
              <a:defRPr/>
            </a:pPr>
            <a:endParaRPr lang="ru-RU">
              <a:latin typeface="Arial" pitchFamily="34" charset="0"/>
            </a:endParaRPr>
          </a:p>
        </p:txBody>
      </p:sp>
      <p:sp>
        <p:nvSpPr>
          <p:cNvPr id="13329" name="Line 25"/>
          <p:cNvSpPr>
            <a:spLocks noChangeShapeType="1"/>
          </p:cNvSpPr>
          <p:nvPr/>
        </p:nvSpPr>
        <p:spPr bwMode="auto">
          <a:xfrm flipH="1" flipV="1">
            <a:off x="6096000" y="2858635"/>
            <a:ext cx="1117600" cy="523875"/>
          </a:xfrm>
          <a:prstGeom prst="line">
            <a:avLst/>
          </a:prstGeom>
          <a:noFill/>
          <a:ln w="38100">
            <a:solidFill>
              <a:schemeClr val="accent6"/>
            </a:solidFill>
            <a:round/>
            <a:headEnd/>
            <a:tailEnd type="triangle" w="lg" len="lg"/>
          </a:ln>
        </p:spPr>
        <p:txBody>
          <a:bodyPr/>
          <a:lstStyle/>
          <a:p>
            <a:pPr>
              <a:defRPr/>
            </a:pPr>
            <a:endParaRPr lang="ru-RU">
              <a:latin typeface="Arial" pitchFamily="34" charset="0"/>
            </a:endParaRPr>
          </a:p>
        </p:txBody>
      </p:sp>
      <p:pic>
        <p:nvPicPr>
          <p:cNvPr id="26" name="Picture 2" descr="C:\Documents and Settings\kuligina\Мои документы\новые презентации\для през\iCANG3A4M.jpg"/>
          <p:cNvPicPr>
            <a:picLocks noChangeAspect="1" noChangeArrowheads="1"/>
          </p:cNvPicPr>
          <p:nvPr/>
        </p:nvPicPr>
        <p:blipFill>
          <a:blip r:embed="rId5" cstate="print">
            <a:clrChange>
              <a:clrFrom>
                <a:srgbClr val="FEFEFE"/>
              </a:clrFrom>
              <a:clrTo>
                <a:srgbClr val="FEFEFE">
                  <a:alpha val="0"/>
                </a:srgbClr>
              </a:clrTo>
            </a:clrChange>
          </a:blip>
          <a:srcRect/>
          <a:stretch>
            <a:fillRect/>
          </a:stretch>
        </p:blipFill>
        <p:spPr bwMode="auto">
          <a:xfrm>
            <a:off x="7726162" y="2276872"/>
            <a:ext cx="1417838" cy="1133325"/>
          </a:xfrm>
          <a:prstGeom prst="rect">
            <a:avLst/>
          </a:prstGeom>
          <a:noFill/>
        </p:spPr>
      </p:pic>
      <p:pic>
        <p:nvPicPr>
          <p:cNvPr id="27" name="Picture 10" descr="http://im4-tub-ru.yandex.net/i?id=716578227-08-72"/>
          <p:cNvPicPr>
            <a:picLocks noChangeAspect="1" noChangeArrowheads="1"/>
          </p:cNvPicPr>
          <p:nvPr/>
        </p:nvPicPr>
        <p:blipFill>
          <a:blip r:embed="rId6" cstate="print">
            <a:clrChange>
              <a:clrFrom>
                <a:srgbClr val="E3E3E3"/>
              </a:clrFrom>
              <a:clrTo>
                <a:srgbClr val="E3E3E3">
                  <a:alpha val="0"/>
                </a:srgbClr>
              </a:clrTo>
            </a:clrChange>
          </a:blip>
          <a:srcRect/>
          <a:stretch>
            <a:fillRect/>
          </a:stretch>
        </p:blipFill>
        <p:spPr bwMode="auto">
          <a:xfrm>
            <a:off x="4020457" y="4412342"/>
            <a:ext cx="1103085" cy="1139954"/>
          </a:xfrm>
          <a:prstGeom prst="rect">
            <a:avLst/>
          </a:prstGeom>
          <a:noFill/>
          <a:ln w="9525">
            <a:noFill/>
            <a:miter lim="800000"/>
            <a:headEnd/>
            <a:tailEnd/>
          </a:ln>
        </p:spPr>
      </p:pic>
      <p:sp>
        <p:nvSpPr>
          <p:cNvPr id="33" name="Багетная рамка 32"/>
          <p:cNvSpPr/>
          <p:nvPr/>
        </p:nvSpPr>
        <p:spPr>
          <a:xfrm>
            <a:off x="5580112" y="4221088"/>
            <a:ext cx="3024336" cy="1368152"/>
          </a:xfrm>
          <a:prstGeom prst="bevel">
            <a:avLst/>
          </a:prstGeom>
          <a:solidFill>
            <a:srgbClr val="00B0F0"/>
          </a:solidFill>
          <a:ln w="25400">
            <a:solidFill>
              <a:schemeClr val="tx1"/>
            </a:solidFill>
            <a:round/>
            <a:headEnd/>
            <a:tailEnd/>
          </a:ln>
        </p:spPr>
        <p:txBody>
          <a:bodyPr wrap="square" anchor="ctr"/>
          <a:lstStyle/>
          <a:p>
            <a:pPr algn="ctr"/>
            <a:r>
              <a:rPr lang="ru-RU" sz="1300" b="1" dirty="0" smtClean="0">
                <a:solidFill>
                  <a:schemeClr val="bg1"/>
                </a:solidFill>
              </a:rPr>
              <a:t>Из них, оказывающих медпомощь при </a:t>
            </a:r>
            <a:r>
              <a:rPr lang="ru-RU" sz="1300" b="1" dirty="0" err="1" smtClean="0">
                <a:solidFill>
                  <a:schemeClr val="bg1"/>
                </a:solidFill>
              </a:rPr>
              <a:t>соц.-значимых</a:t>
            </a:r>
            <a:r>
              <a:rPr lang="ru-RU" sz="1300" b="1" dirty="0" smtClean="0">
                <a:solidFill>
                  <a:schemeClr val="bg1"/>
                </a:solidFill>
              </a:rPr>
              <a:t> заболеваниях:</a:t>
            </a:r>
          </a:p>
          <a:p>
            <a:pPr algn="ctr"/>
            <a:r>
              <a:rPr lang="ru-RU" b="1" dirty="0" smtClean="0">
                <a:solidFill>
                  <a:schemeClr val="bg1"/>
                </a:solidFill>
              </a:rPr>
              <a:t>63</a:t>
            </a:r>
          </a:p>
        </p:txBody>
      </p:sp>
      <p:pic>
        <p:nvPicPr>
          <p:cNvPr id="1026" name="Picture 2" descr="C:\Users\potapov\Desktop\12872038794cb92c270ab71-0.jpg"/>
          <p:cNvPicPr>
            <a:picLocks noChangeAspect="1" noChangeArrowheads="1"/>
          </p:cNvPicPr>
          <p:nvPr/>
        </p:nvPicPr>
        <p:blipFill>
          <a:blip r:embed="rId7" cstate="print">
            <a:clrChange>
              <a:clrFrom>
                <a:srgbClr val="FFFFFF"/>
              </a:clrFrom>
              <a:clrTo>
                <a:srgbClr val="FFFFFF">
                  <a:alpha val="0"/>
                </a:srgbClr>
              </a:clrTo>
            </a:clrChange>
            <a:lum/>
          </a:blip>
          <a:srcRect/>
          <a:stretch>
            <a:fillRect/>
          </a:stretch>
        </p:blipFill>
        <p:spPr bwMode="auto">
          <a:xfrm>
            <a:off x="6372200" y="5589240"/>
            <a:ext cx="1478656" cy="975172"/>
          </a:xfrm>
          <a:prstGeom prst="rect">
            <a:avLst/>
          </a:prstGeom>
          <a:noFill/>
          <a:ln>
            <a:solidFill>
              <a:srgbClr val="000000">
                <a:alpha val="3137"/>
              </a:srgbClr>
            </a:solidFill>
          </a:ln>
        </p:spPr>
      </p:pic>
      <p:sp>
        <p:nvSpPr>
          <p:cNvPr id="36" name="TextBox 35"/>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5288" y="476250"/>
            <a:ext cx="2592387" cy="720725"/>
            <a:chOff x="249" y="300"/>
            <a:chExt cx="1633" cy="454"/>
          </a:xfrm>
        </p:grpSpPr>
        <p:sp>
          <p:nvSpPr>
            <p:cNvPr id="1048"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049" name="Picture 4" descr="222"/>
            <p:cNvPicPr>
              <a:picLocks noChangeAspect="1" noChangeArrowheads="1"/>
            </p:cNvPicPr>
            <p:nvPr/>
          </p:nvPicPr>
          <p:blipFill>
            <a:blip r:embed="rId3"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1046"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1047"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1044"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045"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030"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1042"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043"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sp>
        <p:nvSpPr>
          <p:cNvPr id="1032" name="WordArt 15"/>
          <p:cNvSpPr>
            <a:spLocks noChangeArrowheads="1" noChangeShapeType="1" noTextEdit="1"/>
          </p:cNvSpPr>
          <p:nvPr/>
        </p:nvSpPr>
        <p:spPr bwMode="auto">
          <a:xfrm>
            <a:off x="467544" y="1268760"/>
            <a:ext cx="8280920" cy="1079500"/>
          </a:xfrm>
          <a:prstGeom prst="rect">
            <a:avLst/>
          </a:prstGeom>
        </p:spPr>
        <p:txBody>
          <a:bodyPr wrap="none" fromWordArt="1">
            <a:prstTxWarp prst="textPlain">
              <a:avLst>
                <a:gd name="adj" fmla="val 50000"/>
              </a:avLst>
            </a:prstTxWarp>
          </a:bodyPr>
          <a:lstStyle/>
          <a:p>
            <a:pPr algn="ctr"/>
            <a:r>
              <a:rPr lang="ru-RU" sz="1400" kern="10" dirty="0">
                <a:ln w="12700">
                  <a:noFill/>
                  <a:round/>
                  <a:headEnd/>
                  <a:tailEnd/>
                </a:ln>
                <a:solidFill>
                  <a:srgbClr val="993366"/>
                </a:solidFill>
                <a:latin typeface="Impact"/>
              </a:rPr>
              <a:t>Структура медицинских организаций, включенных в реестр МО,</a:t>
            </a:r>
          </a:p>
          <a:p>
            <a:pPr algn="ctr"/>
            <a:r>
              <a:rPr lang="ru-RU" sz="1400" kern="10" dirty="0">
                <a:ln w="12700">
                  <a:noFill/>
                  <a:round/>
                  <a:headEnd/>
                  <a:tailEnd/>
                </a:ln>
                <a:solidFill>
                  <a:srgbClr val="993366"/>
                </a:solidFill>
                <a:latin typeface="Impact"/>
              </a:rPr>
              <a:t> для осуществления деятельности в сфере обязательного медицинского страхования</a:t>
            </a:r>
          </a:p>
          <a:p>
            <a:pPr algn="ctr"/>
            <a:r>
              <a:rPr lang="ru-RU" sz="1400" kern="10" dirty="0">
                <a:ln w="12700">
                  <a:noFill/>
                  <a:round/>
                  <a:headEnd/>
                  <a:tailEnd/>
                </a:ln>
                <a:solidFill>
                  <a:srgbClr val="993366"/>
                </a:solidFill>
                <a:latin typeface="Impact"/>
              </a:rPr>
              <a:t> по Московской областной программе ОМС в </a:t>
            </a:r>
            <a:r>
              <a:rPr lang="ru-RU" sz="1400" kern="10" dirty="0" smtClean="0">
                <a:ln w="12700">
                  <a:noFill/>
                  <a:round/>
                  <a:headEnd/>
                  <a:tailEnd/>
                </a:ln>
                <a:solidFill>
                  <a:srgbClr val="993366"/>
                </a:solidFill>
                <a:latin typeface="Impact"/>
              </a:rPr>
              <a:t>2015 </a:t>
            </a:r>
            <a:r>
              <a:rPr lang="ru-RU" sz="1400" kern="10" dirty="0">
                <a:ln w="12700">
                  <a:noFill/>
                  <a:round/>
                  <a:headEnd/>
                  <a:tailEnd/>
                </a:ln>
                <a:solidFill>
                  <a:srgbClr val="993366"/>
                </a:solidFill>
                <a:latin typeface="Impact"/>
              </a:rPr>
              <a:t>году</a:t>
            </a:r>
          </a:p>
        </p:txBody>
      </p:sp>
      <p:graphicFrame>
        <p:nvGraphicFramePr>
          <p:cNvPr id="1026" name="Object 16"/>
          <p:cNvGraphicFramePr>
            <a:graphicFrameLocks noChangeAspect="1"/>
          </p:cNvGraphicFramePr>
          <p:nvPr/>
        </p:nvGraphicFramePr>
        <p:xfrm>
          <a:off x="-252536" y="1988840"/>
          <a:ext cx="4032448" cy="3429584"/>
        </p:xfrm>
        <a:graphic>
          <a:graphicData uri="http://schemas.openxmlformats.org/presentationml/2006/ole">
            <p:oleObj spid="_x0000_s2050" name="Worksheet" r:id="rId4" imgW="3152907" imgH="2876576" progId="Excel.Sheet.8">
              <p:embed/>
            </p:oleObj>
          </a:graphicData>
        </a:graphic>
      </p:graphicFrame>
      <p:grpSp>
        <p:nvGrpSpPr>
          <p:cNvPr id="6" name="Group 17"/>
          <p:cNvGrpSpPr>
            <a:grpSpLocks/>
          </p:cNvGrpSpPr>
          <p:nvPr/>
        </p:nvGrpSpPr>
        <p:grpSpPr bwMode="auto">
          <a:xfrm>
            <a:off x="1116013" y="3068636"/>
            <a:ext cx="1889125" cy="1308100"/>
            <a:chOff x="703" y="1933"/>
            <a:chExt cx="1190" cy="824"/>
          </a:xfrm>
        </p:grpSpPr>
        <p:sp>
          <p:nvSpPr>
            <p:cNvPr id="1037" name="WordArt 18"/>
            <p:cNvSpPr>
              <a:spLocks noChangeArrowheads="1" noChangeShapeType="1" noTextEdit="1"/>
            </p:cNvSpPr>
            <p:nvPr/>
          </p:nvSpPr>
          <p:spPr bwMode="auto">
            <a:xfrm>
              <a:off x="884" y="1933"/>
              <a:ext cx="56" cy="120"/>
            </a:xfrm>
            <a:prstGeom prst="rect">
              <a:avLst/>
            </a:prstGeom>
          </p:spPr>
          <p:txBody>
            <a:bodyPr wrap="none" fromWordArt="1">
              <a:prstTxWarp prst="textPlain">
                <a:avLst>
                  <a:gd name="adj" fmla="val 50000"/>
                </a:avLst>
              </a:prstTxWarp>
            </a:bodyPr>
            <a:lstStyle/>
            <a:p>
              <a:pPr algn="ctr"/>
              <a:r>
                <a:rPr lang="ru-RU" sz="1400" kern="10" dirty="0">
                  <a:ln w="9525">
                    <a:solidFill>
                      <a:srgbClr val="000000"/>
                    </a:solidFill>
                    <a:round/>
                    <a:headEnd/>
                    <a:tailEnd/>
                  </a:ln>
                  <a:latin typeface="Arial"/>
                  <a:cs typeface="Arial"/>
                </a:rPr>
                <a:t>1</a:t>
              </a:r>
            </a:p>
          </p:txBody>
        </p:sp>
        <p:sp>
          <p:nvSpPr>
            <p:cNvPr id="1038" name="WordArt 19"/>
            <p:cNvSpPr>
              <a:spLocks noChangeArrowheads="1" noChangeShapeType="1" noTextEdit="1"/>
            </p:cNvSpPr>
            <p:nvPr/>
          </p:nvSpPr>
          <p:spPr bwMode="auto">
            <a:xfrm>
              <a:off x="1837" y="2205"/>
              <a:ext cx="56" cy="120"/>
            </a:xfrm>
            <a:prstGeom prst="rect">
              <a:avLst/>
            </a:prstGeom>
          </p:spPr>
          <p:txBody>
            <a:bodyPr wrap="none" fromWordArt="1">
              <a:prstTxWarp prst="textPlain">
                <a:avLst>
                  <a:gd name="adj" fmla="val 50000"/>
                </a:avLst>
              </a:prstTxWarp>
            </a:bodyPr>
            <a:lstStyle/>
            <a:p>
              <a:pPr algn="ctr"/>
              <a:r>
                <a:rPr lang="ru-RU" sz="1400" kern="10" dirty="0">
                  <a:ln w="9525">
                    <a:solidFill>
                      <a:srgbClr val="000000"/>
                    </a:solidFill>
                    <a:round/>
                    <a:headEnd/>
                    <a:tailEnd/>
                  </a:ln>
                  <a:latin typeface="Arial"/>
                  <a:cs typeface="Arial"/>
                </a:rPr>
                <a:t>2</a:t>
              </a:r>
            </a:p>
          </p:txBody>
        </p:sp>
        <p:sp>
          <p:nvSpPr>
            <p:cNvPr id="1039" name="WordArt 20"/>
            <p:cNvSpPr>
              <a:spLocks noChangeArrowheads="1" noChangeShapeType="1" noTextEdit="1"/>
            </p:cNvSpPr>
            <p:nvPr/>
          </p:nvSpPr>
          <p:spPr bwMode="auto">
            <a:xfrm>
              <a:off x="1428" y="2568"/>
              <a:ext cx="56" cy="120"/>
            </a:xfrm>
            <a:prstGeom prst="rect">
              <a:avLst/>
            </a:prstGeom>
          </p:spPr>
          <p:txBody>
            <a:bodyPr wrap="none" fromWordArt="1">
              <a:prstTxWarp prst="textPlain">
                <a:avLst>
                  <a:gd name="adj" fmla="val 50000"/>
                </a:avLst>
              </a:prstTxWarp>
            </a:bodyPr>
            <a:lstStyle/>
            <a:p>
              <a:pPr algn="ctr"/>
              <a:r>
                <a:rPr lang="ru-RU" sz="1400" kern="10" dirty="0">
                  <a:ln w="9525">
                    <a:solidFill>
                      <a:srgbClr val="000000"/>
                    </a:solidFill>
                    <a:round/>
                    <a:headEnd/>
                    <a:tailEnd/>
                  </a:ln>
                  <a:latin typeface="Arial"/>
                  <a:cs typeface="Arial"/>
                </a:rPr>
                <a:t>3</a:t>
              </a:r>
            </a:p>
          </p:txBody>
        </p:sp>
        <p:sp>
          <p:nvSpPr>
            <p:cNvPr id="1040" name="WordArt 21"/>
            <p:cNvSpPr>
              <a:spLocks noChangeArrowheads="1" noChangeShapeType="1" noTextEdit="1"/>
            </p:cNvSpPr>
            <p:nvPr/>
          </p:nvSpPr>
          <p:spPr bwMode="auto">
            <a:xfrm>
              <a:off x="1066" y="2659"/>
              <a:ext cx="46" cy="98"/>
            </a:xfrm>
            <a:prstGeom prst="rect">
              <a:avLst/>
            </a:prstGeom>
          </p:spPr>
          <p:txBody>
            <a:bodyPr wrap="none" fromWordArt="1">
              <a:prstTxWarp prst="textPlain">
                <a:avLst>
                  <a:gd name="adj" fmla="val 50000"/>
                </a:avLst>
              </a:prstTxWarp>
            </a:bodyPr>
            <a:lstStyle/>
            <a:p>
              <a:pPr algn="ctr"/>
              <a:r>
                <a:rPr lang="ru-RU" sz="1200" kern="10" dirty="0">
                  <a:ln w="9525">
                    <a:solidFill>
                      <a:srgbClr val="000000"/>
                    </a:solidFill>
                    <a:round/>
                    <a:headEnd/>
                    <a:tailEnd/>
                  </a:ln>
                  <a:latin typeface="Arial"/>
                  <a:cs typeface="Arial"/>
                </a:rPr>
                <a:t>4</a:t>
              </a:r>
            </a:p>
          </p:txBody>
        </p:sp>
        <p:sp>
          <p:nvSpPr>
            <p:cNvPr id="1041" name="WordArt 22"/>
            <p:cNvSpPr>
              <a:spLocks noChangeArrowheads="1" noChangeShapeType="1" noTextEdit="1"/>
            </p:cNvSpPr>
            <p:nvPr/>
          </p:nvSpPr>
          <p:spPr bwMode="auto">
            <a:xfrm>
              <a:off x="703" y="2568"/>
              <a:ext cx="36" cy="84"/>
            </a:xfrm>
            <a:prstGeom prst="rect">
              <a:avLst/>
            </a:prstGeom>
          </p:spPr>
          <p:txBody>
            <a:bodyPr wrap="none" fromWordArt="1">
              <a:prstTxWarp prst="textPlain">
                <a:avLst>
                  <a:gd name="adj" fmla="val 50000"/>
                </a:avLst>
              </a:prstTxWarp>
            </a:bodyPr>
            <a:lstStyle/>
            <a:p>
              <a:pPr algn="ctr"/>
              <a:r>
                <a:rPr lang="ru-RU" sz="800" kern="10" dirty="0">
                  <a:ln w="9525">
                    <a:solidFill>
                      <a:srgbClr val="000000"/>
                    </a:solidFill>
                    <a:round/>
                    <a:headEnd/>
                    <a:tailEnd/>
                  </a:ln>
                  <a:latin typeface="Arial"/>
                  <a:cs typeface="Arial"/>
                </a:rPr>
                <a:t>5</a:t>
              </a:r>
            </a:p>
          </p:txBody>
        </p:sp>
      </p:grpSp>
      <p:sp>
        <p:nvSpPr>
          <p:cNvPr id="1034" name="Rectangle 23"/>
          <p:cNvSpPr>
            <a:spLocks noChangeArrowheads="1"/>
          </p:cNvSpPr>
          <p:nvPr/>
        </p:nvSpPr>
        <p:spPr bwMode="auto">
          <a:xfrm>
            <a:off x="3563888" y="2780928"/>
            <a:ext cx="5257850" cy="1569660"/>
          </a:xfrm>
          <a:prstGeom prst="rect">
            <a:avLst/>
          </a:prstGeom>
          <a:noFill/>
          <a:ln w="9525">
            <a:noFill/>
            <a:miter lim="800000"/>
            <a:headEnd/>
            <a:tailEnd/>
          </a:ln>
        </p:spPr>
        <p:txBody>
          <a:bodyPr wrap="square">
            <a:spAutoFit/>
          </a:bodyPr>
          <a:lstStyle/>
          <a:p>
            <a:r>
              <a:rPr lang="ru-RU" sz="1200" b="1" dirty="0" smtClean="0">
                <a:solidFill>
                  <a:schemeClr val="accent5">
                    <a:lumMod val="50000"/>
                  </a:schemeClr>
                </a:solidFill>
              </a:rPr>
              <a:t>1)</a:t>
            </a:r>
            <a:r>
              <a:rPr lang="en-US" sz="1200" b="1" dirty="0" smtClean="0">
                <a:solidFill>
                  <a:schemeClr val="accent5">
                    <a:lumMod val="50000"/>
                  </a:schemeClr>
                </a:solidFill>
              </a:rPr>
              <a:t> </a:t>
            </a:r>
            <a:r>
              <a:rPr lang="ru-RU" sz="1200" b="1" dirty="0">
                <a:solidFill>
                  <a:schemeClr val="accent5">
                    <a:lumMod val="50000"/>
                  </a:schemeClr>
                </a:solidFill>
              </a:rPr>
              <a:t>Муниципальные медицинские организации – </a:t>
            </a:r>
            <a:r>
              <a:rPr lang="ru-RU" sz="1200" b="1" dirty="0" smtClean="0">
                <a:solidFill>
                  <a:schemeClr val="accent5">
                    <a:lumMod val="50000"/>
                  </a:schemeClr>
                </a:solidFill>
              </a:rPr>
              <a:t>226 (50,9%)</a:t>
            </a:r>
            <a:endParaRPr lang="ru-RU" sz="1200" dirty="0">
              <a:solidFill>
                <a:schemeClr val="accent5">
                  <a:lumMod val="50000"/>
                </a:schemeClr>
              </a:solidFill>
            </a:endParaRPr>
          </a:p>
          <a:p>
            <a:r>
              <a:rPr lang="ru-RU" sz="1200" b="1" dirty="0">
                <a:solidFill>
                  <a:schemeClr val="accent5">
                    <a:lumMod val="50000"/>
                  </a:schemeClr>
                </a:solidFill>
              </a:rPr>
              <a:t>2) Государственные  медицинские организации Московской области – </a:t>
            </a:r>
            <a:r>
              <a:rPr lang="ru-RU" sz="1200" b="1" dirty="0" smtClean="0">
                <a:solidFill>
                  <a:schemeClr val="accent5">
                    <a:lumMod val="50000"/>
                  </a:schemeClr>
                </a:solidFill>
              </a:rPr>
              <a:t>73 (16,4%)</a:t>
            </a:r>
            <a:endParaRPr lang="ru-RU" sz="1200" dirty="0">
              <a:solidFill>
                <a:schemeClr val="accent5">
                  <a:lumMod val="50000"/>
                </a:schemeClr>
              </a:solidFill>
            </a:endParaRPr>
          </a:p>
          <a:p>
            <a:r>
              <a:rPr lang="ru-RU" sz="1200" b="1" dirty="0">
                <a:solidFill>
                  <a:schemeClr val="accent5">
                    <a:lumMod val="50000"/>
                  </a:schemeClr>
                </a:solidFill>
              </a:rPr>
              <a:t>3)</a:t>
            </a:r>
            <a:r>
              <a:rPr lang="en-US" sz="1200" b="1" dirty="0">
                <a:solidFill>
                  <a:schemeClr val="accent5">
                    <a:lumMod val="50000"/>
                  </a:schemeClr>
                </a:solidFill>
              </a:rPr>
              <a:t> </a:t>
            </a:r>
            <a:r>
              <a:rPr lang="ru-RU" sz="1200" b="1" dirty="0">
                <a:solidFill>
                  <a:schemeClr val="accent5">
                    <a:lumMod val="50000"/>
                  </a:schemeClr>
                </a:solidFill>
              </a:rPr>
              <a:t>Медицинские организации Федерального подчинения – </a:t>
            </a:r>
            <a:r>
              <a:rPr lang="ru-RU" sz="1200" b="1" dirty="0" smtClean="0">
                <a:solidFill>
                  <a:schemeClr val="accent5">
                    <a:lumMod val="50000"/>
                  </a:schemeClr>
                </a:solidFill>
              </a:rPr>
              <a:t>64 (14,4%) </a:t>
            </a:r>
            <a:endParaRPr lang="ru-RU" sz="1200" b="1" dirty="0">
              <a:solidFill>
                <a:schemeClr val="accent5">
                  <a:lumMod val="50000"/>
                </a:schemeClr>
              </a:solidFill>
            </a:endParaRPr>
          </a:p>
          <a:p>
            <a:r>
              <a:rPr lang="ru-RU" sz="1200" b="1" dirty="0">
                <a:solidFill>
                  <a:schemeClr val="accent5">
                    <a:lumMod val="50000"/>
                  </a:schemeClr>
                </a:solidFill>
              </a:rPr>
              <a:t>4) Медицинские организации других министерств и ведомств – 18</a:t>
            </a:r>
            <a:r>
              <a:rPr lang="en-US" sz="1200" b="1" dirty="0">
                <a:solidFill>
                  <a:schemeClr val="accent5">
                    <a:lumMod val="50000"/>
                  </a:schemeClr>
                </a:solidFill>
              </a:rPr>
              <a:t> </a:t>
            </a:r>
            <a:r>
              <a:rPr lang="ru-RU" sz="1200" b="1" dirty="0">
                <a:solidFill>
                  <a:schemeClr val="accent5">
                    <a:lumMod val="50000"/>
                  </a:schemeClr>
                </a:solidFill>
              </a:rPr>
              <a:t>(</a:t>
            </a:r>
            <a:r>
              <a:rPr lang="ru-RU" sz="1200" b="1" dirty="0" smtClean="0">
                <a:solidFill>
                  <a:schemeClr val="accent5">
                    <a:lumMod val="50000"/>
                  </a:schemeClr>
                </a:solidFill>
              </a:rPr>
              <a:t>4,1%)</a:t>
            </a:r>
            <a:r>
              <a:rPr lang="ru-RU" sz="1200" b="1" dirty="0">
                <a:solidFill>
                  <a:schemeClr val="accent5">
                    <a:lumMod val="50000"/>
                  </a:schemeClr>
                </a:solidFill>
              </a:rPr>
              <a:t>	</a:t>
            </a:r>
            <a:endParaRPr lang="ru-RU" sz="1200" dirty="0">
              <a:solidFill>
                <a:schemeClr val="accent5">
                  <a:lumMod val="50000"/>
                </a:schemeClr>
              </a:solidFill>
            </a:endParaRPr>
          </a:p>
          <a:p>
            <a:r>
              <a:rPr lang="ru-RU" sz="1200" b="1" dirty="0">
                <a:solidFill>
                  <a:schemeClr val="accent5">
                    <a:lumMod val="50000"/>
                  </a:schemeClr>
                </a:solidFill>
              </a:rPr>
              <a:t>5) Частные медицинские организации – </a:t>
            </a:r>
            <a:r>
              <a:rPr lang="ru-RU" sz="1200" b="1" dirty="0" smtClean="0">
                <a:solidFill>
                  <a:schemeClr val="accent5">
                    <a:lumMod val="50000"/>
                  </a:schemeClr>
                </a:solidFill>
              </a:rPr>
              <a:t>63 </a:t>
            </a:r>
            <a:r>
              <a:rPr lang="ru-RU" sz="1200" b="1" dirty="0">
                <a:solidFill>
                  <a:schemeClr val="accent5">
                    <a:lumMod val="50000"/>
                  </a:schemeClr>
                </a:solidFill>
              </a:rPr>
              <a:t>(</a:t>
            </a:r>
            <a:r>
              <a:rPr lang="ru-RU" sz="1200" b="1" dirty="0" smtClean="0">
                <a:solidFill>
                  <a:schemeClr val="accent5">
                    <a:lumMod val="50000"/>
                  </a:schemeClr>
                </a:solidFill>
              </a:rPr>
              <a:t>14,2%)</a:t>
            </a:r>
            <a:endParaRPr lang="ru-RU" sz="1200" b="1" dirty="0">
              <a:solidFill>
                <a:schemeClr val="accent5">
                  <a:lumMod val="50000"/>
                </a:schemeClr>
              </a:solidFill>
            </a:endParaRPr>
          </a:p>
        </p:txBody>
      </p:sp>
      <p:cxnSp>
        <p:nvCxnSpPr>
          <p:cNvPr id="1035"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036" name="Rectangle 25"/>
          <p:cNvSpPr>
            <a:spLocks noChangeArrowheads="1"/>
          </p:cNvSpPr>
          <p:nvPr/>
        </p:nvSpPr>
        <p:spPr bwMode="auto">
          <a:xfrm>
            <a:off x="3275856" y="4869160"/>
            <a:ext cx="5329237" cy="503237"/>
          </a:xfrm>
          <a:prstGeom prst="rect">
            <a:avLst/>
          </a:prstGeom>
          <a:noFill/>
          <a:ln w="9525">
            <a:solidFill>
              <a:schemeClr val="tx1"/>
            </a:solidFill>
            <a:miter lim="800000"/>
            <a:headEnd/>
            <a:tailEnd/>
          </a:ln>
        </p:spPr>
        <p:txBody>
          <a:bodyPr wrap="none" anchor="ctr"/>
          <a:lstStyle/>
          <a:p>
            <a:pPr algn="ctr"/>
            <a:r>
              <a:rPr lang="ru-RU" sz="1400" b="1" dirty="0">
                <a:solidFill>
                  <a:schemeClr val="accent5">
                    <a:lumMod val="50000"/>
                  </a:schemeClr>
                </a:solidFill>
              </a:rPr>
              <a:t>Всего медицинских организаций (юридических лиц) - </a:t>
            </a:r>
            <a:r>
              <a:rPr lang="ru-RU" sz="1400" b="1" dirty="0" smtClean="0">
                <a:solidFill>
                  <a:schemeClr val="accent5">
                    <a:lumMod val="50000"/>
                  </a:schemeClr>
                </a:solidFill>
              </a:rPr>
              <a:t>444</a:t>
            </a:r>
            <a:endParaRPr lang="ru-RU" sz="1400" b="1" dirty="0">
              <a:solidFill>
                <a:schemeClr val="accent5">
                  <a:lumMod val="50000"/>
                </a:schemeClr>
              </a:solidFill>
            </a:endParaRPr>
          </a:p>
        </p:txBody>
      </p:sp>
      <p:sp>
        <p:nvSpPr>
          <p:cNvPr id="26" name="TextBox 25"/>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07" name="Picture 19" descr="C:\Users\potapov\Downloads\Documents.png"/>
          <p:cNvPicPr>
            <a:picLocks noChangeAspect="1" noChangeArrowheads="1"/>
          </p:cNvPicPr>
          <p:nvPr/>
        </p:nvPicPr>
        <p:blipFill>
          <a:blip r:embed="rId2" cstate="print"/>
          <a:srcRect/>
          <a:stretch>
            <a:fillRect/>
          </a:stretch>
        </p:blipFill>
        <p:spPr bwMode="auto">
          <a:xfrm>
            <a:off x="5747658" y="3399972"/>
            <a:ext cx="1103086" cy="1103086"/>
          </a:xfrm>
          <a:prstGeom prst="rect">
            <a:avLst/>
          </a:prstGeom>
          <a:noFill/>
        </p:spPr>
      </p:pic>
      <p:pic>
        <p:nvPicPr>
          <p:cNvPr id="22" name="Picture 19" descr="C:\Users\potapov\Downloads\Documents.png"/>
          <p:cNvPicPr>
            <a:picLocks noChangeAspect="1" noChangeArrowheads="1"/>
          </p:cNvPicPr>
          <p:nvPr/>
        </p:nvPicPr>
        <p:blipFill>
          <a:blip r:embed="rId2" cstate="print"/>
          <a:srcRect/>
          <a:stretch>
            <a:fillRect/>
          </a:stretch>
        </p:blipFill>
        <p:spPr bwMode="auto">
          <a:xfrm>
            <a:off x="4027715" y="3813629"/>
            <a:ext cx="1103086" cy="1103086"/>
          </a:xfrm>
          <a:prstGeom prst="rect">
            <a:avLst/>
          </a:prstGeom>
          <a:noFill/>
        </p:spPr>
      </p:pic>
      <p:pic>
        <p:nvPicPr>
          <p:cNvPr id="23" name="Picture 19" descr="C:\Users\potapov\Downloads\Documents.png"/>
          <p:cNvPicPr>
            <a:picLocks noChangeAspect="1" noChangeArrowheads="1"/>
          </p:cNvPicPr>
          <p:nvPr/>
        </p:nvPicPr>
        <p:blipFill>
          <a:blip r:embed="rId2" cstate="print"/>
          <a:srcRect/>
          <a:stretch>
            <a:fillRect/>
          </a:stretch>
        </p:blipFill>
        <p:spPr bwMode="auto">
          <a:xfrm>
            <a:off x="2322287" y="3298370"/>
            <a:ext cx="1103086" cy="1103086"/>
          </a:xfrm>
          <a:prstGeom prst="rect">
            <a:avLst/>
          </a:prstGeom>
          <a:noFill/>
        </p:spPr>
      </p:pic>
      <p:grpSp>
        <p:nvGrpSpPr>
          <p:cNvPr id="2" name="Group 2"/>
          <p:cNvGrpSpPr>
            <a:grpSpLocks/>
          </p:cNvGrpSpPr>
          <p:nvPr/>
        </p:nvGrpSpPr>
        <p:grpSpPr bwMode="auto">
          <a:xfrm>
            <a:off x="395288" y="476250"/>
            <a:ext cx="2592387" cy="720725"/>
            <a:chOff x="249" y="300"/>
            <a:chExt cx="1633" cy="454"/>
          </a:xfrm>
        </p:grpSpPr>
        <p:sp>
          <p:nvSpPr>
            <p:cNvPr id="12305"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2306" name="Picture 4" descr="222"/>
            <p:cNvPicPr>
              <a:picLocks noChangeAspect="1" noChangeArrowheads="1"/>
            </p:cNvPicPr>
            <p:nvPr/>
          </p:nvPicPr>
          <p:blipFill>
            <a:blip r:embed="rId3" cstate="print"/>
            <a:srcRect/>
            <a:stretch>
              <a:fillRect/>
            </a:stretch>
          </p:blipFill>
          <p:spPr bwMode="auto">
            <a:xfrm>
              <a:off x="249" y="300"/>
              <a:ext cx="360" cy="234"/>
            </a:xfrm>
            <a:prstGeom prst="rect">
              <a:avLst/>
            </a:prstGeom>
            <a:noFill/>
            <a:ln w="9525">
              <a:noFill/>
              <a:miter lim="800000"/>
              <a:headEnd/>
              <a:tailEnd/>
            </a:ln>
          </p:spPr>
        </p:pic>
      </p:grpSp>
      <p:cxnSp>
        <p:nvCxnSpPr>
          <p:cNvPr id="12292"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cxnSp>
        <p:nvCxnSpPr>
          <p:cNvPr id="12293"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2294" name="WordArt 20"/>
          <p:cNvSpPr>
            <a:spLocks noChangeArrowheads="1" noChangeShapeType="1" noTextEdit="1"/>
          </p:cNvSpPr>
          <p:nvPr/>
        </p:nvSpPr>
        <p:spPr bwMode="auto">
          <a:xfrm>
            <a:off x="1566863" y="2047875"/>
            <a:ext cx="5603875" cy="681038"/>
          </a:xfrm>
          <a:prstGeom prst="rect">
            <a:avLst/>
          </a:prstGeom>
        </p:spPr>
        <p:txBody>
          <a:bodyPr wrap="none" fromWordArt="1">
            <a:prstTxWarp prst="textPlain">
              <a:avLst>
                <a:gd name="adj" fmla="val 50000"/>
              </a:avLst>
            </a:prstTxWarp>
          </a:bodyPr>
          <a:lstStyle/>
          <a:p>
            <a:pPr algn="ctr"/>
            <a:endParaRPr lang="ru-RU" sz="1400" kern="10">
              <a:ln w="12700">
                <a:noFill/>
                <a:round/>
                <a:headEnd/>
                <a:tailEnd/>
              </a:ln>
              <a:solidFill>
                <a:srgbClr val="993366"/>
              </a:solidFill>
              <a:latin typeface="Impact"/>
            </a:endParaRPr>
          </a:p>
        </p:txBody>
      </p:sp>
      <p:sp>
        <p:nvSpPr>
          <p:cNvPr id="12295" name="TextBox 18"/>
          <p:cNvSpPr txBox="1">
            <a:spLocks noChangeArrowheads="1"/>
          </p:cNvSpPr>
          <p:nvPr/>
        </p:nvSpPr>
        <p:spPr bwMode="auto">
          <a:xfrm>
            <a:off x="2395538" y="391659"/>
            <a:ext cx="6748462" cy="769937"/>
          </a:xfrm>
          <a:prstGeom prst="rect">
            <a:avLst/>
          </a:prstGeom>
          <a:noFill/>
          <a:ln w="9525">
            <a:noFill/>
            <a:miter lim="800000"/>
            <a:headEnd/>
            <a:tailEnd/>
          </a:ln>
        </p:spPr>
        <p:txBody>
          <a:bodyPr>
            <a:spAutoFit/>
          </a:bodyPr>
          <a:lstStyle/>
          <a:p>
            <a:pPr algn="ctr"/>
            <a:r>
              <a:rPr lang="ru-RU" sz="2200" dirty="0" smtClean="0">
                <a:solidFill>
                  <a:srgbClr val="660066"/>
                </a:solidFill>
                <a:latin typeface="Impact" pitchFamily="34" charset="0"/>
              </a:rPr>
              <a:t>Договоры </a:t>
            </a:r>
            <a:r>
              <a:rPr lang="ru-RU" sz="2200" dirty="0">
                <a:solidFill>
                  <a:srgbClr val="660066"/>
                </a:solidFill>
                <a:latin typeface="Impact" pitchFamily="34" charset="0"/>
              </a:rPr>
              <a:t>в сфере обязательного медицинского страхования</a:t>
            </a:r>
          </a:p>
        </p:txBody>
      </p:sp>
      <p:sp>
        <p:nvSpPr>
          <p:cNvPr id="12296" name="AutoShape 22"/>
          <p:cNvSpPr>
            <a:spLocks noChangeArrowheads="1"/>
          </p:cNvSpPr>
          <p:nvPr/>
        </p:nvSpPr>
        <p:spPr bwMode="auto">
          <a:xfrm>
            <a:off x="247650" y="4573588"/>
            <a:ext cx="2727325" cy="719137"/>
          </a:xfrm>
          <a:prstGeom prst="roundRect">
            <a:avLst>
              <a:gd name="adj" fmla="val 16667"/>
            </a:avLst>
          </a:prstGeom>
          <a:solidFill>
            <a:srgbClr val="CCFFFF"/>
          </a:solidFill>
          <a:ln w="25400">
            <a:solidFill>
              <a:schemeClr val="tx1"/>
            </a:solidFill>
            <a:round/>
            <a:headEnd/>
            <a:tailEnd/>
          </a:ln>
        </p:spPr>
        <p:txBody>
          <a:bodyPr wrap="none" anchor="ctr"/>
          <a:lstStyle/>
          <a:p>
            <a:pPr algn="ctr"/>
            <a:r>
              <a:rPr lang="ru-RU" sz="1400" b="1"/>
              <a:t>страховые медицинские</a:t>
            </a:r>
          </a:p>
          <a:p>
            <a:pPr algn="ctr"/>
            <a:r>
              <a:rPr lang="ru-RU" sz="1400" b="1"/>
              <a:t> организации</a:t>
            </a:r>
          </a:p>
        </p:txBody>
      </p:sp>
      <p:sp>
        <p:nvSpPr>
          <p:cNvPr id="12297" name="AutoShape 21"/>
          <p:cNvSpPr>
            <a:spLocks noChangeArrowheads="1"/>
          </p:cNvSpPr>
          <p:nvPr/>
        </p:nvSpPr>
        <p:spPr bwMode="auto">
          <a:xfrm>
            <a:off x="3073400" y="2495550"/>
            <a:ext cx="2879725" cy="792163"/>
          </a:xfrm>
          <a:prstGeom prst="roundRect">
            <a:avLst>
              <a:gd name="adj" fmla="val 16667"/>
            </a:avLst>
          </a:prstGeom>
          <a:solidFill>
            <a:srgbClr val="CCFFFF"/>
          </a:solidFill>
          <a:ln w="25400">
            <a:solidFill>
              <a:schemeClr val="tx1"/>
            </a:solidFill>
            <a:round/>
            <a:headEnd/>
            <a:tailEnd/>
          </a:ln>
        </p:spPr>
        <p:txBody>
          <a:bodyPr wrap="none" anchor="ctr"/>
          <a:lstStyle/>
          <a:p>
            <a:pPr algn="ctr"/>
            <a:r>
              <a:rPr lang="ru-RU" sz="1400" b="1"/>
              <a:t>ТФОМС МО</a:t>
            </a:r>
          </a:p>
        </p:txBody>
      </p:sp>
      <p:sp>
        <p:nvSpPr>
          <p:cNvPr id="12298" name="AutoShape 23"/>
          <p:cNvSpPr>
            <a:spLocks noChangeArrowheads="1"/>
          </p:cNvSpPr>
          <p:nvPr/>
        </p:nvSpPr>
        <p:spPr bwMode="auto">
          <a:xfrm>
            <a:off x="6443663" y="4559300"/>
            <a:ext cx="2439987" cy="719138"/>
          </a:xfrm>
          <a:prstGeom prst="roundRect">
            <a:avLst>
              <a:gd name="adj" fmla="val 16667"/>
            </a:avLst>
          </a:prstGeom>
          <a:solidFill>
            <a:srgbClr val="CCFFFF"/>
          </a:solidFill>
          <a:ln w="25400">
            <a:solidFill>
              <a:schemeClr val="tx1"/>
            </a:solidFill>
            <a:round/>
            <a:headEnd/>
            <a:tailEnd/>
          </a:ln>
        </p:spPr>
        <p:txBody>
          <a:bodyPr wrap="none" anchor="ctr"/>
          <a:lstStyle/>
          <a:p>
            <a:pPr algn="ctr"/>
            <a:r>
              <a:rPr lang="ru-RU" sz="1400" b="1"/>
              <a:t>медицинские организации</a:t>
            </a:r>
          </a:p>
        </p:txBody>
      </p:sp>
      <p:sp>
        <p:nvSpPr>
          <p:cNvPr id="12300" name="TextBox 27"/>
          <p:cNvSpPr txBox="1">
            <a:spLocks noChangeArrowheads="1"/>
          </p:cNvSpPr>
          <p:nvPr/>
        </p:nvSpPr>
        <p:spPr bwMode="auto">
          <a:xfrm>
            <a:off x="3338060" y="5080227"/>
            <a:ext cx="2743200" cy="1015663"/>
          </a:xfrm>
          <a:prstGeom prst="rect">
            <a:avLst/>
          </a:prstGeom>
          <a:noFill/>
          <a:ln w="9525">
            <a:noFill/>
            <a:miter lim="800000"/>
            <a:headEnd/>
            <a:tailEnd/>
          </a:ln>
        </p:spPr>
        <p:txBody>
          <a:bodyPr>
            <a:spAutoFit/>
          </a:bodyPr>
          <a:lstStyle/>
          <a:p>
            <a:pPr algn="ctr"/>
            <a:r>
              <a:rPr lang="ru-RU" sz="1200" dirty="0" smtClean="0">
                <a:solidFill>
                  <a:srgbClr val="660066"/>
                </a:solidFill>
              </a:rPr>
              <a:t>Договор  на оказание и оплату медицинской помощи по ОМС (приказ Минздравсоцразвития России от 9 сентября 2011 г. N 1030н) </a:t>
            </a:r>
            <a:endParaRPr lang="ru-RU" sz="1200" dirty="0">
              <a:solidFill>
                <a:srgbClr val="660066"/>
              </a:solidFill>
            </a:endParaRPr>
          </a:p>
        </p:txBody>
      </p:sp>
      <p:sp>
        <p:nvSpPr>
          <p:cNvPr id="12303" name="TextBox 30"/>
          <p:cNvSpPr txBox="1">
            <a:spLocks noChangeArrowheads="1"/>
          </p:cNvSpPr>
          <p:nvPr/>
        </p:nvSpPr>
        <p:spPr bwMode="auto">
          <a:xfrm>
            <a:off x="174171" y="2943454"/>
            <a:ext cx="2206625" cy="830997"/>
          </a:xfrm>
          <a:prstGeom prst="rect">
            <a:avLst/>
          </a:prstGeom>
          <a:noFill/>
          <a:ln w="9525">
            <a:noFill/>
            <a:miter lim="800000"/>
            <a:headEnd/>
            <a:tailEnd/>
          </a:ln>
        </p:spPr>
        <p:txBody>
          <a:bodyPr>
            <a:spAutoFit/>
          </a:bodyPr>
          <a:lstStyle/>
          <a:p>
            <a:pPr algn="ctr"/>
            <a:r>
              <a:rPr lang="ru-RU" sz="1200" dirty="0">
                <a:solidFill>
                  <a:srgbClr val="660066"/>
                </a:solidFill>
              </a:rPr>
              <a:t>Договор  о финансовом обеспечении </a:t>
            </a:r>
            <a:r>
              <a:rPr lang="ru-RU" sz="1200" dirty="0" smtClean="0">
                <a:solidFill>
                  <a:srgbClr val="660066"/>
                </a:solidFill>
              </a:rPr>
              <a:t>ОМС  (приказ Минздрава России от 24 декабря 2012 г. N 1355н)</a:t>
            </a:r>
            <a:endParaRPr lang="ru-RU" sz="1200" dirty="0">
              <a:solidFill>
                <a:srgbClr val="660066"/>
              </a:solidFill>
            </a:endParaRPr>
          </a:p>
        </p:txBody>
      </p:sp>
      <p:sp>
        <p:nvSpPr>
          <p:cNvPr id="12304" name="TextBox 31"/>
          <p:cNvSpPr txBox="1">
            <a:spLocks noChangeArrowheads="1"/>
          </p:cNvSpPr>
          <p:nvPr/>
        </p:nvSpPr>
        <p:spPr bwMode="auto">
          <a:xfrm>
            <a:off x="6871608" y="2347905"/>
            <a:ext cx="2082800" cy="1754326"/>
          </a:xfrm>
          <a:prstGeom prst="rect">
            <a:avLst/>
          </a:prstGeom>
          <a:noFill/>
          <a:ln w="9525">
            <a:noFill/>
            <a:miter lim="800000"/>
            <a:headEnd/>
            <a:tailEnd/>
          </a:ln>
        </p:spPr>
        <p:txBody>
          <a:bodyPr>
            <a:spAutoFit/>
          </a:bodyPr>
          <a:lstStyle/>
          <a:p>
            <a:pPr algn="ctr"/>
            <a:r>
              <a:rPr lang="ru-RU" sz="1200" dirty="0">
                <a:solidFill>
                  <a:srgbClr val="660066"/>
                </a:solidFill>
              </a:rPr>
              <a:t>Договор  </a:t>
            </a:r>
            <a:r>
              <a:rPr lang="ru-RU" sz="1200" dirty="0" smtClean="0">
                <a:solidFill>
                  <a:srgbClr val="660066"/>
                </a:solidFill>
              </a:rPr>
              <a:t>на оказание и оплату медицинской помощи по ОМС</a:t>
            </a:r>
            <a:r>
              <a:rPr lang="ru-RU" sz="1200" dirty="0">
                <a:solidFill>
                  <a:srgbClr val="660066"/>
                </a:solidFill>
              </a:rPr>
              <a:t> (</a:t>
            </a:r>
            <a:r>
              <a:rPr lang="ru-RU" sz="1200" dirty="0" smtClean="0">
                <a:solidFill>
                  <a:srgbClr val="660066"/>
                </a:solidFill>
              </a:rPr>
              <a:t>за </a:t>
            </a:r>
            <a:r>
              <a:rPr lang="ru-RU" sz="1200" dirty="0">
                <a:solidFill>
                  <a:srgbClr val="660066"/>
                </a:solidFill>
              </a:rPr>
              <a:t>медицинскую помощь, оказанную </a:t>
            </a:r>
            <a:r>
              <a:rPr lang="ru-RU" sz="1200" dirty="0" smtClean="0">
                <a:solidFill>
                  <a:srgbClr val="660066"/>
                </a:solidFill>
              </a:rPr>
              <a:t>застрахованным в другом субъекте РФ)  (приказ ТФОМС МО от 28.12.2012 №284) </a:t>
            </a:r>
            <a:endParaRPr lang="ru-RU" sz="1200" dirty="0">
              <a:solidFill>
                <a:srgbClr val="660066"/>
              </a:solidFill>
            </a:endParaRPr>
          </a:p>
        </p:txBody>
      </p:sp>
      <p:pic>
        <p:nvPicPr>
          <p:cNvPr id="24" name="Picture 6" descr="http://www.art-saloon.ru/big/item_2643.jpg">
            <a:hlinkClick r:id="rId4"/>
          </p:cNvPr>
          <p:cNvPicPr>
            <a:picLocks noChangeAspect="1" noChangeArrowheads="1"/>
          </p:cNvPicPr>
          <p:nvPr/>
        </p:nvPicPr>
        <p:blipFill>
          <a:blip r:embed="rId5" cstate="print"/>
          <a:srcRect/>
          <a:stretch>
            <a:fillRect/>
          </a:stretch>
        </p:blipFill>
        <p:spPr bwMode="auto">
          <a:xfrm>
            <a:off x="3942386" y="1640114"/>
            <a:ext cx="1195671" cy="724822"/>
          </a:xfrm>
          <a:prstGeom prst="rect">
            <a:avLst/>
          </a:prstGeom>
          <a:noFill/>
          <a:ln w="9525">
            <a:noFill/>
            <a:miter lim="800000"/>
            <a:headEnd/>
            <a:tailEnd/>
          </a:ln>
        </p:spPr>
      </p:pic>
      <p:pic>
        <p:nvPicPr>
          <p:cNvPr id="25" name="Picture 10" descr="http://im4-tub-ru.yandex.net/i?id=716578227-08-72"/>
          <p:cNvPicPr>
            <a:picLocks noChangeAspect="1" noChangeArrowheads="1"/>
          </p:cNvPicPr>
          <p:nvPr/>
        </p:nvPicPr>
        <p:blipFill>
          <a:blip r:embed="rId6" cstate="print">
            <a:clrChange>
              <a:clrFrom>
                <a:srgbClr val="E3E3E3"/>
              </a:clrFrom>
              <a:clrTo>
                <a:srgbClr val="E3E3E3">
                  <a:alpha val="0"/>
                </a:srgbClr>
              </a:clrTo>
            </a:clrChange>
          </a:blip>
          <a:srcRect/>
          <a:stretch>
            <a:fillRect/>
          </a:stretch>
        </p:blipFill>
        <p:spPr bwMode="auto">
          <a:xfrm>
            <a:off x="841829" y="5326742"/>
            <a:ext cx="1103085" cy="1139954"/>
          </a:xfrm>
          <a:prstGeom prst="rect">
            <a:avLst/>
          </a:prstGeom>
          <a:noFill/>
          <a:ln w="9525">
            <a:noFill/>
            <a:miter lim="800000"/>
            <a:headEnd/>
            <a:tailEnd/>
          </a:ln>
        </p:spPr>
      </p:pic>
      <p:pic>
        <p:nvPicPr>
          <p:cNvPr id="26" name="Picture 2" descr="C:\Documents and Settings\kuligina\Мои документы\новые презентации\для през\iCANG3A4M.jpg"/>
          <p:cNvPicPr>
            <a:picLocks noChangeAspect="1" noChangeArrowheads="1"/>
          </p:cNvPicPr>
          <p:nvPr/>
        </p:nvPicPr>
        <p:blipFill>
          <a:blip r:embed="rId7" cstate="print">
            <a:clrChange>
              <a:clrFrom>
                <a:srgbClr val="FEFEFE"/>
              </a:clrFrom>
              <a:clrTo>
                <a:srgbClr val="FEFEFE">
                  <a:alpha val="0"/>
                </a:srgbClr>
              </a:clrTo>
            </a:clrChange>
          </a:blip>
          <a:srcRect/>
          <a:stretch>
            <a:fillRect/>
          </a:stretch>
        </p:blipFill>
        <p:spPr bwMode="auto">
          <a:xfrm>
            <a:off x="6985933" y="5312226"/>
            <a:ext cx="1417838" cy="1133325"/>
          </a:xfrm>
          <a:prstGeom prst="rect">
            <a:avLst/>
          </a:prstGeom>
          <a:noFill/>
        </p:spPr>
      </p:pic>
      <p:cxnSp>
        <p:nvCxnSpPr>
          <p:cNvPr id="31" name="Прямая со стрелкой 30"/>
          <p:cNvCxnSpPr>
            <a:stCxn id="12297" idx="1"/>
            <a:endCxn id="12296" idx="0"/>
          </p:cNvCxnSpPr>
          <p:nvPr/>
        </p:nvCxnSpPr>
        <p:spPr>
          <a:xfrm flipH="1">
            <a:off x="1611313" y="2891632"/>
            <a:ext cx="1462087" cy="1681956"/>
          </a:xfrm>
          <a:prstGeom prst="straightConnector1">
            <a:avLst/>
          </a:prstGeom>
          <a:ln w="38100">
            <a:headEnd type="arrow"/>
            <a:tailEnd type="arrow"/>
          </a:ln>
        </p:spPr>
        <p:style>
          <a:lnRef idx="1">
            <a:schemeClr val="accent5"/>
          </a:lnRef>
          <a:fillRef idx="0">
            <a:schemeClr val="accent5"/>
          </a:fillRef>
          <a:effectRef idx="0">
            <a:schemeClr val="accent5"/>
          </a:effectRef>
          <a:fontRef idx="minor">
            <a:schemeClr val="tx1"/>
          </a:fontRef>
        </p:style>
      </p:cxnSp>
      <p:cxnSp>
        <p:nvCxnSpPr>
          <p:cNvPr id="32" name="Прямая со стрелкой 31"/>
          <p:cNvCxnSpPr>
            <a:stCxn id="12298" idx="1"/>
            <a:endCxn id="12296" idx="3"/>
          </p:cNvCxnSpPr>
          <p:nvPr/>
        </p:nvCxnSpPr>
        <p:spPr>
          <a:xfrm flipH="1">
            <a:off x="2974975" y="4918869"/>
            <a:ext cx="3468688" cy="14288"/>
          </a:xfrm>
          <a:prstGeom prst="straightConnector1">
            <a:avLst/>
          </a:prstGeom>
          <a:ln w="38100">
            <a:headEnd type="arrow"/>
            <a:tailEnd type="arrow"/>
          </a:ln>
        </p:spPr>
        <p:style>
          <a:lnRef idx="1">
            <a:schemeClr val="accent5"/>
          </a:lnRef>
          <a:fillRef idx="0">
            <a:schemeClr val="accent5"/>
          </a:fillRef>
          <a:effectRef idx="0">
            <a:schemeClr val="accent5"/>
          </a:effectRef>
          <a:fontRef idx="minor">
            <a:schemeClr val="tx1"/>
          </a:fontRef>
        </p:style>
      </p:cxnSp>
      <p:cxnSp>
        <p:nvCxnSpPr>
          <p:cNvPr id="35" name="Прямая со стрелкой 34"/>
          <p:cNvCxnSpPr>
            <a:stCxn id="12298" idx="0"/>
            <a:endCxn id="12297" idx="3"/>
          </p:cNvCxnSpPr>
          <p:nvPr/>
        </p:nvCxnSpPr>
        <p:spPr>
          <a:xfrm flipH="1" flipV="1">
            <a:off x="5953125" y="2891632"/>
            <a:ext cx="1710532" cy="1667668"/>
          </a:xfrm>
          <a:prstGeom prst="straightConnector1">
            <a:avLst/>
          </a:prstGeom>
          <a:ln w="38100">
            <a:headEnd type="arrow"/>
            <a:tailEnd type="arrow"/>
          </a:ln>
        </p:spPr>
        <p:style>
          <a:lnRef idx="1">
            <a:schemeClr val="accent5"/>
          </a:lnRef>
          <a:fillRef idx="0">
            <a:schemeClr val="accent5"/>
          </a:fillRef>
          <a:effectRef idx="0">
            <a:schemeClr val="accent5"/>
          </a:effectRef>
          <a:fontRef idx="minor">
            <a:schemeClr val="tx1"/>
          </a:fontRef>
        </p:style>
      </p:cxnSp>
      <p:sp>
        <p:nvSpPr>
          <p:cNvPr id="27" name="TextBox 26"/>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332656"/>
            <a:ext cx="5950496" cy="838200"/>
          </a:xfrm>
        </p:spPr>
        <p:txBody>
          <a:bodyPr>
            <a:normAutofit fontScale="90000"/>
          </a:bodyPr>
          <a:lstStyle/>
          <a:p>
            <a:r>
              <a:rPr lang="ru-RU" sz="2000" dirty="0" smtClean="0"/>
              <a:t>Права СМО и медицинской организации по договору на оказание и оплату медицинской помощи</a:t>
            </a:r>
            <a:endParaRPr lang="ru-RU" sz="2000" dirty="0"/>
          </a:p>
        </p:txBody>
      </p:sp>
      <p:sp>
        <p:nvSpPr>
          <p:cNvPr id="6" name="Содержимое 2"/>
          <p:cNvSpPr txBox="1">
            <a:spLocks/>
          </p:cNvSpPr>
          <p:nvPr/>
        </p:nvSpPr>
        <p:spPr>
          <a:xfrm>
            <a:off x="755576" y="2492896"/>
            <a:ext cx="3403104" cy="4032448"/>
          </a:xfrm>
          <a:prstGeom prst="rect">
            <a:avLst/>
          </a:prstGeom>
        </p:spPr>
        <p:style>
          <a:lnRef idx="2">
            <a:schemeClr val="accent2"/>
          </a:lnRef>
          <a:fillRef idx="1">
            <a:schemeClr val="lt1"/>
          </a:fillRef>
          <a:effectRef idx="0">
            <a:schemeClr val="accent2"/>
          </a:effectRef>
          <a:fontRef idx="minor">
            <a:schemeClr val="dk1"/>
          </a:fontRef>
        </p:style>
        <p:txBody>
          <a:bodyPr vert="horz">
            <a:normAutofit fontScale="92500" lnSpcReduction="20000"/>
          </a:bodyPr>
          <a:lstStyle/>
          <a:p>
            <a:pPr lvl="0">
              <a:buFont typeface="Wingdings" pitchFamily="2" charset="2"/>
              <a:buChar char="Ø"/>
            </a:pPr>
            <a:r>
              <a:rPr kumimoji="0" lang="ru-RU" sz="1200" b="0" i="0" u="none" strike="noStrike" kern="1200" cap="none" spc="0" normalizeH="0" baseline="0" noProof="0" dirty="0" smtClean="0">
                <a:ln>
                  <a:noFill/>
                </a:ln>
                <a:solidFill>
                  <a:srgbClr val="002060"/>
                </a:solidFill>
                <a:effectLst/>
                <a:uLnTx/>
                <a:uFillTx/>
                <a:latin typeface="+mn-lt"/>
                <a:ea typeface="+mn-ea"/>
                <a:cs typeface="+mn-cs"/>
              </a:rPr>
              <a:t> </a:t>
            </a:r>
            <a:r>
              <a:rPr lang="ru-RU" sz="1200" dirty="0" smtClean="0">
                <a:solidFill>
                  <a:srgbClr val="002060"/>
                </a:solidFill>
              </a:rPr>
              <a:t>на получение от медицинских организаций сведений, необходимых для осуществления контроля за соблюдением требований к предоставлению медицинской помощи застрахованным лицам, информации о режиме работы, видах оказываемой медицинской помощи и иных сведений в объеме и порядке, которые установлены договором на оказание и оплату медицинской помощи по обязательному медицинскому страхованию, обеспечение их конфиденциальности и сохранности, а также осуществление проверки их достоверности;</a:t>
            </a:r>
          </a:p>
          <a:p>
            <a:pPr lvl="0">
              <a:buFont typeface="Wingdings" pitchFamily="2" charset="2"/>
              <a:buChar char="Ø"/>
            </a:pPr>
            <a:endParaRPr lang="ru-RU" sz="1200" dirty="0" smtClean="0">
              <a:solidFill>
                <a:srgbClr val="002060"/>
              </a:solidFill>
            </a:endParaRPr>
          </a:p>
          <a:p>
            <a:pPr lvl="0">
              <a:buFont typeface="Wingdings" pitchFamily="2" charset="2"/>
              <a:buChar char="Ø"/>
            </a:pPr>
            <a:r>
              <a:rPr lang="ru-RU" sz="1200" dirty="0" smtClean="0">
                <a:solidFill>
                  <a:srgbClr val="002060"/>
                </a:solidFill>
              </a:rPr>
              <a:t>при выявлении нарушений обязательств, установленных  договором, не оплачивать или не полностью оплачивать затраты медицинской организации на оказание медицинской помощи, требовать возврата средств в страховую медицинскую организацию и (или) уплаты штрафов;</a:t>
            </a:r>
          </a:p>
          <a:p>
            <a:pPr lvl="0">
              <a:buFont typeface="Wingdings" pitchFamily="2" charset="2"/>
              <a:buChar char="Ø"/>
            </a:pPr>
            <a:endParaRPr lang="ru-RU" sz="1200" dirty="0" smtClean="0">
              <a:solidFill>
                <a:srgbClr val="002060"/>
              </a:solidFill>
            </a:endParaRPr>
          </a:p>
          <a:p>
            <a:pPr lvl="0">
              <a:buFont typeface="Wingdings" pitchFamily="2" charset="2"/>
              <a:buChar char="Ø"/>
            </a:pPr>
            <a:r>
              <a:rPr lang="ru-RU" sz="1200" dirty="0" smtClean="0">
                <a:solidFill>
                  <a:srgbClr val="002060"/>
                </a:solidFill>
              </a:rPr>
              <a:t>предъявлять претензии и (или) иски к медицинской организации в целях возмещения расходов на оплату оказанной медицинской помощи застрахованному лицу вследствие причинения вреда его здоровью в соответствии со статьей 31 Закона и применять санкции в соответствии со статьей 41 Закона.</a:t>
            </a:r>
          </a:p>
          <a:p>
            <a:pPr marL="342900" marR="0" lvl="0" indent="-342900" algn="l" defTabSz="914400" rtl="0" eaLnBrk="1" fontAlgn="auto" latinLnBrk="0" hangingPunct="1">
              <a:lnSpc>
                <a:spcPct val="100000"/>
              </a:lnSpc>
              <a:spcBef>
                <a:spcPct val="20000"/>
              </a:spcBef>
              <a:spcAft>
                <a:spcPts val="0"/>
              </a:spcAft>
              <a:buClr>
                <a:schemeClr val="accent1"/>
              </a:buClr>
              <a:buSzPct val="70000"/>
              <a:buFont typeface="Wingdings 2"/>
              <a:buNone/>
              <a:tabLst/>
              <a:defRPr/>
            </a:pPr>
            <a:endParaRPr kumimoji="0" lang="ru-RU" sz="1200" b="0" i="0" u="none" strike="noStrike" kern="1200" cap="none" spc="0" normalizeH="0" baseline="0" noProof="0" dirty="0">
              <a:ln>
                <a:noFill/>
              </a:ln>
              <a:solidFill>
                <a:schemeClr val="dk1"/>
              </a:solidFill>
              <a:effectLst/>
              <a:uLnTx/>
              <a:uFillTx/>
              <a:latin typeface="+mn-lt"/>
              <a:ea typeface="+mn-ea"/>
              <a:cs typeface="+mn-cs"/>
            </a:endParaRPr>
          </a:p>
        </p:txBody>
      </p:sp>
      <p:sp>
        <p:nvSpPr>
          <p:cNvPr id="7" name="Содержимое 2"/>
          <p:cNvSpPr txBox="1">
            <a:spLocks/>
          </p:cNvSpPr>
          <p:nvPr/>
        </p:nvSpPr>
        <p:spPr>
          <a:xfrm>
            <a:off x="4644008" y="2492896"/>
            <a:ext cx="3816424" cy="4104456"/>
          </a:xfrm>
          <a:prstGeom prst="rect">
            <a:avLst/>
          </a:prstGeom>
        </p:spPr>
        <p:style>
          <a:lnRef idx="2">
            <a:schemeClr val="accent2"/>
          </a:lnRef>
          <a:fillRef idx="1">
            <a:schemeClr val="lt1"/>
          </a:fillRef>
          <a:effectRef idx="0">
            <a:schemeClr val="accent2"/>
          </a:effectRef>
          <a:fontRef idx="minor">
            <a:schemeClr val="dk1"/>
          </a:fontRef>
        </p:style>
        <p:txBody>
          <a:bodyPr vert="horz">
            <a:noAutofit/>
          </a:bodyPr>
          <a:lstStyle/>
          <a:p>
            <a:pPr lvl="0">
              <a:buFont typeface="Wingdings" pitchFamily="2" charset="2"/>
              <a:buChar char="Ø"/>
            </a:pPr>
            <a:r>
              <a:rPr lang="ru-RU" sz="1200" dirty="0" smtClean="0">
                <a:solidFill>
                  <a:srgbClr val="002060"/>
                </a:solidFill>
              </a:rPr>
              <a:t>получать средства за оказанную медицинскую помощь на основании  договора в соответствии с установленными тарифами;</a:t>
            </a:r>
          </a:p>
          <a:p>
            <a:pPr lvl="0">
              <a:buFont typeface="Wingdings" pitchFamily="2" charset="2"/>
              <a:buChar char="Ø"/>
            </a:pPr>
            <a:endParaRPr lang="ru-RU" sz="1200" dirty="0" smtClean="0">
              <a:solidFill>
                <a:srgbClr val="002060"/>
              </a:solidFill>
            </a:endParaRPr>
          </a:p>
          <a:p>
            <a:pPr lvl="0">
              <a:buFont typeface="Wingdings" pitchFamily="2" charset="2"/>
              <a:buChar char="Ø"/>
            </a:pPr>
            <a:r>
              <a:rPr lang="ru-RU" sz="1200" dirty="0" smtClean="0">
                <a:solidFill>
                  <a:srgbClr val="002060"/>
                </a:solidFill>
              </a:rPr>
              <a:t>обжаловать заключение страховой медицинской организации при наличии разногласий по результатам медико-экономического контроля, медико-экономической экспертизы и экспертизы качества медицинской помощи при осуществлении обязательного медицинского страхования в порядке, установленном законодательством Российской Федерации.</a:t>
            </a:r>
          </a:p>
          <a:p>
            <a:pPr lvl="0">
              <a:buFont typeface="Wingdings" pitchFamily="2" charset="2"/>
              <a:buChar char="Ø"/>
            </a:pPr>
            <a:endParaRPr lang="ru-RU" sz="1200" dirty="0" smtClean="0">
              <a:solidFill>
                <a:srgbClr val="002060"/>
              </a:solidFill>
            </a:endParaRPr>
          </a:p>
          <a:p>
            <a:pPr lvl="0">
              <a:buFont typeface="Wingdings" pitchFamily="2" charset="2"/>
              <a:buChar char="Ø"/>
            </a:pPr>
            <a:r>
              <a:rPr lang="ru-RU" sz="1200" dirty="0" smtClean="0">
                <a:solidFill>
                  <a:srgbClr val="002060"/>
                </a:solidFill>
              </a:rPr>
              <a:t>увеличить размер средств, указываемых в заявке на получение целевых средств на авансирование оплаты медицинской помощи, во II и III квартале года не более чем на 20 % от размера, указанного в договоре.</a:t>
            </a:r>
          </a:p>
          <a:p>
            <a:pPr lvl="0">
              <a:buFont typeface="Wingdings" pitchFamily="2" charset="2"/>
              <a:buChar char="Ø"/>
            </a:pPr>
            <a:endParaRPr lang="ru-RU" sz="1200" dirty="0">
              <a:solidFill>
                <a:srgbClr val="002060"/>
              </a:solidFill>
            </a:endParaRPr>
          </a:p>
        </p:txBody>
      </p:sp>
      <p:sp>
        <p:nvSpPr>
          <p:cNvPr id="8" name="AutoShape 22"/>
          <p:cNvSpPr>
            <a:spLocks noChangeArrowheads="1"/>
          </p:cNvSpPr>
          <p:nvPr/>
        </p:nvSpPr>
        <p:spPr bwMode="auto">
          <a:xfrm>
            <a:off x="1325563" y="1340768"/>
            <a:ext cx="2727325" cy="1152128"/>
          </a:xfrm>
          <a:prstGeom prst="downArrowCallout">
            <a:avLst/>
          </a:prstGeom>
          <a:solidFill>
            <a:srgbClr val="CCFFFF"/>
          </a:solidFill>
          <a:ln w="25400">
            <a:solidFill>
              <a:schemeClr val="tx1"/>
            </a:solidFill>
            <a:round/>
            <a:headEnd/>
            <a:tailEnd/>
          </a:ln>
        </p:spPr>
        <p:txBody>
          <a:bodyPr wrap="none" anchor="ctr"/>
          <a:lstStyle/>
          <a:p>
            <a:pPr algn="ctr"/>
            <a:r>
              <a:rPr lang="ru-RU" sz="1400" b="1"/>
              <a:t>страховые медицинские</a:t>
            </a:r>
          </a:p>
          <a:p>
            <a:pPr algn="ctr"/>
            <a:r>
              <a:rPr lang="ru-RU" sz="1400" b="1"/>
              <a:t> организации</a:t>
            </a:r>
          </a:p>
        </p:txBody>
      </p:sp>
      <p:sp>
        <p:nvSpPr>
          <p:cNvPr id="9" name="AutoShape 23"/>
          <p:cNvSpPr>
            <a:spLocks noChangeArrowheads="1"/>
          </p:cNvSpPr>
          <p:nvPr/>
        </p:nvSpPr>
        <p:spPr bwMode="auto">
          <a:xfrm>
            <a:off x="5364088" y="1340767"/>
            <a:ext cx="2439987" cy="1152129"/>
          </a:xfrm>
          <a:prstGeom prst="downArrowCallout">
            <a:avLst/>
          </a:prstGeom>
          <a:solidFill>
            <a:srgbClr val="CCFFFF"/>
          </a:solidFill>
          <a:ln w="25400">
            <a:solidFill>
              <a:schemeClr val="tx1"/>
            </a:solidFill>
            <a:round/>
            <a:headEnd/>
            <a:tailEnd/>
          </a:ln>
        </p:spPr>
        <p:txBody>
          <a:bodyPr wrap="none" anchor="ctr"/>
          <a:lstStyle/>
          <a:p>
            <a:pPr algn="ctr"/>
            <a:r>
              <a:rPr lang="ru-RU" sz="1400" b="1" dirty="0"/>
              <a:t>медицинские организации</a:t>
            </a:r>
          </a:p>
        </p:txBody>
      </p:sp>
      <p:grpSp>
        <p:nvGrpSpPr>
          <p:cNvPr id="11" name="Group 2"/>
          <p:cNvGrpSpPr>
            <a:grpSpLocks/>
          </p:cNvGrpSpPr>
          <p:nvPr/>
        </p:nvGrpSpPr>
        <p:grpSpPr bwMode="auto">
          <a:xfrm>
            <a:off x="395288" y="476251"/>
            <a:ext cx="2592387" cy="720726"/>
            <a:chOff x="249" y="300"/>
            <a:chExt cx="1633" cy="454"/>
          </a:xfrm>
        </p:grpSpPr>
        <p:sp>
          <p:nvSpPr>
            <p:cNvPr id="12"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3"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14" name="Group 8"/>
          <p:cNvGrpSpPr>
            <a:grpSpLocks/>
          </p:cNvGrpSpPr>
          <p:nvPr/>
        </p:nvGrpSpPr>
        <p:grpSpPr bwMode="auto">
          <a:xfrm>
            <a:off x="323850" y="333375"/>
            <a:ext cx="2592388" cy="1150938"/>
            <a:chOff x="295" y="346"/>
            <a:chExt cx="1633" cy="725"/>
          </a:xfrm>
        </p:grpSpPr>
        <p:cxnSp>
          <p:nvCxnSpPr>
            <p:cNvPr id="15"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6"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7"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cxnSp>
        <p:nvCxnSpPr>
          <p:cNvPr id="18"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9" name="TextBox 18"/>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332656"/>
            <a:ext cx="5950496" cy="838200"/>
          </a:xfrm>
        </p:spPr>
        <p:txBody>
          <a:bodyPr>
            <a:normAutofit fontScale="90000"/>
          </a:bodyPr>
          <a:lstStyle/>
          <a:p>
            <a:r>
              <a:rPr lang="ru-RU" sz="2000" dirty="0" smtClean="0"/>
              <a:t>обязанности медицинской организации по договору на оказание и оплату медицинской помощи</a:t>
            </a:r>
            <a:endParaRPr lang="ru-RU" sz="2000" dirty="0"/>
          </a:p>
        </p:txBody>
      </p:sp>
      <p:sp>
        <p:nvSpPr>
          <p:cNvPr id="3" name="Содержимое 2"/>
          <p:cNvSpPr>
            <a:spLocks noGrp="1"/>
          </p:cNvSpPr>
          <p:nvPr>
            <p:ph idx="1"/>
          </p:nvPr>
        </p:nvSpPr>
        <p:spPr>
          <a:xfrm>
            <a:off x="304800" y="1268760"/>
            <a:ext cx="8686800" cy="4811365"/>
          </a:xfrm>
        </p:spPr>
        <p:txBody>
          <a:bodyPr>
            <a:normAutofit fontScale="62500" lnSpcReduction="20000"/>
          </a:bodyPr>
          <a:lstStyle/>
          <a:p>
            <a:pPr>
              <a:buClr>
                <a:srgbClr val="7030A0"/>
              </a:buClr>
              <a:buFont typeface="Wingdings" pitchFamily="2" charset="2"/>
              <a:buChar char="Ø"/>
            </a:pPr>
            <a:r>
              <a:rPr lang="ru-RU" sz="2000" dirty="0" smtClean="0">
                <a:solidFill>
                  <a:srgbClr val="7030A0"/>
                </a:solidFill>
              </a:rPr>
              <a:t>представлять страховой медицинской организации в течение пяти рабочих дней месяца, следующего за отчетным, реестр счетов и счет на оплату медицинской помощи, оказанной застрахованным лицам, порядок и форма, которого утверждена Правилами ОМС и нормативными документами Федерального фонда обязательного медицинского страхования. </a:t>
            </a:r>
          </a:p>
          <a:p>
            <a:pPr>
              <a:buClr>
                <a:srgbClr val="7030A0"/>
              </a:buClr>
              <a:buFont typeface="Wingdings" pitchFamily="2" charset="2"/>
              <a:buChar char="Ø"/>
            </a:pPr>
            <a:endParaRPr lang="ru-RU" sz="2000" dirty="0" smtClean="0">
              <a:solidFill>
                <a:srgbClr val="7030A0"/>
              </a:solidFill>
            </a:endParaRPr>
          </a:p>
          <a:p>
            <a:pPr lvl="0">
              <a:buClr>
                <a:srgbClr val="7030A0"/>
              </a:buClr>
              <a:buFont typeface="Wingdings" pitchFamily="2" charset="2"/>
              <a:buChar char="Ø"/>
            </a:pPr>
            <a:r>
              <a:rPr lang="ru-RU" sz="2000" dirty="0" smtClean="0">
                <a:solidFill>
                  <a:srgbClr val="7030A0"/>
                </a:solidFill>
              </a:rPr>
              <a:t>представлять отчетность об использовании средств обязательного медицинского страхования, об оказанной застрахованному лицу медицинской помощи и иной отчетности в порядке, установленном Федеральным фондом;</a:t>
            </a:r>
          </a:p>
          <a:p>
            <a:pPr lvl="0">
              <a:buClr>
                <a:srgbClr val="7030A0"/>
              </a:buClr>
              <a:buFont typeface="Wingdings" pitchFamily="2" charset="2"/>
              <a:buChar char="Ø"/>
            </a:pPr>
            <a:endParaRPr lang="ru-RU" sz="2000" dirty="0" smtClean="0">
              <a:solidFill>
                <a:srgbClr val="7030A0"/>
              </a:solidFill>
            </a:endParaRPr>
          </a:p>
          <a:p>
            <a:pPr lvl="0">
              <a:buClr>
                <a:srgbClr val="7030A0"/>
              </a:buClr>
              <a:buFont typeface="Wingdings" pitchFamily="2" charset="2"/>
              <a:buChar char="Ø"/>
            </a:pPr>
            <a:r>
              <a:rPr lang="ru-RU" sz="2000" dirty="0" smtClean="0">
                <a:solidFill>
                  <a:srgbClr val="7030A0"/>
                </a:solidFill>
              </a:rPr>
              <a:t>обеспечивать застрахованным лицам реализацию права на выбор медицинской организации и врача в соответствии с законодательством Российской Федерации;</a:t>
            </a:r>
          </a:p>
          <a:p>
            <a:pPr lvl="0">
              <a:buClr>
                <a:srgbClr val="7030A0"/>
              </a:buClr>
              <a:buFont typeface="Wingdings" pitchFamily="2" charset="2"/>
              <a:buChar char="Ø"/>
            </a:pPr>
            <a:endParaRPr lang="ru-RU" sz="2000" dirty="0" smtClean="0">
              <a:solidFill>
                <a:srgbClr val="7030A0"/>
              </a:solidFill>
            </a:endParaRPr>
          </a:p>
          <a:p>
            <a:pPr lvl="0">
              <a:buClr>
                <a:srgbClr val="7030A0"/>
              </a:buClr>
              <a:buFont typeface="Wingdings" pitchFamily="2" charset="2"/>
              <a:buChar char="Ø"/>
            </a:pPr>
            <a:r>
              <a:rPr lang="ru-RU" sz="2000" dirty="0" smtClean="0">
                <a:solidFill>
                  <a:srgbClr val="7030A0"/>
                </a:solidFill>
              </a:rPr>
              <a:t>оказывать застрахованным лицам при наступлении страхового случая медицинскую помощь в рамках территориальной программы обязательного медицинского страхования;</a:t>
            </a:r>
          </a:p>
          <a:p>
            <a:pPr lvl="0">
              <a:buClr>
                <a:srgbClr val="7030A0"/>
              </a:buClr>
              <a:buFont typeface="Wingdings" pitchFamily="2" charset="2"/>
              <a:buChar char="Ø"/>
            </a:pPr>
            <a:endParaRPr lang="ru-RU" sz="2000" dirty="0" smtClean="0">
              <a:solidFill>
                <a:srgbClr val="7030A0"/>
              </a:solidFill>
            </a:endParaRPr>
          </a:p>
          <a:p>
            <a:pPr lvl="0">
              <a:buClr>
                <a:srgbClr val="7030A0"/>
              </a:buClr>
              <a:buFont typeface="Wingdings" pitchFamily="2" charset="2"/>
              <a:buChar char="Ø"/>
            </a:pPr>
            <a:r>
              <a:rPr lang="ru-RU" sz="2000" dirty="0" smtClean="0">
                <a:solidFill>
                  <a:srgbClr val="7030A0"/>
                </a:solidFill>
              </a:rPr>
              <a:t>предоставлять застрахованным лицам и страховой медицинской организации сведений о режиме работы, видах оказываемой медицинской помощи, показателях доступности и качества медицинской помощи;</a:t>
            </a:r>
          </a:p>
          <a:p>
            <a:pPr lvl="0">
              <a:buClr>
                <a:srgbClr val="7030A0"/>
              </a:buClr>
              <a:buFont typeface="Wingdings" pitchFamily="2" charset="2"/>
              <a:buChar char="Ø"/>
            </a:pPr>
            <a:endParaRPr lang="ru-RU" sz="2000" dirty="0" smtClean="0">
              <a:solidFill>
                <a:srgbClr val="7030A0"/>
              </a:solidFill>
            </a:endParaRPr>
          </a:p>
          <a:p>
            <a:pPr lvl="0">
              <a:buClr>
                <a:srgbClr val="7030A0"/>
              </a:buClr>
              <a:buFont typeface="Wingdings" pitchFamily="2" charset="2"/>
              <a:buChar char="Ø"/>
            </a:pPr>
            <a:r>
              <a:rPr lang="ru-RU" sz="2000" dirty="0" smtClean="0">
                <a:solidFill>
                  <a:srgbClr val="7030A0"/>
                </a:solidFill>
              </a:rPr>
              <a:t>вести персонифицированный учет медицинской помощи, оказанной застрахованным лицам в соответствии с Законом;</a:t>
            </a:r>
          </a:p>
          <a:p>
            <a:pPr lvl="0">
              <a:buClr>
                <a:srgbClr val="7030A0"/>
              </a:buClr>
              <a:buFont typeface="Wingdings" pitchFamily="2" charset="2"/>
              <a:buChar char="Ø"/>
            </a:pPr>
            <a:endParaRPr lang="ru-RU" sz="2000" dirty="0" smtClean="0">
              <a:solidFill>
                <a:srgbClr val="7030A0"/>
              </a:solidFill>
            </a:endParaRPr>
          </a:p>
          <a:p>
            <a:pPr lvl="0">
              <a:buClr>
                <a:srgbClr val="7030A0"/>
              </a:buClr>
              <a:buFont typeface="Wingdings" pitchFamily="2" charset="2"/>
              <a:buChar char="Ø"/>
            </a:pPr>
            <a:r>
              <a:rPr lang="ru-RU" sz="2000" dirty="0" smtClean="0">
                <a:solidFill>
                  <a:srgbClr val="7030A0"/>
                </a:solidFill>
              </a:rPr>
              <a:t>осуществлять информационный обмен сведениями о застрахованных лицах и оказанной им медицинской помощи в соответствии с общими принципами построения и функционирования информационных систем и порядка информационного взаимодействия в сфере обязательного медицинского страхования, утвержденными Федеральным фондом согласно ст. 33 Закона.</a:t>
            </a:r>
          </a:p>
          <a:p>
            <a:pPr lvl="0">
              <a:buClr>
                <a:srgbClr val="7030A0"/>
              </a:buClr>
              <a:buFont typeface="Wingdings" pitchFamily="2" charset="2"/>
              <a:buChar char="Ø"/>
            </a:pPr>
            <a:endParaRPr lang="ru-RU" sz="2000" dirty="0" smtClean="0">
              <a:solidFill>
                <a:srgbClr val="7030A0"/>
              </a:solidFill>
            </a:endParaRPr>
          </a:p>
          <a:p>
            <a:pPr>
              <a:buFont typeface="Wingdings" pitchFamily="2" charset="2"/>
              <a:buChar char="Ø"/>
            </a:pPr>
            <a:endParaRPr lang="ru-RU" sz="2000" dirty="0">
              <a:solidFill>
                <a:srgbClr val="7030A0"/>
              </a:solidFill>
            </a:endParaRPr>
          </a:p>
        </p:txBody>
      </p:sp>
      <p:grpSp>
        <p:nvGrpSpPr>
          <p:cNvPr id="4" name="Group 2"/>
          <p:cNvGrpSpPr>
            <a:grpSpLocks/>
          </p:cNvGrpSpPr>
          <p:nvPr/>
        </p:nvGrpSpPr>
        <p:grpSpPr bwMode="auto">
          <a:xfrm>
            <a:off x="395288" y="476251"/>
            <a:ext cx="2592387" cy="720726"/>
            <a:chOff x="249" y="300"/>
            <a:chExt cx="1633" cy="454"/>
          </a:xfrm>
        </p:grpSpPr>
        <p:sp>
          <p:nvSpPr>
            <p:cNvPr id="5"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6"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7" name="Group 8"/>
          <p:cNvGrpSpPr>
            <a:grpSpLocks/>
          </p:cNvGrpSpPr>
          <p:nvPr/>
        </p:nvGrpSpPr>
        <p:grpSpPr bwMode="auto">
          <a:xfrm>
            <a:off x="323850" y="333375"/>
            <a:ext cx="2592388" cy="1150938"/>
            <a:chOff x="295" y="346"/>
            <a:chExt cx="1633" cy="725"/>
          </a:xfrm>
        </p:grpSpPr>
        <p:cxnSp>
          <p:nvCxnSpPr>
            <p:cNvPr id="8"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9"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0"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cxnSp>
        <p:nvCxnSpPr>
          <p:cNvPr id="11"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2" name="TextBox 11"/>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332656"/>
            <a:ext cx="5950496" cy="838200"/>
          </a:xfrm>
        </p:spPr>
        <p:txBody>
          <a:bodyPr>
            <a:normAutofit fontScale="90000"/>
          </a:bodyPr>
          <a:lstStyle/>
          <a:p>
            <a:r>
              <a:rPr lang="ru-RU" sz="2000" dirty="0" smtClean="0"/>
              <a:t>обязанности страховой медицинской организации по договору на оказание и оплату медицинской помощи</a:t>
            </a:r>
            <a:endParaRPr lang="ru-RU" sz="2000" dirty="0"/>
          </a:p>
        </p:txBody>
      </p:sp>
      <p:sp>
        <p:nvSpPr>
          <p:cNvPr id="3" name="Содержимое 2"/>
          <p:cNvSpPr>
            <a:spLocks noGrp="1"/>
          </p:cNvSpPr>
          <p:nvPr>
            <p:ph idx="1"/>
          </p:nvPr>
        </p:nvSpPr>
        <p:spPr>
          <a:xfrm>
            <a:off x="304800" y="1268760"/>
            <a:ext cx="8686800" cy="4811365"/>
          </a:xfrm>
        </p:spPr>
        <p:txBody>
          <a:bodyPr>
            <a:normAutofit fontScale="92500" lnSpcReduction="20000"/>
          </a:bodyPr>
          <a:lstStyle/>
          <a:p>
            <a:pPr lvl="0">
              <a:buClr>
                <a:srgbClr val="7030A0"/>
              </a:buClr>
              <a:buFont typeface="Wingdings" pitchFamily="2" charset="2"/>
              <a:buChar char="Ø"/>
            </a:pPr>
            <a:r>
              <a:rPr lang="ru-RU" sz="1500" dirty="0" smtClean="0">
                <a:solidFill>
                  <a:srgbClr val="7030A0"/>
                </a:solidFill>
              </a:rPr>
              <a:t>проводить контроль объемов, сроков, качества и условий предоставления медицинской помощи в медицинских организациях в соответствии с порядком организации и проведения контроля объемов, сроков, качества и условий предоставления медицинской помощи, установленным Федеральным фондом;</a:t>
            </a:r>
          </a:p>
          <a:p>
            <a:pPr lvl="0">
              <a:buClr>
                <a:srgbClr val="7030A0"/>
              </a:buClr>
              <a:buFont typeface="Wingdings" pitchFamily="2" charset="2"/>
              <a:buChar char="Ø"/>
            </a:pPr>
            <a:endParaRPr lang="ru-RU" sz="1500" dirty="0" smtClean="0">
              <a:solidFill>
                <a:srgbClr val="7030A0"/>
              </a:solidFill>
            </a:endParaRPr>
          </a:p>
          <a:p>
            <a:pPr lvl="0">
              <a:buClr>
                <a:srgbClr val="7030A0"/>
              </a:buClr>
              <a:buFont typeface="Wingdings" pitchFamily="2" charset="2"/>
              <a:buChar char="Ø"/>
            </a:pPr>
            <a:r>
              <a:rPr lang="ru-RU" sz="1500" dirty="0" smtClean="0">
                <a:solidFill>
                  <a:srgbClr val="7030A0"/>
                </a:solidFill>
              </a:rPr>
              <a:t>обеспечивать медицинскую организацию информационными материалами (брошюрами, листовками, памятками) о правах граждан в сфере обязательного медицинского страхования, информационными стендами с плакатами и/или информацией о предоставляемых видах и объемах медицинской помощи, условиях ее получения в соответствии с территориальной программой обязательного медицинского страхования;</a:t>
            </a:r>
          </a:p>
          <a:p>
            <a:pPr lvl="0">
              <a:buClr>
                <a:srgbClr val="7030A0"/>
              </a:buClr>
              <a:buFont typeface="Wingdings" pitchFamily="2" charset="2"/>
              <a:buChar char="Ø"/>
            </a:pPr>
            <a:endParaRPr lang="ru-RU" sz="1500" dirty="0" smtClean="0">
              <a:solidFill>
                <a:srgbClr val="7030A0"/>
              </a:solidFill>
            </a:endParaRPr>
          </a:p>
          <a:p>
            <a:pPr lvl="0">
              <a:buClr>
                <a:srgbClr val="7030A0"/>
              </a:buClr>
              <a:buFont typeface="Wingdings" pitchFamily="2" charset="2"/>
              <a:buChar char="Ø"/>
            </a:pPr>
            <a:r>
              <a:rPr lang="ru-RU" sz="1500" dirty="0" smtClean="0">
                <a:solidFill>
                  <a:srgbClr val="7030A0"/>
                </a:solidFill>
              </a:rPr>
              <a:t>оплачивать медицинскую помощь, оказанной застрахованным лицам в пределах объемов медицинской помощи по территориальной программе обязательного медицинского страхования, в течение трех рабочих дней после получения средств обязательного медицинского страхования от территориального фонда обязательного медицинского страхования.</a:t>
            </a:r>
          </a:p>
          <a:p>
            <a:pPr>
              <a:buFont typeface="Wingdings" pitchFamily="2" charset="2"/>
              <a:buChar char="Ø"/>
            </a:pPr>
            <a:endParaRPr lang="ru-RU" sz="2000" dirty="0" smtClean="0">
              <a:solidFill>
                <a:srgbClr val="7030A0"/>
              </a:solidFill>
            </a:endParaRPr>
          </a:p>
          <a:p>
            <a:pPr>
              <a:buNone/>
            </a:pPr>
            <a:r>
              <a:rPr lang="ru-RU" sz="2000" dirty="0" smtClean="0"/>
              <a:t>     </a:t>
            </a:r>
            <a:r>
              <a:rPr lang="ru-RU" sz="2000" dirty="0" smtClean="0">
                <a:ln>
                  <a:solidFill>
                    <a:schemeClr val="tx1">
                      <a:lumMod val="65000"/>
                      <a:lumOff val="35000"/>
                    </a:schemeClr>
                  </a:solidFill>
                </a:ln>
              </a:rPr>
              <a:t>Страховые медицинские организации не вправе отказать в заключении договора на оказание и оплату медицинской помощи по обязательному медицинскому страхованию медицинской организации, выбранной застрахованным лицом и включенной в реестр медицинских организаций, участвующих в реализации территориальной программы обязательного медицинского страхования.</a:t>
            </a:r>
          </a:p>
          <a:p>
            <a:pPr>
              <a:buFont typeface="Wingdings" pitchFamily="2" charset="2"/>
              <a:buChar char="Ø"/>
            </a:pPr>
            <a:endParaRPr lang="ru-RU" sz="2000" dirty="0">
              <a:solidFill>
                <a:srgbClr val="7030A0"/>
              </a:solidFill>
            </a:endParaRPr>
          </a:p>
        </p:txBody>
      </p:sp>
      <p:grpSp>
        <p:nvGrpSpPr>
          <p:cNvPr id="4" name="Group 2"/>
          <p:cNvGrpSpPr>
            <a:grpSpLocks/>
          </p:cNvGrpSpPr>
          <p:nvPr/>
        </p:nvGrpSpPr>
        <p:grpSpPr bwMode="auto">
          <a:xfrm>
            <a:off x="395288" y="476251"/>
            <a:ext cx="2592387" cy="720726"/>
            <a:chOff x="249" y="300"/>
            <a:chExt cx="1633" cy="454"/>
          </a:xfrm>
        </p:grpSpPr>
        <p:sp>
          <p:nvSpPr>
            <p:cNvPr id="5"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6"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7" name="Group 8"/>
          <p:cNvGrpSpPr>
            <a:grpSpLocks/>
          </p:cNvGrpSpPr>
          <p:nvPr/>
        </p:nvGrpSpPr>
        <p:grpSpPr bwMode="auto">
          <a:xfrm>
            <a:off x="323850" y="333375"/>
            <a:ext cx="2592388" cy="1150938"/>
            <a:chOff x="295" y="346"/>
            <a:chExt cx="1633" cy="725"/>
          </a:xfrm>
        </p:grpSpPr>
        <p:cxnSp>
          <p:nvCxnSpPr>
            <p:cNvPr id="8"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9"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0"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cxnSp>
        <p:nvCxnSpPr>
          <p:cNvPr id="11"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2" name="TextBox 11"/>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332656"/>
            <a:ext cx="5950496" cy="838200"/>
          </a:xfrm>
        </p:spPr>
        <p:txBody>
          <a:bodyPr>
            <a:normAutofit/>
          </a:bodyPr>
          <a:lstStyle/>
          <a:p>
            <a:r>
              <a:rPr lang="ru-RU" sz="2000" dirty="0" smtClean="0"/>
              <a:t>Ответственность сторон по договору на оказание и оплату медицинской помощи</a:t>
            </a:r>
            <a:endParaRPr lang="ru-RU" sz="2000" dirty="0"/>
          </a:p>
        </p:txBody>
      </p:sp>
      <p:sp>
        <p:nvSpPr>
          <p:cNvPr id="3" name="Содержимое 2"/>
          <p:cNvSpPr>
            <a:spLocks noGrp="1"/>
          </p:cNvSpPr>
          <p:nvPr>
            <p:ph idx="1"/>
          </p:nvPr>
        </p:nvSpPr>
        <p:spPr>
          <a:xfrm>
            <a:off x="1331640" y="2492896"/>
            <a:ext cx="2827040" cy="3384376"/>
          </a:xfrm>
        </p:spPr>
        <p:style>
          <a:lnRef idx="2">
            <a:schemeClr val="accent2"/>
          </a:lnRef>
          <a:fillRef idx="1">
            <a:schemeClr val="lt1"/>
          </a:fillRef>
          <a:effectRef idx="0">
            <a:schemeClr val="accent2"/>
          </a:effectRef>
          <a:fontRef idx="minor">
            <a:schemeClr val="dk1"/>
          </a:fontRef>
        </p:style>
        <p:txBody>
          <a:bodyPr>
            <a:normAutofit/>
          </a:bodyPr>
          <a:lstStyle/>
          <a:p>
            <a:pPr lvl="0">
              <a:spcBef>
                <a:spcPts val="0"/>
              </a:spcBef>
              <a:buNone/>
            </a:pPr>
            <a:r>
              <a:rPr lang="ru-RU" sz="1200" dirty="0" smtClean="0"/>
              <a:t>        за неоплату или несвоевременную оплату медицинской помощи, оказанной по договору, страховая медицинская организация за счет собственных средств уплачивает медицинской организации пени в размере одной трехсотой ставки рефинансирования Центрального банка Российской Федерации, действующей на день возникновения просрочки, от </a:t>
            </a:r>
            <a:r>
              <a:rPr lang="ru-RU" sz="1200" dirty="0" err="1" smtClean="0"/>
              <a:t>неперечисленных</a:t>
            </a:r>
            <a:r>
              <a:rPr lang="ru-RU" sz="1200" dirty="0" smtClean="0"/>
              <a:t> сумм за каждый день просрочки.</a:t>
            </a:r>
            <a:endParaRPr lang="ru-RU" sz="1200" dirty="0"/>
          </a:p>
        </p:txBody>
      </p:sp>
      <p:sp>
        <p:nvSpPr>
          <p:cNvPr id="4" name="Содержимое 2"/>
          <p:cNvSpPr txBox="1">
            <a:spLocks/>
          </p:cNvSpPr>
          <p:nvPr/>
        </p:nvSpPr>
        <p:spPr>
          <a:xfrm>
            <a:off x="4644008" y="2492896"/>
            <a:ext cx="3816424" cy="4104456"/>
          </a:xfrm>
          <a:prstGeom prst="rect">
            <a:avLst/>
          </a:prstGeom>
        </p:spPr>
        <p:style>
          <a:lnRef idx="2">
            <a:schemeClr val="accent2"/>
          </a:lnRef>
          <a:fillRef idx="1">
            <a:schemeClr val="lt1"/>
          </a:fillRef>
          <a:effectRef idx="0">
            <a:schemeClr val="accent2"/>
          </a:effectRef>
          <a:fontRef idx="minor">
            <a:schemeClr val="dk1"/>
          </a:fontRef>
        </p:style>
        <p:txBody>
          <a:bodyPr vert="horz">
            <a:noAutofit/>
          </a:bodyPr>
          <a:lstStyle/>
          <a:p>
            <a:pPr lvl="0">
              <a:buFont typeface="Wingdings" pitchFamily="2" charset="2"/>
              <a:buChar char="Ø"/>
            </a:pPr>
            <a:r>
              <a:rPr lang="ru-RU" sz="1200" dirty="0" smtClean="0"/>
              <a:t>за неоказание, несвоевременное оказание или оказание медицинской помощи ненадлежащего качества по договору медицинская организация уплачивает штраф в порядке и размере, которые установлены указанным договором.</a:t>
            </a:r>
          </a:p>
          <a:p>
            <a:pPr>
              <a:buFont typeface="Wingdings" pitchFamily="2" charset="2"/>
              <a:buChar char="Ø"/>
            </a:pPr>
            <a:r>
              <a:rPr lang="ru-RU" sz="1200" dirty="0" smtClean="0"/>
              <a:t>за использование не по целевому назначению медицинской организацией средств, перечисленных ей по договору, медицинская организация уплачивает в бюджет территориального фонда штраф в размере 10 процентов от суммы нецелевого использования средств и пени в размере одной трехсотой ставки рефинансирования Центрального банка Российской Федерации, действующей на день предъявления санкций, от суммы нецелевого использования указанных средств за каждый день просрочки. Средства, использованные не по целевому назначению, медицинская организация возвращает в бюджет территориального фонда в течение 10 рабочих дней со дня предъявления территориальным фондом соответствующего требования.</a:t>
            </a:r>
          </a:p>
          <a:p>
            <a:pPr lvl="0"/>
            <a:endParaRPr lang="ru-RU" sz="1200" dirty="0"/>
          </a:p>
        </p:txBody>
      </p:sp>
      <p:sp>
        <p:nvSpPr>
          <p:cNvPr id="5" name="AutoShape 22"/>
          <p:cNvSpPr>
            <a:spLocks noChangeArrowheads="1"/>
          </p:cNvSpPr>
          <p:nvPr/>
        </p:nvSpPr>
        <p:spPr bwMode="auto">
          <a:xfrm>
            <a:off x="1325563" y="1340768"/>
            <a:ext cx="2727325" cy="1152128"/>
          </a:xfrm>
          <a:prstGeom prst="downArrowCallout">
            <a:avLst/>
          </a:prstGeom>
          <a:solidFill>
            <a:srgbClr val="CCFFFF"/>
          </a:solidFill>
          <a:ln w="25400">
            <a:solidFill>
              <a:schemeClr val="tx1"/>
            </a:solidFill>
            <a:round/>
            <a:headEnd/>
            <a:tailEnd/>
          </a:ln>
        </p:spPr>
        <p:txBody>
          <a:bodyPr wrap="none" anchor="ctr"/>
          <a:lstStyle/>
          <a:p>
            <a:pPr algn="ctr"/>
            <a:r>
              <a:rPr lang="ru-RU" sz="1400" b="1"/>
              <a:t>страховые медицинские</a:t>
            </a:r>
          </a:p>
          <a:p>
            <a:pPr algn="ctr"/>
            <a:r>
              <a:rPr lang="ru-RU" sz="1400" b="1"/>
              <a:t> организации</a:t>
            </a:r>
          </a:p>
        </p:txBody>
      </p:sp>
      <p:sp>
        <p:nvSpPr>
          <p:cNvPr id="6" name="AutoShape 23"/>
          <p:cNvSpPr>
            <a:spLocks noChangeArrowheads="1"/>
          </p:cNvSpPr>
          <p:nvPr/>
        </p:nvSpPr>
        <p:spPr bwMode="auto">
          <a:xfrm>
            <a:off x="5364088" y="1340767"/>
            <a:ext cx="2439987" cy="1152129"/>
          </a:xfrm>
          <a:prstGeom prst="downArrowCallout">
            <a:avLst/>
          </a:prstGeom>
          <a:solidFill>
            <a:srgbClr val="CCFFFF"/>
          </a:solidFill>
          <a:ln w="25400">
            <a:solidFill>
              <a:schemeClr val="tx1"/>
            </a:solidFill>
            <a:round/>
            <a:headEnd/>
            <a:tailEnd/>
          </a:ln>
        </p:spPr>
        <p:txBody>
          <a:bodyPr wrap="none" anchor="ctr"/>
          <a:lstStyle/>
          <a:p>
            <a:pPr algn="ctr"/>
            <a:r>
              <a:rPr lang="ru-RU" sz="1400" b="1" dirty="0"/>
              <a:t>медицинские организации</a:t>
            </a:r>
          </a:p>
        </p:txBody>
      </p:sp>
      <p:grpSp>
        <p:nvGrpSpPr>
          <p:cNvPr id="8" name="Group 2"/>
          <p:cNvGrpSpPr>
            <a:grpSpLocks/>
          </p:cNvGrpSpPr>
          <p:nvPr/>
        </p:nvGrpSpPr>
        <p:grpSpPr bwMode="auto">
          <a:xfrm>
            <a:off x="395288" y="476251"/>
            <a:ext cx="2592387" cy="720726"/>
            <a:chOff x="249" y="300"/>
            <a:chExt cx="1633" cy="454"/>
          </a:xfrm>
        </p:grpSpPr>
        <p:sp>
          <p:nvSpPr>
            <p:cNvPr id="9"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0"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11" name="Group 8"/>
          <p:cNvGrpSpPr>
            <a:grpSpLocks/>
          </p:cNvGrpSpPr>
          <p:nvPr/>
        </p:nvGrpSpPr>
        <p:grpSpPr bwMode="auto">
          <a:xfrm>
            <a:off x="323850" y="333375"/>
            <a:ext cx="2592388" cy="1150938"/>
            <a:chOff x="295" y="346"/>
            <a:chExt cx="1633" cy="725"/>
          </a:xfrm>
        </p:grpSpPr>
        <p:cxnSp>
          <p:nvCxnSpPr>
            <p:cNvPr id="12"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3"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4"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cxnSp>
        <p:nvCxnSpPr>
          <p:cNvPr id="15"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6" name="TextBox 15"/>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1"/>
          <p:cNvSpPr>
            <a:spLocks noGrp="1" noChangeArrowheads="1"/>
          </p:cNvSpPr>
          <p:nvPr>
            <p:ph type="title"/>
          </p:nvPr>
        </p:nvSpPr>
        <p:spPr>
          <a:xfrm>
            <a:off x="2339752" y="404664"/>
            <a:ext cx="6804248" cy="876565"/>
          </a:xfrm>
        </p:spPr>
        <p:txBody>
          <a:bodyPr>
            <a:normAutofit fontScale="90000"/>
          </a:bodyPr>
          <a:lstStyle/>
          <a:p>
            <a:pPr algn="ctr" eaLnBrk="1" hangingPunct="1"/>
            <a:r>
              <a:rPr lang="ru-RU" altLang="ru-RU" sz="2800" b="1" dirty="0" smtClean="0">
                <a:solidFill>
                  <a:srgbClr val="000066"/>
                </a:solidFill>
                <a:latin typeface="Arial Narrow" pitchFamily="34" charset="0"/>
                <a:ea typeface="MS PGothic" pitchFamily="34" charset="-128"/>
                <a:cs typeface="Arial" charset="0"/>
              </a:rPr>
              <a:t>Программа ОМС - составная часть Программы государственных гарантий</a:t>
            </a:r>
          </a:p>
        </p:txBody>
      </p:sp>
      <p:grpSp>
        <p:nvGrpSpPr>
          <p:cNvPr id="2" name="Группа 31"/>
          <p:cNvGrpSpPr/>
          <p:nvPr/>
        </p:nvGrpSpPr>
        <p:grpSpPr>
          <a:xfrm>
            <a:off x="827584" y="1844824"/>
            <a:ext cx="7607558" cy="4131669"/>
            <a:chOff x="827584" y="1844824"/>
            <a:chExt cx="7607558" cy="4131669"/>
          </a:xfrm>
        </p:grpSpPr>
        <p:sp>
          <p:nvSpPr>
            <p:cNvPr id="33" name="Полилиния 32"/>
            <p:cNvSpPr/>
            <p:nvPr/>
          </p:nvSpPr>
          <p:spPr>
            <a:xfrm>
              <a:off x="886573" y="1855027"/>
              <a:ext cx="3815914" cy="1512542"/>
            </a:xfrm>
            <a:custGeom>
              <a:avLst/>
              <a:gdLst>
                <a:gd name="connsiteX0" fmla="*/ 0 w 3815914"/>
                <a:gd name="connsiteY0" fmla="*/ 0 h 1512542"/>
                <a:gd name="connsiteX1" fmla="*/ 3059643 w 3815914"/>
                <a:gd name="connsiteY1" fmla="*/ 0 h 1512542"/>
                <a:gd name="connsiteX2" fmla="*/ 3815914 w 3815914"/>
                <a:gd name="connsiteY2" fmla="*/ 756271 h 1512542"/>
                <a:gd name="connsiteX3" fmla="*/ 3059643 w 3815914"/>
                <a:gd name="connsiteY3" fmla="*/ 1512542 h 1512542"/>
                <a:gd name="connsiteX4" fmla="*/ 0 w 3815914"/>
                <a:gd name="connsiteY4" fmla="*/ 1512542 h 1512542"/>
                <a:gd name="connsiteX5" fmla="*/ 756271 w 3815914"/>
                <a:gd name="connsiteY5" fmla="*/ 756271 h 1512542"/>
                <a:gd name="connsiteX6" fmla="*/ 0 w 3815914"/>
                <a:gd name="connsiteY6" fmla="*/ 0 h 151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5914" h="1512542">
                  <a:moveTo>
                    <a:pt x="0" y="0"/>
                  </a:moveTo>
                  <a:lnTo>
                    <a:pt x="3059643" y="0"/>
                  </a:lnTo>
                  <a:lnTo>
                    <a:pt x="3815914" y="756271"/>
                  </a:lnTo>
                  <a:lnTo>
                    <a:pt x="3059643" y="1512542"/>
                  </a:lnTo>
                  <a:lnTo>
                    <a:pt x="0" y="1512542"/>
                  </a:lnTo>
                  <a:lnTo>
                    <a:pt x="756271" y="756271"/>
                  </a:lnTo>
                  <a:lnTo>
                    <a:pt x="0" y="0"/>
                  </a:lnTo>
                  <a:close/>
                </a:path>
              </a:pathLst>
            </a:custGeom>
            <a:solidFill>
              <a:schemeClr val="accent2">
                <a:lumMod val="60000"/>
                <a:lumOff val="40000"/>
              </a:schemeClr>
            </a:solidFill>
            <a:ln>
              <a:solidFill>
                <a:schemeClr val="tx2">
                  <a:lumMod val="50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776591" tIns="10160" rIns="756271"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effectLst/>
                  <a:latin typeface="Arial Narrow" panose="020B0606020202030204" pitchFamily="34" charset="0"/>
                </a:rPr>
                <a:t>Программа государственных гарантий  бесплатного  оказания гражданам медицинской помощи на 2014 год и на плановый период  2015 и 2016 годов</a:t>
              </a:r>
              <a:endParaRPr lang="ru-RU" sz="1600" b="0" i="0" kern="1200" dirty="0">
                <a:solidFill>
                  <a:srgbClr val="002060"/>
                </a:solidFill>
                <a:effectLst/>
                <a:latin typeface="Arial Narrow" panose="020B0606020202030204" pitchFamily="34" charset="0"/>
              </a:endParaRPr>
            </a:p>
          </p:txBody>
        </p:sp>
        <p:sp>
          <p:nvSpPr>
            <p:cNvPr id="34" name="Полилиния 33"/>
            <p:cNvSpPr/>
            <p:nvPr/>
          </p:nvSpPr>
          <p:spPr>
            <a:xfrm>
              <a:off x="4283968" y="1844824"/>
              <a:ext cx="4151174" cy="1522371"/>
            </a:xfrm>
            <a:custGeom>
              <a:avLst/>
              <a:gdLst>
                <a:gd name="connsiteX0" fmla="*/ 0 w 4151174"/>
                <a:gd name="connsiteY0" fmla="*/ 0 h 1463281"/>
                <a:gd name="connsiteX1" fmla="*/ 3419534 w 4151174"/>
                <a:gd name="connsiteY1" fmla="*/ 0 h 1463281"/>
                <a:gd name="connsiteX2" fmla="*/ 4151174 w 4151174"/>
                <a:gd name="connsiteY2" fmla="*/ 731641 h 1463281"/>
                <a:gd name="connsiteX3" fmla="*/ 3419534 w 4151174"/>
                <a:gd name="connsiteY3" fmla="*/ 1463281 h 1463281"/>
                <a:gd name="connsiteX4" fmla="*/ 0 w 4151174"/>
                <a:gd name="connsiteY4" fmla="*/ 1463281 h 1463281"/>
                <a:gd name="connsiteX5" fmla="*/ 731641 w 4151174"/>
                <a:gd name="connsiteY5" fmla="*/ 731641 h 1463281"/>
                <a:gd name="connsiteX6" fmla="*/ 0 w 4151174"/>
                <a:gd name="connsiteY6" fmla="*/ 0 h 1463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51174" h="1463281">
                  <a:moveTo>
                    <a:pt x="0" y="0"/>
                  </a:moveTo>
                  <a:lnTo>
                    <a:pt x="3419534" y="0"/>
                  </a:lnTo>
                  <a:lnTo>
                    <a:pt x="4151174" y="731641"/>
                  </a:lnTo>
                  <a:lnTo>
                    <a:pt x="3419534" y="1463281"/>
                  </a:lnTo>
                  <a:lnTo>
                    <a:pt x="0" y="1463281"/>
                  </a:lnTo>
                  <a:lnTo>
                    <a:pt x="731641" y="731641"/>
                  </a:lnTo>
                  <a:lnTo>
                    <a:pt x="0" y="0"/>
                  </a:lnTo>
                  <a:close/>
                </a:path>
              </a:pathLst>
            </a:custGeom>
            <a:solidFill>
              <a:schemeClr val="accent3">
                <a:lumMod val="60000"/>
                <a:lumOff val="40000"/>
                <a:alpha val="90000"/>
              </a:schemeClr>
            </a:solidFill>
            <a:ln>
              <a:solidFill>
                <a:srgbClr val="0070C0">
                  <a:alpha val="90000"/>
                </a:srgb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51961" tIns="10160" rIns="731640" bIns="10160" numCol="1" spcCol="1270" anchor="ctr" anchorCtr="0">
              <a:noAutofit/>
            </a:bodyPr>
            <a:lstStyle/>
            <a:p>
              <a:pPr lvl="0" algn="ctr" defTabSz="711200">
                <a:lnSpc>
                  <a:spcPct val="90000"/>
                </a:lnSpc>
                <a:spcBef>
                  <a:spcPct val="0"/>
                </a:spcBef>
                <a:spcAft>
                  <a:spcPct val="35000"/>
                </a:spcAft>
              </a:pPr>
              <a:endParaRPr lang="ru-RU" sz="1600" kern="1200" dirty="0" smtClean="0">
                <a:solidFill>
                  <a:srgbClr val="002060"/>
                </a:solidFill>
                <a:latin typeface="Arial Narrow" panose="020B0606020202030204" pitchFamily="34" charset="0"/>
              </a:endParaRPr>
            </a:p>
            <a:p>
              <a:pPr lvl="0" algn="ctr" defTabSz="711200">
                <a:lnSpc>
                  <a:spcPct val="90000"/>
                </a:lnSpc>
                <a:spcBef>
                  <a:spcPct val="0"/>
                </a:spcBef>
                <a:spcAft>
                  <a:spcPct val="35000"/>
                </a:spcAft>
              </a:pPr>
              <a:r>
                <a:rPr lang="ru-RU" sz="1600" kern="1200" dirty="0" smtClean="0">
                  <a:solidFill>
                    <a:srgbClr val="002060"/>
                  </a:solidFill>
                  <a:effectLst/>
                  <a:latin typeface="Arial Narrow" panose="020B0606020202030204" pitchFamily="34" charset="0"/>
                </a:rPr>
                <a:t>Базовая программа ОМС 2014 год и на плановый период  2015 и 2016 годов </a:t>
              </a:r>
              <a:br>
                <a:rPr lang="ru-RU" sz="1600" kern="1200" dirty="0" smtClean="0">
                  <a:solidFill>
                    <a:srgbClr val="002060"/>
                  </a:solidFill>
                  <a:effectLst/>
                  <a:latin typeface="Arial Narrow" panose="020B0606020202030204" pitchFamily="34" charset="0"/>
                </a:rPr>
              </a:br>
              <a:endParaRPr lang="ru-RU" sz="1600" kern="1200" dirty="0">
                <a:solidFill>
                  <a:srgbClr val="002060"/>
                </a:solidFill>
                <a:effectLst/>
                <a:latin typeface="Arial Narrow" panose="020B0606020202030204" pitchFamily="34" charset="0"/>
              </a:endParaRPr>
            </a:p>
          </p:txBody>
        </p:sp>
        <p:sp>
          <p:nvSpPr>
            <p:cNvPr id="35" name="Полилиния 34"/>
            <p:cNvSpPr/>
            <p:nvPr/>
          </p:nvSpPr>
          <p:spPr>
            <a:xfrm>
              <a:off x="827584" y="4351061"/>
              <a:ext cx="3875626" cy="1598219"/>
            </a:xfrm>
            <a:custGeom>
              <a:avLst/>
              <a:gdLst>
                <a:gd name="connsiteX0" fmla="*/ 0 w 3875626"/>
                <a:gd name="connsiteY0" fmla="*/ 0 h 1625435"/>
                <a:gd name="connsiteX1" fmla="*/ 3062909 w 3875626"/>
                <a:gd name="connsiteY1" fmla="*/ 0 h 1625435"/>
                <a:gd name="connsiteX2" fmla="*/ 3875626 w 3875626"/>
                <a:gd name="connsiteY2" fmla="*/ 812718 h 1625435"/>
                <a:gd name="connsiteX3" fmla="*/ 3062909 w 3875626"/>
                <a:gd name="connsiteY3" fmla="*/ 1625435 h 1625435"/>
                <a:gd name="connsiteX4" fmla="*/ 0 w 3875626"/>
                <a:gd name="connsiteY4" fmla="*/ 1625435 h 1625435"/>
                <a:gd name="connsiteX5" fmla="*/ 812718 w 3875626"/>
                <a:gd name="connsiteY5" fmla="*/ 812718 h 1625435"/>
                <a:gd name="connsiteX6" fmla="*/ 0 w 3875626"/>
                <a:gd name="connsiteY6" fmla="*/ 0 h 1625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5626" h="1625435">
                  <a:moveTo>
                    <a:pt x="0" y="0"/>
                  </a:moveTo>
                  <a:lnTo>
                    <a:pt x="3062909" y="0"/>
                  </a:lnTo>
                  <a:lnTo>
                    <a:pt x="3875626" y="812718"/>
                  </a:lnTo>
                  <a:lnTo>
                    <a:pt x="3062909" y="1625435"/>
                  </a:lnTo>
                  <a:lnTo>
                    <a:pt x="0" y="1625435"/>
                  </a:lnTo>
                  <a:lnTo>
                    <a:pt x="812718" y="812718"/>
                  </a:lnTo>
                  <a:lnTo>
                    <a:pt x="0" y="0"/>
                  </a:lnTo>
                  <a:close/>
                </a:path>
              </a:pathLst>
            </a:custGeom>
            <a:ln>
              <a:solidFill>
                <a:schemeClr val="accent1">
                  <a:lumMod val="50000"/>
                </a:schemeClr>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33038" tIns="10160" rIns="812717" bIns="10160" numCol="1" spcCol="1270" anchor="ctr" anchorCtr="0">
              <a:noAutofit/>
            </a:bodyPr>
            <a:lstStyle/>
            <a:p>
              <a:pPr lvl="0" algn="ctr" defTabSz="711200">
                <a:lnSpc>
                  <a:spcPct val="90000"/>
                </a:lnSpc>
                <a:spcBef>
                  <a:spcPct val="0"/>
                </a:spcBef>
                <a:spcAft>
                  <a:spcPct val="35000"/>
                </a:spcAft>
              </a:pPr>
              <a:r>
                <a:rPr lang="ru-RU" sz="1600" b="0" kern="1200" dirty="0" smtClean="0">
                  <a:solidFill>
                    <a:srgbClr val="002060"/>
                  </a:solidFill>
                  <a:effectLst/>
                  <a:latin typeface="Arial Narrow" panose="020B0606020202030204" pitchFamily="34" charset="0"/>
                </a:rPr>
                <a:t>Московская областная программа государственных гарантий  бесплатного  оказания гражданам медицинской помощи на 2014 год и на плановый период  2015 и 2016 годов</a:t>
              </a:r>
              <a:endParaRPr lang="ru-RU" sz="1600" b="0" i="0" kern="1200" dirty="0">
                <a:solidFill>
                  <a:srgbClr val="002060"/>
                </a:solidFill>
                <a:effectLst/>
                <a:latin typeface="Arial Narrow" panose="020B0606020202030204" pitchFamily="34" charset="0"/>
              </a:endParaRPr>
            </a:p>
          </p:txBody>
        </p:sp>
        <p:sp>
          <p:nvSpPr>
            <p:cNvPr id="36" name="Полилиния 35"/>
            <p:cNvSpPr/>
            <p:nvPr/>
          </p:nvSpPr>
          <p:spPr>
            <a:xfrm>
              <a:off x="4355975" y="4351053"/>
              <a:ext cx="3973440" cy="1625440"/>
            </a:xfrm>
            <a:custGeom>
              <a:avLst/>
              <a:gdLst>
                <a:gd name="connsiteX0" fmla="*/ 0 w 3973440"/>
                <a:gd name="connsiteY0" fmla="*/ 0 h 1625440"/>
                <a:gd name="connsiteX1" fmla="*/ 3160720 w 3973440"/>
                <a:gd name="connsiteY1" fmla="*/ 0 h 1625440"/>
                <a:gd name="connsiteX2" fmla="*/ 3973440 w 3973440"/>
                <a:gd name="connsiteY2" fmla="*/ 812720 h 1625440"/>
                <a:gd name="connsiteX3" fmla="*/ 3160720 w 3973440"/>
                <a:gd name="connsiteY3" fmla="*/ 1625440 h 1625440"/>
                <a:gd name="connsiteX4" fmla="*/ 0 w 3973440"/>
                <a:gd name="connsiteY4" fmla="*/ 1625440 h 1625440"/>
                <a:gd name="connsiteX5" fmla="*/ 812720 w 3973440"/>
                <a:gd name="connsiteY5" fmla="*/ 812720 h 1625440"/>
                <a:gd name="connsiteX6" fmla="*/ 0 w 3973440"/>
                <a:gd name="connsiteY6" fmla="*/ 0 h 162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73440" h="1625440">
                  <a:moveTo>
                    <a:pt x="0" y="0"/>
                  </a:moveTo>
                  <a:lnTo>
                    <a:pt x="3160720" y="0"/>
                  </a:lnTo>
                  <a:lnTo>
                    <a:pt x="3973440" y="812720"/>
                  </a:lnTo>
                  <a:lnTo>
                    <a:pt x="3160720" y="1625440"/>
                  </a:lnTo>
                  <a:lnTo>
                    <a:pt x="0" y="1625440"/>
                  </a:lnTo>
                  <a:lnTo>
                    <a:pt x="812720" y="812720"/>
                  </a:lnTo>
                  <a:lnTo>
                    <a:pt x="0" y="0"/>
                  </a:lnTo>
                  <a:close/>
                </a:path>
              </a:pathLst>
            </a:custGeom>
            <a:solidFill>
              <a:schemeClr val="accent1">
                <a:lumMod val="60000"/>
                <a:lumOff val="40000"/>
                <a:alpha val="90000"/>
              </a:schemeClr>
            </a:solidFill>
            <a:ln w="38100">
              <a:solidFill>
                <a:schemeClr val="tx1">
                  <a:lumMod val="50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33040" tIns="10160" rIns="812720" bIns="10160" numCol="1" spcCol="1270" anchor="ctr" anchorCtr="0">
              <a:noAutofit/>
            </a:bodyPr>
            <a:lstStyle/>
            <a:p>
              <a:pPr lvl="0" algn="ctr" defTabSz="711200">
                <a:lnSpc>
                  <a:spcPct val="90000"/>
                </a:lnSpc>
                <a:spcBef>
                  <a:spcPct val="0"/>
                </a:spcBef>
                <a:spcAft>
                  <a:spcPct val="35000"/>
                </a:spcAft>
              </a:pPr>
              <a:endParaRPr lang="ru-RU" sz="1600" kern="1200" dirty="0" smtClean="0">
                <a:solidFill>
                  <a:srgbClr val="002060"/>
                </a:solidFill>
                <a:effectLst/>
                <a:latin typeface="Arial Narrow" panose="020B0606020202030204" pitchFamily="34" charset="0"/>
              </a:endParaRPr>
            </a:p>
            <a:p>
              <a:pPr lvl="0" algn="ctr" defTabSz="711200">
                <a:lnSpc>
                  <a:spcPct val="90000"/>
                </a:lnSpc>
                <a:spcBef>
                  <a:spcPct val="0"/>
                </a:spcBef>
                <a:spcAft>
                  <a:spcPct val="35000"/>
                </a:spcAft>
              </a:pPr>
              <a:r>
                <a:rPr lang="ru-RU" sz="1600" b="0" kern="1200" dirty="0" smtClean="0">
                  <a:solidFill>
                    <a:srgbClr val="002060"/>
                  </a:solidFill>
                  <a:effectLst/>
                  <a:latin typeface="Arial Narrow" panose="020B0606020202030204" pitchFamily="34" charset="0"/>
                </a:rPr>
                <a:t>Московская областная программа ОМС на 2014 год и на плановый период  2015 и 2016 годов</a:t>
              </a:r>
            </a:p>
            <a:p>
              <a:pPr lvl="0" algn="ctr" defTabSz="711200">
                <a:lnSpc>
                  <a:spcPct val="90000"/>
                </a:lnSpc>
                <a:spcBef>
                  <a:spcPct val="0"/>
                </a:spcBef>
                <a:spcAft>
                  <a:spcPct val="35000"/>
                </a:spcAft>
              </a:pPr>
              <a:endParaRPr lang="ru-RU" sz="1600" kern="1200" dirty="0" smtClean="0">
                <a:solidFill>
                  <a:srgbClr val="002060"/>
                </a:solidFill>
                <a:latin typeface="Arial Narrow" panose="020B0606020202030204" pitchFamily="34" charset="0"/>
              </a:endParaRPr>
            </a:p>
          </p:txBody>
        </p:sp>
      </p:grpSp>
      <p:sp>
        <p:nvSpPr>
          <p:cNvPr id="15366" name="TextBox 5"/>
          <p:cNvSpPr txBox="1">
            <a:spLocks noChangeArrowheads="1"/>
          </p:cNvSpPr>
          <p:nvPr/>
        </p:nvSpPr>
        <p:spPr bwMode="auto">
          <a:xfrm>
            <a:off x="3635896" y="1340768"/>
            <a:ext cx="1500188" cy="368300"/>
          </a:xfrm>
          <a:prstGeom prst="rect">
            <a:avLst/>
          </a:prstGeom>
          <a:noFill/>
          <a:ln w="9525">
            <a:noFill/>
            <a:miter lim="800000"/>
            <a:headEnd/>
            <a:tailEnd/>
          </a:ln>
        </p:spPr>
        <p:txBody>
          <a:bodyPr>
            <a:spAutoFit/>
          </a:bodyPr>
          <a:lstStyle/>
          <a:p>
            <a:pPr algn="ctr"/>
            <a:r>
              <a:rPr lang="ru-RU" altLang="ru-RU" b="1" i="1" dirty="0" smtClean="0">
                <a:solidFill>
                  <a:srgbClr val="FF0000"/>
                </a:solidFill>
              </a:rPr>
              <a:t>2015 </a:t>
            </a:r>
            <a:r>
              <a:rPr lang="ru-RU" altLang="ru-RU" b="1" i="1" dirty="0">
                <a:solidFill>
                  <a:srgbClr val="FF0000"/>
                </a:solidFill>
              </a:rPr>
              <a:t>год</a:t>
            </a:r>
          </a:p>
        </p:txBody>
      </p:sp>
      <p:grpSp>
        <p:nvGrpSpPr>
          <p:cNvPr id="3" name="Group 2"/>
          <p:cNvGrpSpPr>
            <a:grpSpLocks/>
          </p:cNvGrpSpPr>
          <p:nvPr/>
        </p:nvGrpSpPr>
        <p:grpSpPr bwMode="auto">
          <a:xfrm>
            <a:off x="547688" y="628651"/>
            <a:ext cx="2592387" cy="720726"/>
            <a:chOff x="249" y="300"/>
            <a:chExt cx="1633" cy="454"/>
          </a:xfrm>
        </p:grpSpPr>
        <p:sp>
          <p:nvSpPr>
            <p:cNvPr id="13"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4"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4" name="Group 8"/>
          <p:cNvGrpSpPr>
            <a:grpSpLocks/>
          </p:cNvGrpSpPr>
          <p:nvPr/>
        </p:nvGrpSpPr>
        <p:grpSpPr bwMode="auto">
          <a:xfrm>
            <a:off x="476250" y="485775"/>
            <a:ext cx="2592388" cy="1150938"/>
            <a:chOff x="295" y="346"/>
            <a:chExt cx="1633" cy="725"/>
          </a:xfrm>
        </p:grpSpPr>
        <p:cxnSp>
          <p:nvCxnSpPr>
            <p:cNvPr id="16"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7"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8" name="Прямая соединительная линия 9"/>
          <p:cNvCxnSpPr>
            <a:cxnSpLocks noChangeShapeType="1"/>
          </p:cNvCxnSpPr>
          <p:nvPr/>
        </p:nvCxnSpPr>
        <p:spPr bwMode="auto">
          <a:xfrm rot="5400000">
            <a:off x="2312988" y="-1639888"/>
            <a:ext cx="0" cy="4105275"/>
          </a:xfrm>
          <a:prstGeom prst="line">
            <a:avLst/>
          </a:prstGeom>
          <a:noFill/>
          <a:ln w="25400" algn="ctr">
            <a:solidFill>
              <a:srgbClr val="800080"/>
            </a:solidFill>
            <a:round/>
            <a:headEnd type="none" w="sm" len="sm"/>
            <a:tailEnd type="none" w="sm" len="sm"/>
          </a:ln>
        </p:spPr>
      </p:cxnSp>
      <p:cxnSp>
        <p:nvCxnSpPr>
          <p:cNvPr id="19" name="Прямая соединительная линия 9"/>
          <p:cNvCxnSpPr>
            <a:cxnSpLocks noChangeShapeType="1"/>
          </p:cNvCxnSpPr>
          <p:nvPr/>
        </p:nvCxnSpPr>
        <p:spPr bwMode="auto">
          <a:xfrm rot="5400000">
            <a:off x="-677069" y="1348582"/>
            <a:ext cx="2160587" cy="0"/>
          </a:xfrm>
          <a:prstGeom prst="line">
            <a:avLst/>
          </a:prstGeom>
          <a:noFill/>
          <a:ln w="25400" algn="ctr">
            <a:solidFill>
              <a:srgbClr val="800080"/>
            </a:solidFill>
            <a:round/>
            <a:headEnd type="none" w="sm" len="sm"/>
            <a:tailEnd type="none" w="sm" len="sm"/>
          </a:ln>
        </p:spPr>
      </p:cxnSp>
      <p:sp>
        <p:nvSpPr>
          <p:cNvPr id="38" name="Скругленный прямоугольник 37"/>
          <p:cNvSpPr/>
          <p:nvPr/>
        </p:nvSpPr>
        <p:spPr>
          <a:xfrm>
            <a:off x="4355976" y="3429000"/>
            <a:ext cx="3384376" cy="648072"/>
          </a:xfrm>
          <a:prstGeom prst="roundRect">
            <a:avLst/>
          </a:prstGeom>
          <a:solidFill>
            <a:srgbClr val="80B6A1"/>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7500" lnSpcReduction="20000"/>
          </a:bodyPr>
          <a:lstStyle/>
          <a:p>
            <a:pPr algn="ctr"/>
            <a:r>
              <a:rPr lang="ru-RU" dirty="0" smtClean="0">
                <a:solidFill>
                  <a:srgbClr val="FF3300"/>
                </a:solidFill>
              </a:rPr>
              <a:t>Исключение составляет медпомощь при </a:t>
            </a:r>
            <a:r>
              <a:rPr lang="ru-RU" dirty="0" err="1" smtClean="0">
                <a:solidFill>
                  <a:srgbClr val="FF3300"/>
                </a:solidFill>
              </a:rPr>
              <a:t>соцзначимых</a:t>
            </a:r>
            <a:r>
              <a:rPr lang="ru-RU" dirty="0" smtClean="0">
                <a:solidFill>
                  <a:srgbClr val="FF3300"/>
                </a:solidFill>
              </a:rPr>
              <a:t> заболеваниях</a:t>
            </a:r>
            <a:endParaRPr lang="ru-RU" dirty="0">
              <a:solidFill>
                <a:srgbClr val="FF3300"/>
              </a:solidFill>
            </a:endParaRPr>
          </a:p>
        </p:txBody>
      </p:sp>
      <p:sp>
        <p:nvSpPr>
          <p:cNvPr id="39" name="Скругленный прямоугольник 38"/>
          <p:cNvSpPr/>
          <p:nvPr/>
        </p:nvSpPr>
        <p:spPr>
          <a:xfrm>
            <a:off x="4355976" y="6021288"/>
            <a:ext cx="3888432" cy="648072"/>
          </a:xfrm>
          <a:prstGeom prst="roundRect">
            <a:avLst/>
          </a:prstGeom>
          <a:solidFill>
            <a:srgbClr val="80B6A1"/>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0000" lnSpcReduction="20000"/>
          </a:bodyPr>
          <a:lstStyle/>
          <a:p>
            <a:pPr algn="ctr"/>
            <a:r>
              <a:rPr lang="ru-RU" dirty="0" smtClean="0">
                <a:solidFill>
                  <a:srgbClr val="808000"/>
                </a:solidFill>
              </a:rPr>
              <a:t>Сверх базовой программы ОМС включена медпомощь при </a:t>
            </a:r>
            <a:r>
              <a:rPr lang="ru-RU" dirty="0" err="1" smtClean="0">
                <a:solidFill>
                  <a:srgbClr val="808000"/>
                </a:solidFill>
              </a:rPr>
              <a:t>соцзначимых</a:t>
            </a:r>
            <a:r>
              <a:rPr lang="ru-RU" dirty="0" smtClean="0">
                <a:solidFill>
                  <a:srgbClr val="808000"/>
                </a:solidFill>
              </a:rPr>
              <a:t> заболеваниях</a:t>
            </a:r>
            <a:endParaRPr lang="ru-RU" dirty="0">
              <a:solidFill>
                <a:srgbClr val="808000"/>
              </a:solidFill>
            </a:endParaRPr>
          </a:p>
        </p:txBody>
      </p:sp>
      <p:sp>
        <p:nvSpPr>
          <p:cNvPr id="40" name="TextBox 39"/>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
        <p:nvSpPr>
          <p:cNvPr id="20" name="TextBox 19"/>
          <p:cNvSpPr txBox="1"/>
          <p:nvPr/>
        </p:nvSpPr>
        <p:spPr>
          <a:xfrm>
            <a:off x="1115616" y="3356992"/>
            <a:ext cx="2736304" cy="523220"/>
          </a:xfrm>
          <a:prstGeom prst="rect">
            <a:avLst/>
          </a:prstGeom>
          <a:noFill/>
        </p:spPr>
        <p:txBody>
          <a:bodyPr wrap="square" rtlCol="0">
            <a:spAutoFit/>
          </a:bodyPr>
          <a:lstStyle/>
          <a:p>
            <a:pPr lvl="0" algn="ctr"/>
            <a:r>
              <a:rPr lang="ru-RU" sz="1400" dirty="0" smtClean="0">
                <a:solidFill>
                  <a:srgbClr val="002060"/>
                </a:solidFill>
                <a:latin typeface="Arial Narrow" panose="020B0606020202030204" pitchFamily="34" charset="0"/>
              </a:rPr>
              <a:t>Постановление Правительства РФ от 18.10.2013 №932</a:t>
            </a:r>
            <a:endParaRPr lang="ru-RU" sz="1400" dirty="0">
              <a:solidFill>
                <a:srgbClr val="002060"/>
              </a:solidFill>
              <a:latin typeface="Arial Narrow" panose="020B0606020202030204" pitchFamily="34" charset="0"/>
            </a:endParaRPr>
          </a:p>
        </p:txBody>
      </p:sp>
      <p:sp>
        <p:nvSpPr>
          <p:cNvPr id="21" name="Прямоугольник 20"/>
          <p:cNvSpPr/>
          <p:nvPr/>
        </p:nvSpPr>
        <p:spPr>
          <a:xfrm>
            <a:off x="611560" y="5949280"/>
            <a:ext cx="3528392" cy="738664"/>
          </a:xfrm>
          <a:prstGeom prst="rect">
            <a:avLst/>
          </a:prstGeom>
        </p:spPr>
        <p:txBody>
          <a:bodyPr wrap="square">
            <a:spAutoFit/>
          </a:bodyPr>
          <a:lstStyle/>
          <a:p>
            <a:pPr lvl="0"/>
            <a:r>
              <a:rPr lang="ru-RU" sz="1400" dirty="0" smtClean="0">
                <a:solidFill>
                  <a:srgbClr val="002060"/>
                </a:solidFill>
                <a:latin typeface="Arial Narrow" panose="020B0606020202030204" pitchFamily="34" charset="0"/>
              </a:rPr>
              <a:t>Постановление Правительства Московской области от 25.10.2013 № 876/46</a:t>
            </a:r>
          </a:p>
          <a:p>
            <a:pPr lvl="0"/>
            <a:r>
              <a:rPr lang="ru-RU" sz="1400" i="1" dirty="0" smtClean="0">
                <a:solidFill>
                  <a:srgbClr val="C00000"/>
                </a:solidFill>
                <a:latin typeface="Arial Narrow" panose="020B0606020202030204" pitchFamily="34" charset="0"/>
              </a:rPr>
              <a:t>(в ред. от 23.09.2014 №803/38)</a:t>
            </a:r>
            <a:endParaRPr lang="ru-RU" sz="1400" i="1" dirty="0">
              <a:solidFill>
                <a:srgbClr val="C00000"/>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5288" y="476251"/>
            <a:ext cx="2592387" cy="720726"/>
            <a:chOff x="249" y="300"/>
            <a:chExt cx="1633" cy="454"/>
          </a:xfrm>
        </p:grpSpPr>
        <p:sp>
          <p:nvSpPr>
            <p:cNvPr id="10256"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0257"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10254"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10255"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10252"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0253"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0245"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10250"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0251"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0247"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0248" name="WordArt 19"/>
          <p:cNvSpPr>
            <a:spLocks noChangeArrowheads="1" noChangeShapeType="1" noTextEdit="1"/>
          </p:cNvSpPr>
          <p:nvPr/>
        </p:nvSpPr>
        <p:spPr bwMode="auto">
          <a:xfrm>
            <a:off x="376238" y="1628775"/>
            <a:ext cx="8248650" cy="971550"/>
          </a:xfrm>
          <a:prstGeom prst="rect">
            <a:avLst/>
          </a:prstGeom>
        </p:spPr>
        <p:txBody>
          <a:bodyPr wrap="none" fromWordArt="1">
            <a:prstTxWarp prst="textPlain">
              <a:avLst>
                <a:gd name="adj" fmla="val 50000"/>
              </a:avLst>
            </a:prstTxWarp>
          </a:bodyPr>
          <a:lstStyle/>
          <a:p>
            <a:pPr algn="ctr"/>
            <a:r>
              <a:rPr lang="ru-RU" sz="2000" kern="10">
                <a:ln w="12700">
                  <a:noFill/>
                  <a:round/>
                  <a:headEnd/>
                  <a:tailEnd/>
                </a:ln>
                <a:solidFill>
                  <a:srgbClr val="993366"/>
                </a:solidFill>
                <a:latin typeface="Impact"/>
              </a:rPr>
              <a:t>Федеральный закон № 326-ФЗ</a:t>
            </a:r>
          </a:p>
          <a:p>
            <a:pPr algn="ctr"/>
            <a:r>
              <a:rPr lang="ru-RU" sz="2000" kern="10">
                <a:ln w="12700">
                  <a:noFill/>
                  <a:round/>
                  <a:headEnd/>
                  <a:tailEnd/>
                </a:ln>
                <a:solidFill>
                  <a:srgbClr val="993366"/>
                </a:solidFill>
                <a:latin typeface="Impact"/>
              </a:rPr>
              <a:t>«Об обязательном медицинском страховании в Российской Федерации» </a:t>
            </a:r>
          </a:p>
          <a:p>
            <a:pPr algn="ctr"/>
            <a:r>
              <a:rPr lang="ru-RU" sz="2000" kern="10">
                <a:ln w="12700">
                  <a:noFill/>
                  <a:round/>
                  <a:headEnd/>
                  <a:tailEnd/>
                </a:ln>
                <a:solidFill>
                  <a:srgbClr val="993366"/>
                </a:solidFill>
                <a:latin typeface="Impact"/>
              </a:rPr>
              <a:t>от 29.11.2010 </a:t>
            </a:r>
          </a:p>
        </p:txBody>
      </p:sp>
      <p:sp>
        <p:nvSpPr>
          <p:cNvPr id="10249" name="Rectangle 20"/>
          <p:cNvSpPr>
            <a:spLocks noChangeArrowheads="1"/>
          </p:cNvSpPr>
          <p:nvPr/>
        </p:nvSpPr>
        <p:spPr bwMode="auto">
          <a:xfrm>
            <a:off x="0" y="2950709"/>
            <a:ext cx="8713788" cy="2838450"/>
          </a:xfrm>
          <a:prstGeom prst="rect">
            <a:avLst/>
          </a:prstGeom>
          <a:noFill/>
          <a:ln w="9525">
            <a:noFill/>
            <a:miter lim="800000"/>
            <a:headEnd/>
            <a:tailEnd/>
          </a:ln>
        </p:spPr>
        <p:txBody>
          <a:bodyPr>
            <a:spAutoFit/>
          </a:bodyPr>
          <a:lstStyle/>
          <a:p>
            <a:pPr algn="just"/>
            <a:r>
              <a:rPr lang="ru-RU" b="1" i="1" u="sng" dirty="0">
                <a:solidFill>
                  <a:srgbClr val="7030A0"/>
                </a:solidFill>
              </a:rPr>
              <a:t>Обязательное медицинское страхование</a:t>
            </a:r>
            <a:r>
              <a:rPr lang="ru-RU" b="1" i="1" dirty="0">
                <a:solidFill>
                  <a:srgbClr val="7030A0"/>
                </a:solidFill>
              </a:rPr>
              <a:t> - вид обязательного социального страхования, представляющий собой систему создаваемых государством правовых, экономических и организационных мер, направленных на обеспечение при наступлении страхового случая гарантий бесплатного оказания застрахованному лицу медицинской помощи за счет средств обязательного медицинского страхования в пределах территориальной программы обязательного медицинского страхования и в установленных настоящим Федеральным законом случаях в пределах базовой программы обязательного медицинского страхования</a:t>
            </a:r>
            <a:r>
              <a:rPr lang="ru-RU" dirty="0">
                <a:solidFill>
                  <a:srgbClr val="7030A0"/>
                </a:solidFill>
              </a:rPr>
              <a:t> </a:t>
            </a:r>
          </a:p>
        </p:txBody>
      </p:sp>
      <p:sp>
        <p:nvSpPr>
          <p:cNvPr id="18" name="TextBox 17"/>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9698" name="Picture 2"/>
          <p:cNvPicPr>
            <a:picLocks noChangeAspect="1" noChangeArrowheads="1"/>
          </p:cNvPicPr>
          <p:nvPr/>
        </p:nvPicPr>
        <p:blipFill>
          <a:blip r:embed="rId2" cstate="print"/>
          <a:srcRect/>
          <a:stretch>
            <a:fillRect/>
          </a:stretch>
        </p:blipFill>
        <p:spPr bwMode="auto">
          <a:xfrm>
            <a:off x="395536" y="548680"/>
            <a:ext cx="8568952" cy="576064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Grp="1" noChangeArrowheads="1"/>
          </p:cNvSpPr>
          <p:nvPr>
            <p:ph type="ctrTitle"/>
          </p:nvPr>
        </p:nvSpPr>
        <p:spPr>
          <a:xfrm>
            <a:off x="609600" y="4776788"/>
            <a:ext cx="7899400" cy="1876425"/>
          </a:xfrm>
          <a:solidFill>
            <a:schemeClr val="accent1">
              <a:lumMod val="60000"/>
              <a:lumOff val="40000"/>
            </a:schemeClr>
          </a:solidFill>
        </p:spPr>
        <p:txBody>
          <a:bodyPr lIns="92075" tIns="46038" rIns="92075" bIns="46038" anchor="t">
            <a:normAutofit fontScale="90000"/>
          </a:bodyPr>
          <a:lstStyle/>
          <a:p>
            <a:pPr algn="ctr" eaLnBrk="1" fontAlgn="auto" hangingPunct="1">
              <a:spcAft>
                <a:spcPts val="0"/>
              </a:spcAft>
              <a:defRPr/>
            </a:pPr>
            <a:r>
              <a:rPr lang="ru-RU" sz="1800" b="1" i="1" dirty="0" smtClean="0">
                <a:solidFill>
                  <a:schemeClr val="accent3">
                    <a:lumMod val="50000"/>
                  </a:schemeClr>
                </a:solidFill>
                <a:latin typeface="Times New Roman" panose="02020603050405020304" pitchFamily="18" charset="0"/>
                <a:cs typeface="Times New Roman" panose="02020603050405020304" pitchFamily="18" charset="0"/>
              </a:rPr>
              <a:t>Состав </a:t>
            </a:r>
            <a:r>
              <a:rPr lang="ru-RU" sz="1800" b="1" i="1" dirty="0">
                <a:solidFill>
                  <a:schemeClr val="accent3">
                    <a:lumMod val="50000"/>
                  </a:schemeClr>
                </a:solidFill>
                <a:latin typeface="Times New Roman" panose="02020603050405020304" pitchFamily="18" charset="0"/>
                <a:cs typeface="Times New Roman" panose="02020603050405020304" pitchFamily="18" charset="0"/>
              </a:rPr>
              <a:t>Комиссии </a:t>
            </a:r>
            <a:r>
              <a:rPr lang="ru-RU" sz="1800" b="1" i="1" dirty="0" smtClean="0">
                <a:solidFill>
                  <a:schemeClr val="accent3">
                    <a:lumMod val="50000"/>
                  </a:schemeClr>
                </a:solidFill>
                <a:latin typeface="Times New Roman" panose="02020603050405020304" pitchFamily="18" charset="0"/>
                <a:cs typeface="Times New Roman" panose="02020603050405020304" pitchFamily="18" charset="0"/>
              </a:rPr>
              <a:t/>
            </a:r>
            <a:br>
              <a:rPr lang="ru-RU" sz="1800" b="1" i="1" dirty="0" smtClean="0">
                <a:solidFill>
                  <a:schemeClr val="accent3">
                    <a:lumMod val="50000"/>
                  </a:schemeClr>
                </a:solidFill>
                <a:latin typeface="Times New Roman" panose="02020603050405020304" pitchFamily="18" charset="0"/>
                <a:cs typeface="Times New Roman" panose="02020603050405020304" pitchFamily="18" charset="0"/>
              </a:rPr>
            </a:br>
            <a:r>
              <a:rPr lang="ru-RU" sz="1800" b="1" i="1" dirty="0" smtClean="0">
                <a:solidFill>
                  <a:schemeClr val="accent3">
                    <a:lumMod val="50000"/>
                  </a:schemeClr>
                </a:solidFill>
                <a:latin typeface="Times New Roman" panose="02020603050405020304" pitchFamily="18" charset="0"/>
                <a:cs typeface="Times New Roman" panose="02020603050405020304" pitchFamily="18" charset="0"/>
              </a:rPr>
              <a:t>утвержден </a:t>
            </a:r>
            <a:r>
              <a:rPr lang="ru-RU" sz="1800" b="1" i="1" dirty="0">
                <a:solidFill>
                  <a:schemeClr val="accent3">
                    <a:lumMod val="50000"/>
                  </a:schemeClr>
                </a:solidFill>
                <a:latin typeface="Times New Roman" panose="02020603050405020304" pitchFamily="18" charset="0"/>
                <a:cs typeface="Times New Roman" panose="02020603050405020304" pitchFamily="18" charset="0"/>
              </a:rPr>
              <a:t>постановлением Правительства Московской области от 06.02.2012 №129/4 «О Комиссии по разработке Московской </a:t>
            </a:r>
            <a:r>
              <a:rPr lang="ru-RU" sz="1600" b="1" i="1" dirty="0">
                <a:solidFill>
                  <a:schemeClr val="accent3">
                    <a:lumMod val="50000"/>
                  </a:schemeClr>
                </a:solidFill>
                <a:latin typeface="Times New Roman" panose="02020603050405020304" pitchFamily="18" charset="0"/>
                <a:cs typeface="Times New Roman" panose="02020603050405020304" pitchFamily="18" charset="0"/>
              </a:rPr>
              <a:t>областной</a:t>
            </a:r>
            <a:r>
              <a:rPr lang="ru-RU" sz="1800" b="1" i="1" dirty="0">
                <a:solidFill>
                  <a:schemeClr val="accent3">
                    <a:lumMod val="50000"/>
                  </a:schemeClr>
                </a:solidFill>
                <a:latin typeface="Times New Roman" panose="02020603050405020304" pitchFamily="18" charset="0"/>
                <a:cs typeface="Times New Roman" panose="02020603050405020304" pitchFamily="18" charset="0"/>
              </a:rPr>
              <a:t> программы обязательного медицинского страхования</a:t>
            </a:r>
            <a:r>
              <a:rPr lang="ru-RU" sz="1800" b="1" i="1" dirty="0" smtClean="0">
                <a:solidFill>
                  <a:schemeClr val="accent3">
                    <a:lumMod val="50000"/>
                  </a:schemeClr>
                </a:solidFill>
                <a:latin typeface="Times New Roman" panose="02020603050405020304" pitchFamily="18" charset="0"/>
                <a:cs typeface="Times New Roman" panose="02020603050405020304" pitchFamily="18" charset="0"/>
              </a:rPr>
              <a:t>»</a:t>
            </a:r>
            <a:br>
              <a:rPr lang="ru-RU" sz="1800" b="1" i="1" dirty="0" smtClean="0">
                <a:solidFill>
                  <a:schemeClr val="accent3">
                    <a:lumMod val="50000"/>
                  </a:schemeClr>
                </a:solidFill>
                <a:latin typeface="Times New Roman" panose="02020603050405020304" pitchFamily="18" charset="0"/>
                <a:cs typeface="Times New Roman" panose="02020603050405020304" pitchFamily="18" charset="0"/>
              </a:rPr>
            </a:br>
            <a:r>
              <a:rPr lang="ru-RU" sz="1800" b="1" i="1" dirty="0" smtClean="0">
                <a:solidFill>
                  <a:schemeClr val="accent3">
                    <a:lumMod val="50000"/>
                  </a:schemeClr>
                </a:solidFill>
                <a:latin typeface="Times New Roman" panose="02020603050405020304" pitchFamily="18" charset="0"/>
                <a:cs typeface="Times New Roman" panose="02020603050405020304" pitchFamily="18" charset="0"/>
              </a:rPr>
              <a:t> </a:t>
            </a:r>
            <a:r>
              <a:rPr lang="ru-RU" sz="1800" b="1" i="1" dirty="0">
                <a:solidFill>
                  <a:schemeClr val="accent3">
                    <a:lumMod val="50000"/>
                  </a:schemeClr>
                </a:solidFill>
                <a:latin typeface="Times New Roman" panose="02020603050405020304" pitchFamily="18" charset="0"/>
                <a:cs typeface="Times New Roman" panose="02020603050405020304" pitchFamily="18" charset="0"/>
              </a:rPr>
              <a:t>(в ред. постановлений Правительства МО от 23.10.2012 N 1322/39, от 16.04.2013 N 249/14) </a:t>
            </a:r>
            <a:r>
              <a:rPr lang="ru-RU" sz="2400" b="1" i="1" dirty="0">
                <a:solidFill>
                  <a:schemeClr val="accent2">
                    <a:lumMod val="50000"/>
                  </a:schemeClr>
                </a:solidFill>
                <a:effectLst>
                  <a:outerShdw blurRad="38100" dist="38100" dir="2700000" algn="tl">
                    <a:srgbClr val="000000">
                      <a:alpha val="43137"/>
                    </a:srgbClr>
                  </a:outerShdw>
                </a:effectLst>
                <a:latin typeface="Arial Narrow" pitchFamily="34" charset="0"/>
              </a:rPr>
              <a:t/>
            </a:r>
            <a:br>
              <a:rPr lang="ru-RU" sz="2400" b="1" i="1" dirty="0">
                <a:solidFill>
                  <a:schemeClr val="accent2">
                    <a:lumMod val="50000"/>
                  </a:schemeClr>
                </a:solidFill>
                <a:effectLst>
                  <a:outerShdw blurRad="38100" dist="38100" dir="2700000" algn="tl">
                    <a:srgbClr val="000000">
                      <a:alpha val="43137"/>
                    </a:srgbClr>
                  </a:outerShdw>
                </a:effectLst>
                <a:latin typeface="Arial Narrow" pitchFamily="34" charset="0"/>
              </a:rPr>
            </a:br>
            <a:endParaRPr lang="ru-RU" sz="1800" i="1" dirty="0" smtClean="0">
              <a:solidFill>
                <a:schemeClr val="accent2">
                  <a:lumMod val="50000"/>
                </a:schemeClr>
              </a:solidFill>
              <a:effectLst>
                <a:outerShdw blurRad="38100" dist="38100" dir="2700000" algn="tl">
                  <a:srgbClr val="000000">
                    <a:alpha val="43137"/>
                  </a:srgbClr>
                </a:outerShdw>
              </a:effectLst>
              <a:latin typeface="Arial Narrow" pitchFamily="34" charset="0"/>
            </a:endParaRPr>
          </a:p>
        </p:txBody>
      </p:sp>
      <p:sp>
        <p:nvSpPr>
          <p:cNvPr id="16387" name="Text Box 11"/>
          <p:cNvSpPr txBox="1">
            <a:spLocks noChangeArrowheads="1"/>
          </p:cNvSpPr>
          <p:nvPr/>
        </p:nvSpPr>
        <p:spPr bwMode="auto">
          <a:xfrm>
            <a:off x="1527855" y="203427"/>
            <a:ext cx="7078662" cy="1219200"/>
          </a:xfrm>
          <a:prstGeom prst="rect">
            <a:avLst/>
          </a:prstGeom>
          <a:noFill/>
          <a:ln w="9525">
            <a:noFill/>
            <a:miter lim="800000"/>
            <a:headEnd/>
            <a:tailEnd/>
          </a:ln>
        </p:spPr>
        <p:txBody>
          <a:bodyPr/>
          <a:lstStyle/>
          <a:p>
            <a:pPr algn="ctr" eaLnBrk="0" hangingPunct="0"/>
            <a:r>
              <a:rPr lang="ru-RU" altLang="ru-RU" sz="2000" b="1" dirty="0">
                <a:solidFill>
                  <a:schemeClr val="accent6">
                    <a:lumMod val="50000"/>
                  </a:schemeClr>
                </a:solidFill>
                <a:ea typeface="MS PGothic" pitchFamily="34" charset="-128"/>
                <a:cs typeface="Arial" charset="0"/>
              </a:rPr>
              <a:t>Формирование Московской областной программы ОМС осуществляется Комиссией по разработке Московской областной программы ОМС</a:t>
            </a:r>
          </a:p>
        </p:txBody>
      </p:sp>
      <p:sp>
        <p:nvSpPr>
          <p:cNvPr id="16389" name="Текст 2"/>
          <p:cNvSpPr txBox="1">
            <a:spLocks/>
          </p:cNvSpPr>
          <p:nvPr/>
        </p:nvSpPr>
        <p:spPr bwMode="auto">
          <a:xfrm>
            <a:off x="609600" y="1752600"/>
            <a:ext cx="1600200" cy="1168400"/>
          </a:xfrm>
          <a:prstGeom prst="rect">
            <a:avLst/>
          </a:prstGeom>
          <a:solidFill>
            <a:schemeClr val="accent2">
              <a:lumMod val="60000"/>
              <a:lumOff val="40000"/>
            </a:schemeClr>
          </a:solidFill>
          <a:ln w="50800" cap="sq" cmpd="dbl" algn="ctr">
            <a:solidFill>
              <a:srgbClr val="9CB084"/>
            </a:solidFill>
            <a:miter lim="800000"/>
            <a:headEnd/>
            <a:tailEnd/>
          </a:ln>
        </p:spPr>
        <p:txBody>
          <a:bodyPr lIns="137160" tIns="182880" rIns="137160" bIns="91440"/>
          <a:lstStyle/>
          <a:p>
            <a:pPr>
              <a:spcBef>
                <a:spcPts val="700"/>
              </a:spcBef>
              <a:spcAft>
                <a:spcPts val="1000"/>
              </a:spcAft>
              <a:buClr>
                <a:srgbClr val="9CB084"/>
              </a:buClr>
              <a:buSzPct val="60000"/>
              <a:buFont typeface="Wingdings" pitchFamily="2" charset="2"/>
              <a:buNone/>
            </a:pPr>
            <a:r>
              <a:rPr lang="ru-RU" altLang="ru-RU" b="1" i="1" dirty="0">
                <a:solidFill>
                  <a:schemeClr val="accent6">
                    <a:lumMod val="50000"/>
                  </a:schemeClr>
                </a:solidFill>
                <a:latin typeface="Calibri" pitchFamily="34" charset="0"/>
              </a:rPr>
              <a:t>Часть 9 Статьи 36 326-ФЗ</a:t>
            </a:r>
          </a:p>
        </p:txBody>
      </p:sp>
      <p:sp>
        <p:nvSpPr>
          <p:cNvPr id="16390" name="Текст 2"/>
          <p:cNvSpPr txBox="1">
            <a:spLocks/>
          </p:cNvSpPr>
          <p:nvPr/>
        </p:nvSpPr>
        <p:spPr bwMode="auto">
          <a:xfrm>
            <a:off x="2408238" y="1752600"/>
            <a:ext cx="6640512" cy="2778125"/>
          </a:xfrm>
          <a:prstGeom prst="rect">
            <a:avLst/>
          </a:prstGeom>
          <a:solidFill>
            <a:schemeClr val="accent2">
              <a:lumMod val="60000"/>
              <a:lumOff val="40000"/>
            </a:schemeClr>
          </a:solidFill>
          <a:ln w="50800" cap="sq" cmpd="dbl" algn="ctr">
            <a:solidFill>
              <a:srgbClr val="9CB084"/>
            </a:solidFill>
            <a:miter lim="800000"/>
            <a:headEnd/>
            <a:tailEnd/>
          </a:ln>
        </p:spPr>
        <p:txBody>
          <a:bodyPr lIns="137160" tIns="182880" rIns="137160" bIns="91440"/>
          <a:lstStyle/>
          <a:p>
            <a:pPr>
              <a:spcBef>
                <a:spcPts val="700"/>
              </a:spcBef>
              <a:spcAft>
                <a:spcPts val="1000"/>
              </a:spcAft>
              <a:buClr>
                <a:srgbClr val="9CB084"/>
              </a:buClr>
              <a:buSzPct val="60000"/>
              <a:buFont typeface="Wingdings" pitchFamily="2" charset="2"/>
              <a:buNone/>
            </a:pPr>
            <a:r>
              <a:rPr lang="ru-RU" altLang="ru-RU" b="1" i="1" dirty="0">
                <a:solidFill>
                  <a:schemeClr val="accent6">
                    <a:lumMod val="50000"/>
                  </a:schemeClr>
                </a:solidFill>
                <a:latin typeface="Calibri" pitchFamily="34" charset="0"/>
              </a:rPr>
              <a:t>Для разработки проекта территориальной программы обязательного медицинского страхования в субъекте Российской Федерации создается комиссия по разработке территориальной программы обязательного медицинского страхования</a:t>
            </a:r>
            <a:r>
              <a:rPr lang="ru-RU" altLang="ru-RU" b="1" i="1" dirty="0" smtClean="0">
                <a:solidFill>
                  <a:schemeClr val="accent6">
                    <a:lumMod val="50000"/>
                  </a:schemeClr>
                </a:solidFill>
                <a:latin typeface="Calibri" pitchFamily="34" charset="0"/>
              </a:rPr>
              <a:t>. Комиссия </a:t>
            </a:r>
            <a:r>
              <a:rPr lang="ru-RU" altLang="ru-RU" b="1" i="1" dirty="0">
                <a:solidFill>
                  <a:schemeClr val="accent6">
                    <a:lumMod val="50000"/>
                  </a:schemeClr>
                </a:solidFill>
                <a:latin typeface="Calibri" pitchFamily="34" charset="0"/>
              </a:rPr>
              <a:t>по разработке территориальной программы обязательного медицинского страхования формируется и осуществляет свою деятельность в соответствии с положением, являющимся приложением к правилам обязательного медицинского страхования.</a:t>
            </a:r>
          </a:p>
          <a:p>
            <a:pPr>
              <a:spcBef>
                <a:spcPts val="700"/>
              </a:spcBef>
              <a:spcAft>
                <a:spcPts val="1000"/>
              </a:spcAft>
              <a:buClr>
                <a:srgbClr val="9CB084"/>
              </a:buClr>
              <a:buSzPct val="60000"/>
              <a:buFont typeface="Wingdings" pitchFamily="2" charset="2"/>
              <a:buNone/>
            </a:pPr>
            <a:endParaRPr lang="ru-RU" altLang="ru-RU" b="1" i="1" dirty="0">
              <a:solidFill>
                <a:schemeClr val="accent6">
                  <a:lumMod val="50000"/>
                </a:schemeClr>
              </a:solidFill>
              <a:latin typeface="Calibri" pitchFamily="34" charset="0"/>
            </a:endParaRPr>
          </a:p>
        </p:txBody>
      </p:sp>
      <p:pic>
        <p:nvPicPr>
          <p:cNvPr id="8" name="Picture 4" descr="222"/>
          <p:cNvPicPr>
            <a:picLocks noChangeAspect="1" noChangeArrowheads="1"/>
          </p:cNvPicPr>
          <p:nvPr/>
        </p:nvPicPr>
        <p:blipFill>
          <a:blip r:embed="rId3" cstate="print"/>
          <a:srcRect/>
          <a:stretch>
            <a:fillRect/>
          </a:stretch>
        </p:blipFill>
        <p:spPr bwMode="auto">
          <a:xfrm>
            <a:off x="366259" y="316593"/>
            <a:ext cx="1187659" cy="771978"/>
          </a:xfrm>
          <a:prstGeom prst="rect">
            <a:avLst/>
          </a:prstGeom>
          <a:noFill/>
          <a:ln w="9525">
            <a:noFill/>
            <a:miter lim="800000"/>
            <a:headEnd/>
            <a:tailEnd/>
          </a:ln>
        </p:spPr>
      </p:pic>
      <p:cxnSp>
        <p:nvCxnSpPr>
          <p:cNvPr id="9"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cxnSp>
        <p:nvCxnSpPr>
          <p:cNvPr id="10"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4"/>
          <p:cNvSpPr>
            <a:spLocks noGrp="1"/>
          </p:cNvSpPr>
          <p:nvPr>
            <p:ph type="title"/>
          </p:nvPr>
        </p:nvSpPr>
        <p:spPr>
          <a:xfrm>
            <a:off x="1459366" y="377371"/>
            <a:ext cx="7684634" cy="823686"/>
          </a:xfrm>
        </p:spPr>
        <p:txBody>
          <a:bodyPr>
            <a:normAutofit fontScale="90000"/>
          </a:bodyPr>
          <a:lstStyle/>
          <a:p>
            <a:pPr algn="ctr" eaLnBrk="1" hangingPunct="1"/>
            <a:r>
              <a:rPr lang="ru-RU" altLang="ru-RU" sz="2400" b="1" dirty="0" smtClean="0">
                <a:solidFill>
                  <a:srgbClr val="000066"/>
                </a:solidFill>
                <a:latin typeface="Arial Narrow" pitchFamily="34" charset="0"/>
                <a:ea typeface="MS PGothic" pitchFamily="34" charset="-128"/>
                <a:cs typeface="Arial" charset="0"/>
              </a:rPr>
              <a:t>В Программу ОМС Московской области на 2015 год сверх базовой программы будет включена медпомощь, оказываемая при:</a:t>
            </a:r>
            <a:endParaRPr lang="ru-RU" altLang="ru-RU" sz="2400" dirty="0" smtClean="0">
              <a:ea typeface="MS PGothic" pitchFamily="34" charset="-128"/>
              <a:cs typeface="Arial" charset="0"/>
            </a:endParaRPr>
          </a:p>
        </p:txBody>
      </p:sp>
      <p:graphicFrame>
        <p:nvGraphicFramePr>
          <p:cNvPr id="8" name="Объект 7"/>
          <p:cNvGraphicFramePr>
            <a:graphicFrameLocks noGrp="1"/>
          </p:cNvGraphicFramePr>
          <p:nvPr>
            <p:ph sz="quarter" idx="1"/>
          </p:nvPr>
        </p:nvGraphicFramePr>
        <p:xfrm>
          <a:off x="1801504" y="1446663"/>
          <a:ext cx="7042245" cy="47903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TextBox 16"/>
          <p:cNvSpPr txBox="1"/>
          <p:nvPr/>
        </p:nvSpPr>
        <p:spPr>
          <a:xfrm>
            <a:off x="518885" y="2351315"/>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инфекционные и паразитарные </a:t>
            </a:r>
            <a:r>
              <a:rPr lang="ru-RU" sz="1000" dirty="0" smtClean="0">
                <a:effectLst>
                  <a:glow rad="139700">
                    <a:schemeClr val="accent4">
                      <a:satMod val="175000"/>
                      <a:alpha val="40000"/>
                    </a:schemeClr>
                  </a:glow>
                </a:effectLst>
              </a:rPr>
              <a:t>болезни</a:t>
            </a:r>
            <a:endParaRPr lang="ru-RU" sz="1000" dirty="0">
              <a:effectLst>
                <a:glow rad="139700">
                  <a:schemeClr val="accent4">
                    <a:satMod val="175000"/>
                    <a:alpha val="40000"/>
                  </a:schemeClr>
                </a:glow>
              </a:effectLst>
            </a:endParaRPr>
          </a:p>
        </p:txBody>
      </p:sp>
      <p:sp>
        <p:nvSpPr>
          <p:cNvPr id="18" name="TextBox 17"/>
          <p:cNvSpPr txBox="1"/>
          <p:nvPr/>
        </p:nvSpPr>
        <p:spPr>
          <a:xfrm>
            <a:off x="518885" y="2750458"/>
            <a:ext cx="1886857" cy="246221"/>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новообразования</a:t>
            </a:r>
          </a:p>
        </p:txBody>
      </p:sp>
      <p:sp>
        <p:nvSpPr>
          <p:cNvPr id="19" name="TextBox 18"/>
          <p:cNvSpPr txBox="1"/>
          <p:nvPr/>
        </p:nvSpPr>
        <p:spPr>
          <a:xfrm>
            <a:off x="518885" y="3185885"/>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эндокринной системы</a:t>
            </a:r>
          </a:p>
        </p:txBody>
      </p:sp>
      <p:sp>
        <p:nvSpPr>
          <p:cNvPr id="20" name="TextBox 19"/>
          <p:cNvSpPr txBox="1"/>
          <p:nvPr/>
        </p:nvSpPr>
        <p:spPr>
          <a:xfrm>
            <a:off x="518885" y="3766457"/>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расстройства питания и нарушения обмена веществ</a:t>
            </a:r>
          </a:p>
        </p:txBody>
      </p:sp>
      <p:sp>
        <p:nvSpPr>
          <p:cNvPr id="21" name="TextBox 20"/>
          <p:cNvSpPr txBox="1"/>
          <p:nvPr/>
        </p:nvSpPr>
        <p:spPr>
          <a:xfrm>
            <a:off x="6763656" y="5522687"/>
            <a:ext cx="1886857" cy="553998"/>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костно-мышечной системы и соединительной ткани</a:t>
            </a:r>
          </a:p>
        </p:txBody>
      </p:sp>
      <p:sp>
        <p:nvSpPr>
          <p:cNvPr id="22" name="TextBox 21"/>
          <p:cNvSpPr txBox="1"/>
          <p:nvPr/>
        </p:nvSpPr>
        <p:spPr>
          <a:xfrm>
            <a:off x="6676570" y="2162628"/>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крови, кроветворных </a:t>
            </a:r>
            <a:r>
              <a:rPr lang="ru-RU" sz="1000" dirty="0" smtClean="0">
                <a:effectLst>
                  <a:glow rad="139700">
                    <a:schemeClr val="accent4">
                      <a:satMod val="175000"/>
                      <a:alpha val="40000"/>
                    </a:schemeClr>
                  </a:glow>
                </a:effectLst>
              </a:rPr>
              <a:t>органов</a:t>
            </a:r>
            <a:endParaRPr lang="ru-RU" sz="1000" dirty="0">
              <a:effectLst>
                <a:glow rad="139700">
                  <a:schemeClr val="accent4">
                    <a:satMod val="175000"/>
                    <a:alpha val="40000"/>
                  </a:schemeClr>
                </a:glow>
              </a:effectLst>
            </a:endParaRPr>
          </a:p>
        </p:txBody>
      </p:sp>
      <p:sp>
        <p:nvSpPr>
          <p:cNvPr id="23" name="TextBox 22"/>
          <p:cNvSpPr txBox="1"/>
          <p:nvPr/>
        </p:nvSpPr>
        <p:spPr>
          <a:xfrm>
            <a:off x="6763656" y="3302000"/>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глаза и его придаточного аппарата</a:t>
            </a:r>
          </a:p>
        </p:txBody>
      </p:sp>
      <p:sp>
        <p:nvSpPr>
          <p:cNvPr id="24" name="TextBox 23"/>
          <p:cNvSpPr txBox="1"/>
          <p:nvPr/>
        </p:nvSpPr>
        <p:spPr>
          <a:xfrm>
            <a:off x="6763656" y="2685143"/>
            <a:ext cx="1886857" cy="553998"/>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отдельные нарушения, вовлекающие иммунный механизм</a:t>
            </a:r>
          </a:p>
        </p:txBody>
      </p:sp>
      <p:sp>
        <p:nvSpPr>
          <p:cNvPr id="25" name="TextBox 24"/>
          <p:cNvSpPr txBox="1"/>
          <p:nvPr/>
        </p:nvSpPr>
        <p:spPr>
          <a:xfrm>
            <a:off x="6763656" y="4477657"/>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системы кровообращения</a:t>
            </a:r>
          </a:p>
        </p:txBody>
      </p:sp>
      <p:sp>
        <p:nvSpPr>
          <p:cNvPr id="26" name="TextBox 25"/>
          <p:cNvSpPr txBox="1"/>
          <p:nvPr/>
        </p:nvSpPr>
        <p:spPr>
          <a:xfrm>
            <a:off x="6763656" y="3947886"/>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уха и сосцевидного отростка</a:t>
            </a:r>
          </a:p>
        </p:txBody>
      </p:sp>
      <p:sp>
        <p:nvSpPr>
          <p:cNvPr id="27" name="TextBox 26"/>
          <p:cNvSpPr txBox="1"/>
          <p:nvPr/>
        </p:nvSpPr>
        <p:spPr>
          <a:xfrm>
            <a:off x="518885" y="1603829"/>
            <a:ext cx="1886857" cy="553998"/>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органов пищеварения</a:t>
            </a:r>
          </a:p>
          <a:p>
            <a:pPr algn="ctr"/>
            <a:r>
              <a:rPr lang="ru-RU" sz="1000" dirty="0">
                <a:effectLst>
                  <a:glow rad="139700">
                    <a:schemeClr val="accent4">
                      <a:satMod val="175000"/>
                      <a:alpha val="40000"/>
                    </a:schemeClr>
                  </a:glow>
                </a:effectLst>
              </a:rPr>
              <a:t>зубов и полости рта</a:t>
            </a:r>
          </a:p>
        </p:txBody>
      </p:sp>
      <p:sp>
        <p:nvSpPr>
          <p:cNvPr id="28" name="TextBox 27"/>
          <p:cNvSpPr txBox="1"/>
          <p:nvPr/>
        </p:nvSpPr>
        <p:spPr>
          <a:xfrm>
            <a:off x="518885" y="4339771"/>
            <a:ext cx="1886857" cy="246221"/>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органов дыхания</a:t>
            </a:r>
          </a:p>
        </p:txBody>
      </p:sp>
      <p:sp>
        <p:nvSpPr>
          <p:cNvPr id="29" name="TextBox 28"/>
          <p:cNvSpPr txBox="1"/>
          <p:nvPr/>
        </p:nvSpPr>
        <p:spPr>
          <a:xfrm>
            <a:off x="518885" y="5987143"/>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мочеполовой системы</a:t>
            </a:r>
          </a:p>
        </p:txBody>
      </p:sp>
      <p:sp>
        <p:nvSpPr>
          <p:cNvPr id="30" name="TextBox 29"/>
          <p:cNvSpPr txBox="1"/>
          <p:nvPr/>
        </p:nvSpPr>
        <p:spPr>
          <a:xfrm>
            <a:off x="6763656" y="6150114"/>
            <a:ext cx="1886857" cy="707886"/>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травмы, отравления и некоторые другие последствия воздействия внешних причин</a:t>
            </a:r>
          </a:p>
        </p:txBody>
      </p:sp>
      <p:sp>
        <p:nvSpPr>
          <p:cNvPr id="31" name="TextBox 30"/>
          <p:cNvSpPr txBox="1"/>
          <p:nvPr/>
        </p:nvSpPr>
        <p:spPr>
          <a:xfrm>
            <a:off x="2445655" y="6350000"/>
            <a:ext cx="1886857" cy="246221"/>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нервной </a:t>
            </a:r>
            <a:r>
              <a:rPr lang="ru-RU" sz="1000" dirty="0" smtClean="0">
                <a:effectLst>
                  <a:glow rad="139700">
                    <a:schemeClr val="accent4">
                      <a:satMod val="175000"/>
                      <a:alpha val="40000"/>
                    </a:schemeClr>
                  </a:glow>
                </a:effectLst>
              </a:rPr>
              <a:t>системы</a:t>
            </a:r>
            <a:endParaRPr lang="ru-RU" sz="1000" dirty="0">
              <a:effectLst>
                <a:glow rad="139700">
                  <a:schemeClr val="accent4">
                    <a:satMod val="175000"/>
                    <a:alpha val="40000"/>
                  </a:schemeClr>
                </a:glow>
              </a:effectLst>
            </a:endParaRPr>
          </a:p>
        </p:txBody>
      </p:sp>
      <p:sp>
        <p:nvSpPr>
          <p:cNvPr id="32" name="TextBox 31"/>
          <p:cNvSpPr txBox="1"/>
          <p:nvPr/>
        </p:nvSpPr>
        <p:spPr>
          <a:xfrm>
            <a:off x="4659085" y="1611086"/>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деформации и хромосомные нарушения</a:t>
            </a:r>
          </a:p>
        </p:txBody>
      </p:sp>
      <p:sp>
        <p:nvSpPr>
          <p:cNvPr id="33" name="TextBox 32"/>
          <p:cNvSpPr txBox="1"/>
          <p:nvPr/>
        </p:nvSpPr>
        <p:spPr>
          <a:xfrm>
            <a:off x="2097313" y="1618343"/>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врожденные аномалии (пороки развития)</a:t>
            </a:r>
          </a:p>
        </p:txBody>
      </p:sp>
      <p:sp>
        <p:nvSpPr>
          <p:cNvPr id="34" name="TextBox 33"/>
          <p:cNvSpPr txBox="1"/>
          <p:nvPr/>
        </p:nvSpPr>
        <p:spPr>
          <a:xfrm>
            <a:off x="6763656" y="4978400"/>
            <a:ext cx="1886857" cy="400110"/>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болезни кожи и подкожной клетчатки</a:t>
            </a:r>
          </a:p>
        </p:txBody>
      </p:sp>
      <p:sp>
        <p:nvSpPr>
          <p:cNvPr id="35" name="TextBox 34"/>
          <p:cNvSpPr txBox="1"/>
          <p:nvPr/>
        </p:nvSpPr>
        <p:spPr>
          <a:xfrm>
            <a:off x="518885" y="5007428"/>
            <a:ext cx="1886857" cy="707886"/>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симптомы, признаки и отклонения от нормы, не отнесенные к заболеваниям и состояниям</a:t>
            </a:r>
          </a:p>
        </p:txBody>
      </p:sp>
      <p:sp>
        <p:nvSpPr>
          <p:cNvPr id="36" name="TextBox 35"/>
          <p:cNvSpPr txBox="1"/>
          <p:nvPr/>
        </p:nvSpPr>
        <p:spPr>
          <a:xfrm>
            <a:off x="4738913" y="6103258"/>
            <a:ext cx="1886857" cy="553998"/>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отдельные состояния, возникающие у детей в перинатальный период</a:t>
            </a:r>
          </a:p>
        </p:txBody>
      </p:sp>
      <p:sp>
        <p:nvSpPr>
          <p:cNvPr id="37" name="TextBox 36"/>
          <p:cNvSpPr txBox="1"/>
          <p:nvPr/>
        </p:nvSpPr>
        <p:spPr>
          <a:xfrm>
            <a:off x="6676570" y="1494971"/>
            <a:ext cx="1886857" cy="553998"/>
          </a:xfrm>
          <a:prstGeom prst="rect">
            <a:avLst/>
          </a:prstGeom>
          <a:noFill/>
          <a:effectLst>
            <a:glow rad="101600">
              <a:schemeClr val="accent4">
                <a:satMod val="175000"/>
                <a:alpha val="40000"/>
              </a:schemeClr>
            </a:glow>
          </a:effectLst>
        </p:spPr>
        <p:txBody>
          <a:bodyPr wrap="square" rtlCol="0">
            <a:spAutoFit/>
          </a:bodyPr>
          <a:lstStyle/>
          <a:p>
            <a:pPr algn="ctr"/>
            <a:r>
              <a:rPr lang="ru-RU" sz="1000" dirty="0">
                <a:effectLst>
                  <a:glow rad="139700">
                    <a:schemeClr val="accent4">
                      <a:satMod val="175000"/>
                      <a:alpha val="40000"/>
                    </a:schemeClr>
                  </a:glow>
                </a:effectLst>
              </a:rPr>
              <a:t>беременность, роды, послеродовой период, аборты</a:t>
            </a:r>
          </a:p>
        </p:txBody>
      </p:sp>
      <p:grpSp>
        <p:nvGrpSpPr>
          <p:cNvPr id="38" name="Group 2"/>
          <p:cNvGrpSpPr>
            <a:grpSpLocks/>
          </p:cNvGrpSpPr>
          <p:nvPr/>
        </p:nvGrpSpPr>
        <p:grpSpPr bwMode="auto">
          <a:xfrm>
            <a:off x="395288" y="476251"/>
            <a:ext cx="2592387" cy="720726"/>
            <a:chOff x="249" y="300"/>
            <a:chExt cx="1633" cy="454"/>
          </a:xfrm>
        </p:grpSpPr>
        <p:sp>
          <p:nvSpPr>
            <p:cNvPr id="39"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40" name="Picture 4" descr="222"/>
            <p:cNvPicPr>
              <a:picLocks noChangeAspect="1" noChangeArrowheads="1"/>
            </p:cNvPicPr>
            <p:nvPr/>
          </p:nvPicPr>
          <p:blipFill>
            <a:blip r:embed="rId7" cstate="print"/>
            <a:srcRect/>
            <a:stretch>
              <a:fillRect/>
            </a:stretch>
          </p:blipFill>
          <p:spPr bwMode="auto">
            <a:xfrm>
              <a:off x="249" y="300"/>
              <a:ext cx="360" cy="234"/>
            </a:xfrm>
            <a:prstGeom prst="rect">
              <a:avLst/>
            </a:prstGeom>
            <a:noFill/>
            <a:ln w="9525">
              <a:noFill/>
              <a:miter lim="800000"/>
              <a:headEnd/>
              <a:tailEnd/>
            </a:ln>
          </p:spPr>
        </p:pic>
      </p:grpSp>
      <p:grpSp>
        <p:nvGrpSpPr>
          <p:cNvPr id="41" name="Group 8"/>
          <p:cNvGrpSpPr>
            <a:grpSpLocks/>
          </p:cNvGrpSpPr>
          <p:nvPr/>
        </p:nvGrpSpPr>
        <p:grpSpPr bwMode="auto">
          <a:xfrm>
            <a:off x="323850" y="333375"/>
            <a:ext cx="2592388" cy="1150938"/>
            <a:chOff x="295" y="346"/>
            <a:chExt cx="1633" cy="725"/>
          </a:xfrm>
        </p:grpSpPr>
        <p:cxnSp>
          <p:nvCxnSpPr>
            <p:cNvPr id="42"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43"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44"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cxnSp>
        <p:nvCxnSpPr>
          <p:cNvPr id="45"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46" name="TextBox 45"/>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5288" y="476250"/>
            <a:ext cx="2592387" cy="720725"/>
            <a:chOff x="249" y="300"/>
            <a:chExt cx="1633" cy="454"/>
          </a:xfrm>
        </p:grpSpPr>
        <p:sp>
          <p:nvSpPr>
            <p:cNvPr id="26639"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26640"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26637"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26638"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26635"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6636"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6629"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26633"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6634"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sp>
        <p:nvSpPr>
          <p:cNvPr id="26631" name="WordArt 15"/>
          <p:cNvSpPr>
            <a:spLocks noChangeArrowheads="1" noChangeShapeType="1" noTextEdit="1"/>
          </p:cNvSpPr>
          <p:nvPr/>
        </p:nvSpPr>
        <p:spPr bwMode="auto">
          <a:xfrm>
            <a:off x="1422400" y="2857500"/>
            <a:ext cx="6691313" cy="571500"/>
          </a:xfrm>
          <a:prstGeom prst="rect">
            <a:avLst/>
          </a:prstGeom>
        </p:spPr>
        <p:txBody>
          <a:bodyPr wrap="none" fromWordArt="1">
            <a:prstTxWarp prst="textPlain">
              <a:avLst>
                <a:gd name="adj" fmla="val 50000"/>
              </a:avLst>
            </a:prstTxWarp>
          </a:bodyPr>
          <a:lstStyle/>
          <a:p>
            <a:pPr algn="ctr"/>
            <a:r>
              <a:rPr lang="ru-RU" sz="1200" kern="10">
                <a:ln w="12700">
                  <a:noFill/>
                  <a:round/>
                  <a:headEnd/>
                  <a:tailEnd/>
                </a:ln>
                <a:solidFill>
                  <a:srgbClr val="993366"/>
                </a:solidFill>
                <a:latin typeface="Impact"/>
              </a:rPr>
              <a:t>Благодарю за внимание!</a:t>
            </a:r>
          </a:p>
        </p:txBody>
      </p:sp>
      <p:cxnSp>
        <p:nvCxnSpPr>
          <p:cNvPr id="26632"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7" name="TextBox 16"/>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2915816" y="764704"/>
            <a:ext cx="5976664" cy="936104"/>
          </a:xfrm>
        </p:spPr>
        <p:txBody>
          <a:bodyPr>
            <a:noAutofit/>
          </a:bodyPr>
          <a:lstStyle/>
          <a:p>
            <a:pPr algn="ctr" eaLnBrk="1" hangingPunct="1"/>
            <a:r>
              <a:rPr lang="ru-RU" altLang="ru-RU" sz="2400" b="1" cap="none" dirty="0" smtClean="0">
                <a:ln w="10541" cmpd="sng">
                  <a:solidFill>
                    <a:srgbClr val="7D7D7D">
                      <a:tint val="100000"/>
                      <a:shade val="100000"/>
                      <a:satMod val="110000"/>
                    </a:srgbClr>
                  </a:solidFill>
                  <a:prstDash val="solid"/>
                </a:ln>
                <a:solidFill>
                  <a:srgbClr val="7030A0"/>
                </a:solidFill>
                <a:effectLst/>
                <a:latin typeface="Arial Narrow" pitchFamily="34" charset="0"/>
                <a:ea typeface="MS PGothic" pitchFamily="34" charset="-128"/>
                <a:cs typeface="Arial" charset="0"/>
              </a:rPr>
              <a:t>Нормативные правовые документы в сфере обязательного медицинского страхования</a:t>
            </a:r>
            <a:r>
              <a:rPr lang="en-US" altLang="ru-RU" sz="2600" b="1" cap="none" dirty="0" smtClean="0">
                <a:ln w="10541" cmpd="sng">
                  <a:solidFill>
                    <a:srgbClr val="7D7D7D">
                      <a:tint val="100000"/>
                      <a:shade val="100000"/>
                      <a:satMod val="110000"/>
                    </a:srgbClr>
                  </a:solidFill>
                  <a:prstDash val="solid"/>
                </a:ln>
                <a:solidFill>
                  <a:srgbClr val="7030A0"/>
                </a:solidFill>
                <a:effectLst/>
                <a:latin typeface="Arial Narrow" pitchFamily="34" charset="0"/>
                <a:ea typeface="MS PGothic" pitchFamily="34" charset="-128"/>
                <a:cs typeface="Arial" charset="0"/>
              </a:rPr>
              <a:t/>
            </a:r>
            <a:br>
              <a:rPr lang="en-US" altLang="ru-RU" sz="2600" b="1" cap="none" dirty="0" smtClean="0">
                <a:ln w="10541" cmpd="sng">
                  <a:solidFill>
                    <a:srgbClr val="7D7D7D">
                      <a:tint val="100000"/>
                      <a:shade val="100000"/>
                      <a:satMod val="110000"/>
                    </a:srgbClr>
                  </a:solidFill>
                  <a:prstDash val="solid"/>
                </a:ln>
                <a:solidFill>
                  <a:srgbClr val="7030A0"/>
                </a:solidFill>
                <a:effectLst/>
                <a:latin typeface="Arial Narrow" pitchFamily="34" charset="0"/>
                <a:ea typeface="MS PGothic" pitchFamily="34" charset="-128"/>
                <a:cs typeface="Arial" charset="0"/>
              </a:rPr>
            </a:br>
            <a:endParaRPr lang="ru-RU" altLang="ru-RU" sz="2600" b="1" cap="none" dirty="0" smtClean="0">
              <a:ln w="10541" cmpd="sng">
                <a:solidFill>
                  <a:srgbClr val="7D7D7D">
                    <a:tint val="100000"/>
                    <a:shade val="100000"/>
                    <a:satMod val="110000"/>
                  </a:srgbClr>
                </a:solidFill>
                <a:prstDash val="solid"/>
              </a:ln>
              <a:solidFill>
                <a:srgbClr val="7030A0"/>
              </a:solidFill>
              <a:effectLst/>
              <a:ea typeface="MS PGothic" pitchFamily="34" charset="-128"/>
              <a:cs typeface="Arial" charset="0"/>
            </a:endParaRPr>
          </a:p>
        </p:txBody>
      </p:sp>
      <p:sp>
        <p:nvSpPr>
          <p:cNvPr id="3" name="Объект 2"/>
          <p:cNvSpPr>
            <a:spLocks noGrp="1"/>
          </p:cNvSpPr>
          <p:nvPr>
            <p:ph sz="quarter" idx="1"/>
          </p:nvPr>
        </p:nvSpPr>
        <p:spPr>
          <a:xfrm>
            <a:off x="539552" y="1484784"/>
            <a:ext cx="8604448" cy="5257329"/>
          </a:xfrm>
        </p:spPr>
        <p:txBody>
          <a:bodyPr/>
          <a:lstStyle/>
          <a:p>
            <a:pPr eaLnBrk="1" hangingPunct="1">
              <a:buClr>
                <a:srgbClr val="7030A0"/>
              </a:buClr>
              <a:buFont typeface="Wingdings" pitchFamily="2" charset="2"/>
              <a:buChar char="Ø"/>
              <a:defRPr/>
            </a:pPr>
            <a:r>
              <a:rPr lang="ru-RU" sz="1600" b="1" dirty="0">
                <a:solidFill>
                  <a:srgbClr val="002060"/>
                </a:solidFill>
                <a:latin typeface="Arial Narrow" panose="020B0606020202030204" pitchFamily="34" charset="0"/>
              </a:rPr>
              <a:t>Федеральный закон от 29.11.2010 №326-ФЗ «Об обязательном медицинском страховании в Российской Федерации»; </a:t>
            </a:r>
          </a:p>
          <a:p>
            <a:pPr eaLnBrk="1" hangingPunct="1">
              <a:buClr>
                <a:srgbClr val="7030A0"/>
              </a:buClr>
              <a:buFont typeface="Wingdings" pitchFamily="2" charset="2"/>
              <a:buChar char="Ø"/>
              <a:defRPr/>
            </a:pPr>
            <a:r>
              <a:rPr lang="ru-RU" sz="1600" b="1" dirty="0">
                <a:solidFill>
                  <a:srgbClr val="002060"/>
                </a:solidFill>
                <a:latin typeface="Arial Narrow" panose="020B0606020202030204" pitchFamily="34" charset="0"/>
              </a:rPr>
              <a:t>Федеральный закон от 21.11.2011 №323-ФЗ «Об основах охраны здоровья граждан в Российской Федерации»; </a:t>
            </a:r>
          </a:p>
          <a:p>
            <a:pPr eaLnBrk="1" hangingPunct="1">
              <a:buClr>
                <a:srgbClr val="7030A0"/>
              </a:buClr>
              <a:buFont typeface="Wingdings" pitchFamily="2" charset="2"/>
              <a:buChar char="Ø"/>
              <a:defRPr/>
            </a:pPr>
            <a:r>
              <a:rPr lang="ru-RU" sz="1600" b="1" dirty="0">
                <a:solidFill>
                  <a:srgbClr val="002060"/>
                </a:solidFill>
                <a:latin typeface="Arial Narrow" panose="020B0606020202030204" pitchFamily="34" charset="0"/>
              </a:rPr>
              <a:t>Правила ОМС, утвержденные Министерством здравоохранения и социального развития Российской Федерации (приказ от 28.02.2011 №158н), зарегистрированные Минюстом России; </a:t>
            </a:r>
          </a:p>
          <a:p>
            <a:pPr eaLnBrk="1" hangingPunct="1">
              <a:buClr>
                <a:srgbClr val="7030A0"/>
              </a:buClr>
              <a:buFont typeface="Wingdings" pitchFamily="2" charset="2"/>
              <a:buChar char="Ø"/>
              <a:defRPr/>
            </a:pPr>
            <a:r>
              <a:rPr lang="ru-RU" sz="1600" b="1" dirty="0">
                <a:solidFill>
                  <a:srgbClr val="002060"/>
                </a:solidFill>
                <a:latin typeface="Arial Narrow" panose="020B0606020202030204" pitchFamily="34" charset="0"/>
              </a:rPr>
              <a:t>Типовые договоры о финансовом обеспечении системы ОМС и на оказание и оплату медицинской помощи по ОМС, утвержденные </a:t>
            </a:r>
            <a:r>
              <a:rPr lang="ru-RU" sz="1600" b="1" dirty="0" smtClean="0">
                <a:solidFill>
                  <a:srgbClr val="002060"/>
                </a:solidFill>
                <a:latin typeface="Arial Narrow" panose="020B0606020202030204" pitchFamily="34" charset="0"/>
              </a:rPr>
              <a:t>приказами </a:t>
            </a:r>
            <a:r>
              <a:rPr lang="ru-RU" sz="1600" b="1" dirty="0">
                <a:solidFill>
                  <a:srgbClr val="002060"/>
                </a:solidFill>
                <a:latin typeface="Arial Narrow" panose="020B0606020202030204" pitchFamily="34" charset="0"/>
              </a:rPr>
              <a:t>Министерства здравоохранения Российской Федерации, зарегистрированные в Минюстом России;</a:t>
            </a:r>
          </a:p>
          <a:p>
            <a:pPr eaLnBrk="1" hangingPunct="1">
              <a:buClr>
                <a:srgbClr val="7030A0"/>
              </a:buClr>
              <a:buFont typeface="Wingdings" pitchFamily="2" charset="2"/>
              <a:buChar char="Ø"/>
              <a:defRPr/>
            </a:pPr>
            <a:r>
              <a:rPr lang="ru-RU" sz="1600" b="1" dirty="0">
                <a:solidFill>
                  <a:srgbClr val="002060"/>
                </a:solidFill>
                <a:latin typeface="Arial Narrow" panose="020B0606020202030204" pitchFamily="34" charset="0"/>
              </a:rPr>
              <a:t>Программа государственных гарантий бесплатного оказания гражданам медицинской помощи, утвержденная постановлением Правительства РФ (с 2013 года утверждается на три года);</a:t>
            </a:r>
          </a:p>
          <a:p>
            <a:pPr eaLnBrk="1" hangingPunct="1">
              <a:buClr>
                <a:srgbClr val="7030A0"/>
              </a:buClr>
              <a:buFont typeface="Wingdings" pitchFamily="2" charset="2"/>
              <a:buChar char="Ø"/>
              <a:defRPr/>
            </a:pPr>
            <a:r>
              <a:rPr lang="ru-RU" sz="1600" b="1" dirty="0">
                <a:solidFill>
                  <a:srgbClr val="002060"/>
                </a:solidFill>
                <a:latin typeface="Arial Narrow" panose="020B0606020202030204" pitchFamily="34" charset="0"/>
              </a:rPr>
              <a:t>Московская областная программа государственных гарантий бесплатного оказания гражданам медицинской помощи (постановление Правительства МО);</a:t>
            </a:r>
          </a:p>
          <a:p>
            <a:pPr eaLnBrk="1" hangingPunct="1">
              <a:buClr>
                <a:srgbClr val="7030A0"/>
              </a:buClr>
              <a:buFont typeface="Wingdings" pitchFamily="2" charset="2"/>
              <a:buChar char="Ø"/>
              <a:defRPr/>
            </a:pPr>
            <a:r>
              <a:rPr lang="ru-RU" sz="1600" b="1" dirty="0">
                <a:solidFill>
                  <a:srgbClr val="002060"/>
                </a:solidFill>
                <a:latin typeface="Arial Narrow" panose="020B0606020202030204" pitchFamily="34" charset="0"/>
              </a:rPr>
              <a:t>Генеральное тарифное соглашение по реализации Московской областной программы ОМС</a:t>
            </a:r>
            <a:r>
              <a:rPr lang="ru-RU" sz="1600" b="1" dirty="0" smtClean="0">
                <a:solidFill>
                  <a:srgbClr val="002060"/>
                </a:solidFill>
                <a:latin typeface="Arial Narrow" panose="020B0606020202030204" pitchFamily="34" charset="0"/>
              </a:rPr>
              <a:t>;</a:t>
            </a:r>
          </a:p>
          <a:p>
            <a:pPr eaLnBrk="1" hangingPunct="1">
              <a:buClr>
                <a:srgbClr val="7030A0"/>
              </a:buClr>
              <a:buFont typeface="Wingdings" pitchFamily="2" charset="2"/>
              <a:buChar char="Ø"/>
              <a:defRPr/>
            </a:pPr>
            <a:r>
              <a:rPr lang="ru-RU" sz="1600" b="1" dirty="0" smtClean="0">
                <a:solidFill>
                  <a:srgbClr val="002060"/>
                </a:solidFill>
                <a:latin typeface="Arial Narrow" panose="020B0606020202030204" pitchFamily="34" charset="0"/>
              </a:rPr>
              <a:t>Положение о порядке оплаты медицинской помощи, оказанной по Московской областной программе ОМС;</a:t>
            </a:r>
            <a:endParaRPr lang="ru-RU" sz="1600" b="1" dirty="0">
              <a:solidFill>
                <a:srgbClr val="002060"/>
              </a:solidFill>
              <a:latin typeface="Arial Narrow" panose="020B0606020202030204" pitchFamily="34" charset="0"/>
            </a:endParaRPr>
          </a:p>
          <a:p>
            <a:pPr eaLnBrk="1" hangingPunct="1">
              <a:buClr>
                <a:srgbClr val="7030A0"/>
              </a:buClr>
              <a:buFont typeface="Wingdings" pitchFamily="2" charset="2"/>
              <a:buChar char="Ø"/>
              <a:defRPr/>
            </a:pPr>
            <a:r>
              <a:rPr lang="ru-RU" sz="1600" b="1" dirty="0">
                <a:solidFill>
                  <a:srgbClr val="002060"/>
                </a:solidFill>
                <a:latin typeface="Arial Narrow" panose="020B0606020202030204" pitchFamily="34" charset="0"/>
              </a:rPr>
              <a:t>Нормативные документы Правительства РФ, Правительства МО, Министерства здравоохранения РФ, Министерства здравоохранения МО, Федерального фонда ОМС и ТФОМС МО.</a:t>
            </a:r>
          </a:p>
          <a:p>
            <a:pPr eaLnBrk="1" hangingPunct="1">
              <a:buClr>
                <a:srgbClr val="7030A0"/>
              </a:buClr>
              <a:buFont typeface="Wingdings" pitchFamily="2" charset="2"/>
              <a:buChar char="Ø"/>
              <a:defRPr/>
            </a:pPr>
            <a:endParaRPr lang="ru-RU" sz="1600" dirty="0">
              <a:solidFill>
                <a:srgbClr val="002060"/>
              </a:solidFill>
              <a:latin typeface="Arial Narrow" panose="020B0606020202030204" pitchFamily="34" charset="0"/>
            </a:endParaRPr>
          </a:p>
        </p:txBody>
      </p:sp>
      <p:grpSp>
        <p:nvGrpSpPr>
          <p:cNvPr id="8" name="Group 2"/>
          <p:cNvGrpSpPr>
            <a:grpSpLocks/>
          </p:cNvGrpSpPr>
          <p:nvPr/>
        </p:nvGrpSpPr>
        <p:grpSpPr bwMode="auto">
          <a:xfrm>
            <a:off x="547688" y="628651"/>
            <a:ext cx="2592387" cy="720726"/>
            <a:chOff x="249" y="300"/>
            <a:chExt cx="1633" cy="454"/>
          </a:xfrm>
        </p:grpSpPr>
        <p:sp>
          <p:nvSpPr>
            <p:cNvPr id="9"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0"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11" name="Group 8"/>
          <p:cNvGrpSpPr>
            <a:grpSpLocks/>
          </p:cNvGrpSpPr>
          <p:nvPr/>
        </p:nvGrpSpPr>
        <p:grpSpPr bwMode="auto">
          <a:xfrm>
            <a:off x="476250" y="485775"/>
            <a:ext cx="2592388" cy="1150938"/>
            <a:chOff x="295" y="346"/>
            <a:chExt cx="1633" cy="725"/>
          </a:xfrm>
        </p:grpSpPr>
        <p:cxnSp>
          <p:nvCxnSpPr>
            <p:cNvPr id="12"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3"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4" name="Прямая соединительная линия 9"/>
          <p:cNvCxnSpPr>
            <a:cxnSpLocks noChangeShapeType="1"/>
          </p:cNvCxnSpPr>
          <p:nvPr/>
        </p:nvCxnSpPr>
        <p:spPr bwMode="auto">
          <a:xfrm rot="5400000">
            <a:off x="2312988" y="-1639888"/>
            <a:ext cx="0" cy="4105275"/>
          </a:xfrm>
          <a:prstGeom prst="line">
            <a:avLst/>
          </a:prstGeom>
          <a:noFill/>
          <a:ln w="25400" algn="ctr">
            <a:solidFill>
              <a:srgbClr val="800080"/>
            </a:solidFill>
            <a:round/>
            <a:headEnd type="none" w="sm" len="sm"/>
            <a:tailEnd type="none" w="sm" len="sm"/>
          </a:ln>
        </p:spPr>
      </p:cxnSp>
      <p:cxnSp>
        <p:nvCxnSpPr>
          <p:cNvPr id="15" name="Прямая соединительная линия 9"/>
          <p:cNvCxnSpPr>
            <a:cxnSpLocks noChangeShapeType="1"/>
          </p:cNvCxnSpPr>
          <p:nvPr/>
        </p:nvCxnSpPr>
        <p:spPr bwMode="auto">
          <a:xfrm rot="5400000">
            <a:off x="-677069" y="1348582"/>
            <a:ext cx="2160587" cy="0"/>
          </a:xfrm>
          <a:prstGeom prst="line">
            <a:avLst/>
          </a:prstGeom>
          <a:noFill/>
          <a:ln w="25400" algn="ctr">
            <a:solidFill>
              <a:srgbClr val="800080"/>
            </a:solidFill>
            <a:round/>
            <a:headEnd type="none" w="sm" len="sm"/>
            <a:tailEnd type="none" w="sm" len="sm"/>
          </a:ln>
        </p:spPr>
      </p:cxnSp>
      <p:sp>
        <p:nvSpPr>
          <p:cNvPr id="16" name="TextBox 15"/>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94" name="Picture 30" descr="C:\Users\potapov\Downloads\10098728.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99169" y="2162630"/>
            <a:ext cx="887907" cy="717549"/>
          </a:xfrm>
          <a:prstGeom prst="rect">
            <a:avLst/>
          </a:prstGeom>
          <a:noFill/>
        </p:spPr>
      </p:pic>
      <p:pic>
        <p:nvPicPr>
          <p:cNvPr id="11295" name="Picture 31" descr="C:\Users\potapov\Downloads\правительство.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68538" y="3033485"/>
            <a:ext cx="1193348" cy="596674"/>
          </a:xfrm>
          <a:prstGeom prst="rect">
            <a:avLst/>
          </a:prstGeom>
          <a:noFill/>
        </p:spPr>
      </p:pic>
      <p:pic>
        <p:nvPicPr>
          <p:cNvPr id="11297" name="Picture 33" descr="C:\Users\potapov\Downloads\1307191707.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350909" y="3762830"/>
            <a:ext cx="993320" cy="993320"/>
          </a:xfrm>
          <a:prstGeom prst="rect">
            <a:avLst/>
          </a:prstGeom>
          <a:noFill/>
        </p:spPr>
      </p:pic>
      <p:grpSp>
        <p:nvGrpSpPr>
          <p:cNvPr id="2" name="Group 2"/>
          <p:cNvGrpSpPr>
            <a:grpSpLocks/>
          </p:cNvGrpSpPr>
          <p:nvPr/>
        </p:nvGrpSpPr>
        <p:grpSpPr bwMode="auto">
          <a:xfrm>
            <a:off x="395288" y="476250"/>
            <a:ext cx="2592387" cy="720725"/>
            <a:chOff x="249" y="300"/>
            <a:chExt cx="1633" cy="454"/>
          </a:xfrm>
        </p:grpSpPr>
        <p:sp>
          <p:nvSpPr>
            <p:cNvPr id="11292"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11293" name="Picture 4" descr="222"/>
            <p:cNvPicPr>
              <a:picLocks noChangeAspect="1" noChangeArrowheads="1"/>
            </p:cNvPicPr>
            <p:nvPr/>
          </p:nvPicPr>
          <p:blipFill>
            <a:blip r:embed="rId5"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11290"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11291"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11288"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1289"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1269"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5716588"/>
            <a:ext cx="2087562" cy="503237"/>
            <a:chOff x="295" y="346"/>
            <a:chExt cx="1633" cy="725"/>
          </a:xfrm>
        </p:grpSpPr>
        <p:cxnSp>
          <p:nvCxnSpPr>
            <p:cNvPr id="11286"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11287"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11271"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1272" name="WordArt 16"/>
          <p:cNvSpPr>
            <a:spLocks noChangeArrowheads="1" noChangeShapeType="1" noTextEdit="1"/>
          </p:cNvSpPr>
          <p:nvPr/>
        </p:nvSpPr>
        <p:spPr bwMode="auto">
          <a:xfrm>
            <a:off x="3454399" y="478971"/>
            <a:ext cx="4978401" cy="609599"/>
          </a:xfrm>
          <a:prstGeom prst="rect">
            <a:avLst/>
          </a:prstGeom>
        </p:spPr>
        <p:txBody>
          <a:bodyPr wrap="none" fromWordArt="1">
            <a:prstTxWarp prst="textPlain">
              <a:avLst>
                <a:gd name="adj" fmla="val 50000"/>
              </a:avLst>
            </a:prstTxWarp>
          </a:bodyPr>
          <a:lstStyle/>
          <a:p>
            <a:pPr algn="ctr"/>
            <a:r>
              <a:rPr lang="ru-RU" sz="1400" kern="10" dirty="0">
                <a:ln w="12700">
                  <a:noFill/>
                  <a:round/>
                  <a:headEnd/>
                  <a:tailEnd/>
                </a:ln>
                <a:solidFill>
                  <a:srgbClr val="993366"/>
                </a:solidFill>
                <a:latin typeface="Impact"/>
              </a:rPr>
              <a:t>Субъекты обязательного медицинского страхования </a:t>
            </a:r>
          </a:p>
        </p:txBody>
      </p:sp>
      <p:sp>
        <p:nvSpPr>
          <p:cNvPr id="30" name="TextBox 29"/>
          <p:cNvSpPr txBox="1"/>
          <p:nvPr/>
        </p:nvSpPr>
        <p:spPr>
          <a:xfrm>
            <a:off x="275771" y="2795266"/>
            <a:ext cx="1727200" cy="338554"/>
          </a:xfrm>
          <a:prstGeom prst="rect">
            <a:avLst/>
          </a:prstGeom>
          <a:noFill/>
          <a:ln w="25400" cmpd="thinThick">
            <a:noFill/>
            <a:prstDash val="lgDashDotDot"/>
          </a:ln>
          <a:effectLst>
            <a:outerShdw blurRad="50800" dist="38100" dir="2700000" algn="tl" rotWithShape="0">
              <a:prstClr val="black">
                <a:alpha val="40000"/>
              </a:prstClr>
            </a:outerShdw>
          </a:effectLst>
        </p:spPr>
        <p:txBody>
          <a:bodyPr wrap="square" rtlCol="0" anchor="ctr">
            <a:spAutoFit/>
          </a:bodyPr>
          <a:lstStyle/>
          <a:p>
            <a:r>
              <a:rPr lang="ru-RU" sz="1600" b="1" dirty="0" smtClean="0">
                <a:solidFill>
                  <a:srgbClr val="002060"/>
                </a:solidFill>
              </a:rPr>
              <a:t>Страхователи</a:t>
            </a:r>
            <a:endParaRPr lang="ru-RU" sz="1600" b="1" dirty="0">
              <a:solidFill>
                <a:srgbClr val="002060"/>
              </a:solidFill>
            </a:endParaRPr>
          </a:p>
        </p:txBody>
      </p:sp>
      <p:sp>
        <p:nvSpPr>
          <p:cNvPr id="32" name="TextBox 31"/>
          <p:cNvSpPr txBox="1"/>
          <p:nvPr/>
        </p:nvSpPr>
        <p:spPr>
          <a:xfrm>
            <a:off x="5943598" y="4080042"/>
            <a:ext cx="1908629" cy="584775"/>
          </a:xfrm>
          <a:prstGeom prst="rect">
            <a:avLst/>
          </a:prstGeom>
          <a:noFill/>
          <a:effectLst>
            <a:outerShdw blurRad="50800" dist="38100" dir="2700000" algn="tl" rotWithShape="0">
              <a:prstClr val="black">
                <a:alpha val="40000"/>
              </a:prstClr>
            </a:outerShdw>
          </a:effectLst>
        </p:spPr>
        <p:txBody>
          <a:bodyPr wrap="square" rtlCol="0" anchor="ctr">
            <a:spAutoFit/>
          </a:bodyPr>
          <a:lstStyle/>
          <a:p>
            <a:pPr algn="ctr"/>
            <a:r>
              <a:rPr lang="ru-RU" sz="1600" b="1" dirty="0" smtClean="0">
                <a:solidFill>
                  <a:srgbClr val="002060"/>
                </a:solidFill>
              </a:rPr>
              <a:t>Застрахованные лица</a:t>
            </a:r>
            <a:endParaRPr lang="ru-RU" sz="1600" b="1" dirty="0">
              <a:solidFill>
                <a:srgbClr val="002060"/>
              </a:solidFill>
            </a:endParaRPr>
          </a:p>
        </p:txBody>
      </p:sp>
      <p:sp>
        <p:nvSpPr>
          <p:cNvPr id="44" name="Выноска со стрелкой вниз 43"/>
          <p:cNvSpPr/>
          <p:nvPr/>
        </p:nvSpPr>
        <p:spPr>
          <a:xfrm>
            <a:off x="2293257" y="1698171"/>
            <a:ext cx="2017486" cy="870858"/>
          </a:xfrm>
          <a:prstGeom prst="downArrowCallout">
            <a:avLst/>
          </a:prstGeom>
          <a:solidFill>
            <a:srgbClr val="A5CFB2"/>
          </a:solidFill>
          <a:ln>
            <a:solidFill>
              <a:srgbClr val="978195"/>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400" dirty="0" smtClean="0">
                <a:solidFill>
                  <a:schemeClr val="accent4">
                    <a:lumMod val="50000"/>
                  </a:schemeClr>
                </a:solidFill>
              </a:rPr>
              <a:t>Работодатели</a:t>
            </a:r>
            <a:endParaRPr lang="ru-RU" sz="1400" dirty="0">
              <a:solidFill>
                <a:schemeClr val="accent4">
                  <a:lumMod val="50000"/>
                </a:schemeClr>
              </a:solidFill>
            </a:endParaRPr>
          </a:p>
        </p:txBody>
      </p:sp>
      <p:sp>
        <p:nvSpPr>
          <p:cNvPr id="45" name="Выноска со стрелкой вниз 44"/>
          <p:cNvSpPr/>
          <p:nvPr/>
        </p:nvSpPr>
        <p:spPr>
          <a:xfrm>
            <a:off x="2315029" y="3461656"/>
            <a:ext cx="2017486" cy="870858"/>
          </a:xfrm>
          <a:prstGeom prst="downArrowCallout">
            <a:avLst/>
          </a:prstGeom>
          <a:solidFill>
            <a:srgbClr val="A5CFB2"/>
          </a:solidFill>
          <a:ln>
            <a:solidFill>
              <a:srgbClr val="978195"/>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400" dirty="0" smtClean="0">
                <a:solidFill>
                  <a:schemeClr val="accent4">
                    <a:lumMod val="50000"/>
                  </a:schemeClr>
                </a:solidFill>
              </a:rPr>
              <a:t>Орган исполнительной власти субъекта РФ</a:t>
            </a:r>
            <a:endParaRPr lang="ru-RU" sz="1400" dirty="0">
              <a:solidFill>
                <a:schemeClr val="accent4">
                  <a:lumMod val="50000"/>
                </a:schemeClr>
              </a:solidFill>
            </a:endParaRPr>
          </a:p>
        </p:txBody>
      </p:sp>
      <p:sp>
        <p:nvSpPr>
          <p:cNvPr id="46" name="Блок-схема: процесс 45"/>
          <p:cNvSpPr/>
          <p:nvPr/>
        </p:nvSpPr>
        <p:spPr>
          <a:xfrm>
            <a:off x="2315028" y="2576286"/>
            <a:ext cx="2002972" cy="566057"/>
          </a:xfrm>
          <a:prstGeom prst="flowChartProcess">
            <a:avLst/>
          </a:prstGeom>
          <a:solidFill>
            <a:srgbClr val="A5CFB2"/>
          </a:solidFill>
          <a:ln>
            <a:solidFill>
              <a:srgbClr val="978195"/>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400" i="1" dirty="0" smtClean="0">
                <a:solidFill>
                  <a:schemeClr val="accent4">
                    <a:lumMod val="50000"/>
                  </a:schemeClr>
                </a:solidFill>
              </a:rPr>
              <a:t>За работающее население</a:t>
            </a:r>
            <a:endParaRPr lang="ru-RU" sz="1400" i="1" dirty="0">
              <a:solidFill>
                <a:schemeClr val="accent4">
                  <a:lumMod val="50000"/>
                </a:schemeClr>
              </a:solidFill>
            </a:endParaRPr>
          </a:p>
        </p:txBody>
      </p:sp>
      <p:sp>
        <p:nvSpPr>
          <p:cNvPr id="47" name="Блок-схема: процесс 46"/>
          <p:cNvSpPr/>
          <p:nvPr/>
        </p:nvSpPr>
        <p:spPr>
          <a:xfrm>
            <a:off x="2329541" y="4347029"/>
            <a:ext cx="2002972" cy="566057"/>
          </a:xfrm>
          <a:prstGeom prst="flowChartProcess">
            <a:avLst/>
          </a:prstGeom>
          <a:solidFill>
            <a:srgbClr val="A5CFB2"/>
          </a:solidFill>
          <a:ln>
            <a:solidFill>
              <a:srgbClr val="978195"/>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400" i="1" dirty="0" smtClean="0">
                <a:solidFill>
                  <a:schemeClr val="accent4">
                    <a:lumMod val="50000"/>
                  </a:schemeClr>
                </a:solidFill>
              </a:rPr>
              <a:t>За неработающее население</a:t>
            </a:r>
            <a:endParaRPr lang="ru-RU" sz="1400" i="1" dirty="0">
              <a:solidFill>
                <a:schemeClr val="accent4">
                  <a:lumMod val="50000"/>
                </a:schemeClr>
              </a:solidFill>
            </a:endParaRPr>
          </a:p>
        </p:txBody>
      </p:sp>
      <p:cxnSp>
        <p:nvCxnSpPr>
          <p:cNvPr id="48" name="Прямая со стрелкой 47"/>
          <p:cNvCxnSpPr>
            <a:stCxn id="30" idx="0"/>
            <a:endCxn id="44" idx="1"/>
          </p:cNvCxnSpPr>
          <p:nvPr/>
        </p:nvCxnSpPr>
        <p:spPr>
          <a:xfrm flipV="1">
            <a:off x="1139371" y="1981100"/>
            <a:ext cx="1153886" cy="814166"/>
          </a:xfrm>
          <a:prstGeom prst="straightConnector1">
            <a:avLst/>
          </a:prstGeom>
          <a:ln w="25400" cmpd="sng">
            <a:solidFill>
              <a:srgbClr val="978195"/>
            </a:solidFill>
            <a:tailEnd type="arrow"/>
          </a:ln>
        </p:spPr>
        <p:style>
          <a:lnRef idx="1">
            <a:schemeClr val="accent6"/>
          </a:lnRef>
          <a:fillRef idx="0">
            <a:schemeClr val="accent6"/>
          </a:fillRef>
          <a:effectRef idx="0">
            <a:schemeClr val="accent6"/>
          </a:effectRef>
          <a:fontRef idx="minor">
            <a:schemeClr val="tx1"/>
          </a:fontRef>
        </p:style>
      </p:cxnSp>
      <p:cxnSp>
        <p:nvCxnSpPr>
          <p:cNvPr id="49" name="Прямая со стрелкой 48"/>
          <p:cNvCxnSpPr>
            <a:stCxn id="30" idx="2"/>
            <a:endCxn id="45" idx="1"/>
          </p:cNvCxnSpPr>
          <p:nvPr/>
        </p:nvCxnSpPr>
        <p:spPr>
          <a:xfrm>
            <a:off x="1139371" y="3133820"/>
            <a:ext cx="1175658" cy="610765"/>
          </a:xfrm>
          <a:prstGeom prst="straightConnector1">
            <a:avLst/>
          </a:prstGeom>
          <a:ln w="25400" cmpd="sng">
            <a:solidFill>
              <a:srgbClr val="978195"/>
            </a:solidFill>
            <a:tailEnd type="arrow"/>
          </a:ln>
        </p:spPr>
        <p:style>
          <a:lnRef idx="1">
            <a:schemeClr val="accent6"/>
          </a:lnRef>
          <a:fillRef idx="0">
            <a:schemeClr val="accent6"/>
          </a:fillRef>
          <a:effectRef idx="0">
            <a:schemeClr val="accent6"/>
          </a:effectRef>
          <a:fontRef idx="minor">
            <a:schemeClr val="tx1"/>
          </a:fontRef>
        </p:style>
      </p:cxnSp>
      <p:cxnSp>
        <p:nvCxnSpPr>
          <p:cNvPr id="60" name="Прямая со стрелкой 59"/>
          <p:cNvCxnSpPr/>
          <p:nvPr/>
        </p:nvCxnSpPr>
        <p:spPr>
          <a:xfrm>
            <a:off x="4310743" y="1981100"/>
            <a:ext cx="1436914" cy="0"/>
          </a:xfrm>
          <a:prstGeom prst="straightConnector1">
            <a:avLst/>
          </a:prstGeom>
          <a:ln w="25400" cmpd="sng">
            <a:solidFill>
              <a:srgbClr val="978195"/>
            </a:solidFill>
            <a:tailEnd type="arrow"/>
          </a:ln>
        </p:spPr>
        <p:style>
          <a:lnRef idx="1">
            <a:schemeClr val="accent6"/>
          </a:lnRef>
          <a:fillRef idx="0">
            <a:schemeClr val="accent6"/>
          </a:fillRef>
          <a:effectRef idx="0">
            <a:schemeClr val="accent6"/>
          </a:effectRef>
          <a:fontRef idx="minor">
            <a:schemeClr val="tx1"/>
          </a:fontRef>
        </p:style>
      </p:cxnSp>
      <p:cxnSp>
        <p:nvCxnSpPr>
          <p:cNvPr id="61" name="Прямая со стрелкой 60"/>
          <p:cNvCxnSpPr/>
          <p:nvPr/>
        </p:nvCxnSpPr>
        <p:spPr>
          <a:xfrm flipV="1">
            <a:off x="4332515" y="1981100"/>
            <a:ext cx="1415142" cy="1763485"/>
          </a:xfrm>
          <a:prstGeom prst="straightConnector1">
            <a:avLst/>
          </a:prstGeom>
          <a:ln w="25400" cmpd="sng">
            <a:solidFill>
              <a:srgbClr val="978195"/>
            </a:solidFill>
            <a:tailEnd type="arrow"/>
          </a:ln>
        </p:spPr>
        <p:style>
          <a:lnRef idx="1">
            <a:schemeClr val="accent6"/>
          </a:lnRef>
          <a:fillRef idx="0">
            <a:schemeClr val="accent6"/>
          </a:fillRef>
          <a:effectRef idx="0">
            <a:schemeClr val="accent6"/>
          </a:effectRef>
          <a:fontRef idx="minor">
            <a:schemeClr val="tx1"/>
          </a:fontRef>
        </p:style>
      </p:cxnSp>
      <p:pic>
        <p:nvPicPr>
          <p:cNvPr id="62" name="Picture 32" descr="C:\Users\potapov\Downloads\yvuohkyz.jpg"/>
          <p:cNvPicPr>
            <a:picLocks noChangeAspect="1" noChangeArrowheads="1"/>
          </p:cNvPicPr>
          <p:nvPr/>
        </p:nvPicPr>
        <p:blipFill>
          <a:blip r:embed="rId6" cstate="print">
            <a:lum bright="10000"/>
          </a:blip>
          <a:srcRect/>
          <a:stretch>
            <a:fillRect/>
          </a:stretch>
        </p:blipFill>
        <p:spPr bwMode="auto">
          <a:xfrm>
            <a:off x="5888717" y="1607748"/>
            <a:ext cx="1716769" cy="946766"/>
          </a:xfrm>
          <a:prstGeom prst="rect">
            <a:avLst/>
          </a:prstGeom>
          <a:noFill/>
        </p:spPr>
      </p:pic>
      <p:pic>
        <p:nvPicPr>
          <p:cNvPr id="63" name="Picture 2" descr="C:\Users\potapov\Downloads\15.jpg"/>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flipH="1">
            <a:off x="4590089" y="2549862"/>
            <a:ext cx="1012424" cy="802029"/>
          </a:xfrm>
          <a:prstGeom prst="rect">
            <a:avLst/>
          </a:prstGeom>
          <a:noFill/>
        </p:spPr>
      </p:pic>
      <p:sp>
        <p:nvSpPr>
          <p:cNvPr id="64" name="TextBox 30"/>
          <p:cNvSpPr txBox="1">
            <a:spLocks noChangeArrowheads="1"/>
          </p:cNvSpPr>
          <p:nvPr/>
        </p:nvSpPr>
        <p:spPr bwMode="auto">
          <a:xfrm rot="19519284">
            <a:off x="4215077" y="2182083"/>
            <a:ext cx="1427881" cy="461665"/>
          </a:xfrm>
          <a:prstGeom prst="rect">
            <a:avLst/>
          </a:prstGeom>
          <a:noFill/>
          <a:ln w="9525">
            <a:noFill/>
            <a:miter lim="800000"/>
            <a:headEnd/>
            <a:tailEnd/>
          </a:ln>
        </p:spPr>
        <p:txBody>
          <a:bodyPr wrap="square">
            <a:spAutoFit/>
          </a:bodyPr>
          <a:lstStyle/>
          <a:p>
            <a:pPr algn="ctr"/>
            <a:r>
              <a:rPr lang="ru-RU" sz="1200" dirty="0" smtClean="0">
                <a:solidFill>
                  <a:srgbClr val="660066"/>
                </a:solidFill>
              </a:rPr>
              <a:t>Страховые взносы</a:t>
            </a:r>
            <a:endParaRPr lang="ru-RU" sz="1200" dirty="0">
              <a:solidFill>
                <a:srgbClr val="660066"/>
              </a:solidFill>
            </a:endParaRPr>
          </a:p>
        </p:txBody>
      </p:sp>
      <p:sp>
        <p:nvSpPr>
          <p:cNvPr id="65" name="Блок-схема: процесс 64"/>
          <p:cNvSpPr/>
          <p:nvPr/>
        </p:nvSpPr>
        <p:spPr>
          <a:xfrm>
            <a:off x="5762170" y="2583543"/>
            <a:ext cx="2002972" cy="856343"/>
          </a:xfrm>
          <a:prstGeom prst="flowChartProcess">
            <a:avLst/>
          </a:prstGeom>
          <a:solidFill>
            <a:srgbClr val="A5CFB2"/>
          </a:solidFill>
          <a:ln>
            <a:solidFill>
              <a:srgbClr val="978195"/>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sz="1400" i="1" dirty="0" smtClean="0">
                <a:solidFill>
                  <a:schemeClr val="accent4">
                    <a:lumMod val="50000"/>
                  </a:schemeClr>
                </a:solidFill>
              </a:rPr>
              <a:t>Основной страховщик по ОМС в рамках базовой программы ОМС</a:t>
            </a:r>
            <a:endParaRPr lang="ru-RU" sz="1400" i="1" dirty="0">
              <a:solidFill>
                <a:schemeClr val="accent4">
                  <a:lumMod val="50000"/>
                </a:schemeClr>
              </a:solidFill>
            </a:endParaRPr>
          </a:p>
        </p:txBody>
      </p:sp>
      <p:sp>
        <p:nvSpPr>
          <p:cNvPr id="66" name="Овал 65"/>
          <p:cNvSpPr/>
          <p:nvPr/>
        </p:nvSpPr>
        <p:spPr>
          <a:xfrm>
            <a:off x="4717143" y="4851400"/>
            <a:ext cx="1915886" cy="1030514"/>
          </a:xfrm>
          <a:prstGeom prst="ellipse">
            <a:avLst/>
          </a:prstGeom>
          <a:solidFill>
            <a:srgbClr val="A5CFB2"/>
          </a:solidFill>
          <a:ln>
            <a:solidFill>
              <a:srgbClr val="9781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50" dirty="0" smtClean="0">
                <a:solidFill>
                  <a:schemeClr val="accent5">
                    <a:lumMod val="50000"/>
                  </a:schemeClr>
                </a:solidFill>
              </a:rPr>
              <a:t>Работающие</a:t>
            </a:r>
            <a:endParaRPr lang="ru-RU" sz="1250" dirty="0">
              <a:solidFill>
                <a:schemeClr val="accent5">
                  <a:lumMod val="50000"/>
                </a:schemeClr>
              </a:solidFill>
            </a:endParaRPr>
          </a:p>
        </p:txBody>
      </p:sp>
      <p:sp>
        <p:nvSpPr>
          <p:cNvPr id="67" name="Овал 66"/>
          <p:cNvSpPr/>
          <p:nvPr/>
        </p:nvSpPr>
        <p:spPr>
          <a:xfrm>
            <a:off x="7003143" y="4851400"/>
            <a:ext cx="1915886" cy="1030514"/>
          </a:xfrm>
          <a:prstGeom prst="ellipse">
            <a:avLst/>
          </a:prstGeom>
          <a:solidFill>
            <a:srgbClr val="A5CFB2"/>
          </a:solidFill>
          <a:ln>
            <a:solidFill>
              <a:srgbClr val="9781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50" dirty="0" smtClean="0">
                <a:solidFill>
                  <a:schemeClr val="accent5">
                    <a:lumMod val="50000"/>
                  </a:schemeClr>
                </a:solidFill>
              </a:rPr>
              <a:t>Неработающие</a:t>
            </a:r>
            <a:endParaRPr lang="ru-RU" sz="1250" dirty="0">
              <a:solidFill>
                <a:schemeClr val="accent5">
                  <a:lumMod val="50000"/>
                </a:schemeClr>
              </a:solidFill>
            </a:endParaRPr>
          </a:p>
        </p:txBody>
      </p:sp>
      <p:cxnSp>
        <p:nvCxnSpPr>
          <p:cNvPr id="69" name="Прямая со стрелкой 68"/>
          <p:cNvCxnSpPr>
            <a:endCxn id="66" idx="0"/>
          </p:cNvCxnSpPr>
          <p:nvPr/>
        </p:nvCxnSpPr>
        <p:spPr>
          <a:xfrm flipH="1">
            <a:off x="5675086" y="4499429"/>
            <a:ext cx="740228" cy="351971"/>
          </a:xfrm>
          <a:prstGeom prst="straightConnector1">
            <a:avLst/>
          </a:prstGeom>
          <a:ln w="28575">
            <a:solidFill>
              <a:srgbClr val="978195"/>
            </a:solidFill>
            <a:tailEnd type="arrow"/>
          </a:ln>
        </p:spPr>
        <p:style>
          <a:lnRef idx="1">
            <a:schemeClr val="accent6"/>
          </a:lnRef>
          <a:fillRef idx="0">
            <a:schemeClr val="accent6"/>
          </a:fillRef>
          <a:effectRef idx="0">
            <a:schemeClr val="accent6"/>
          </a:effectRef>
          <a:fontRef idx="minor">
            <a:schemeClr val="tx1"/>
          </a:fontRef>
        </p:style>
      </p:cxnSp>
      <p:cxnSp>
        <p:nvCxnSpPr>
          <p:cNvPr id="70" name="Прямая со стрелкой 69"/>
          <p:cNvCxnSpPr>
            <a:endCxn id="67" idx="0"/>
          </p:cNvCxnSpPr>
          <p:nvPr/>
        </p:nvCxnSpPr>
        <p:spPr>
          <a:xfrm>
            <a:off x="7344229" y="4441371"/>
            <a:ext cx="616857" cy="410029"/>
          </a:xfrm>
          <a:prstGeom prst="straightConnector1">
            <a:avLst/>
          </a:prstGeom>
          <a:ln w="28575">
            <a:solidFill>
              <a:srgbClr val="978195"/>
            </a:solidFill>
            <a:tailEnd type="arrow"/>
          </a:ln>
        </p:spPr>
        <p:style>
          <a:lnRef idx="1">
            <a:schemeClr val="accent6"/>
          </a:lnRef>
          <a:fillRef idx="0">
            <a:schemeClr val="accent6"/>
          </a:fillRef>
          <a:effectRef idx="0">
            <a:schemeClr val="accent6"/>
          </a:effectRef>
          <a:fontRef idx="minor">
            <a:schemeClr val="tx1"/>
          </a:fontRef>
        </p:style>
      </p:cxnSp>
      <p:sp>
        <p:nvSpPr>
          <p:cNvPr id="39" name="TextBox 38"/>
          <p:cNvSpPr txBox="1"/>
          <p:nvPr/>
        </p:nvSpPr>
        <p:spPr>
          <a:xfrm>
            <a:off x="5827486" y="1721470"/>
            <a:ext cx="1727200" cy="584775"/>
          </a:xfrm>
          <a:prstGeom prst="rect">
            <a:avLst/>
          </a:prstGeom>
          <a:noFill/>
          <a:ln w="25400" cmpd="thinThick">
            <a:noFill/>
            <a:prstDash val="lgDashDotDot"/>
          </a:ln>
          <a:effectLst>
            <a:outerShdw blurRad="50800" dist="38100" dir="2700000" algn="tl" rotWithShape="0">
              <a:prstClr val="black">
                <a:alpha val="40000"/>
              </a:prstClr>
            </a:outerShdw>
          </a:effectLst>
        </p:spPr>
        <p:txBody>
          <a:bodyPr wrap="square" rtlCol="0" anchor="ctr">
            <a:spAutoFit/>
          </a:bodyPr>
          <a:lstStyle/>
          <a:p>
            <a:pPr algn="ctr"/>
            <a:r>
              <a:rPr lang="ru-RU" sz="1600" b="1" dirty="0" smtClean="0">
                <a:ln>
                  <a:solidFill>
                    <a:schemeClr val="accent5">
                      <a:lumMod val="50000"/>
                    </a:schemeClr>
                  </a:solidFill>
                </a:ln>
                <a:solidFill>
                  <a:srgbClr val="002060"/>
                </a:solidFill>
              </a:rPr>
              <a:t>Федеральный фонд ОМС</a:t>
            </a:r>
            <a:endParaRPr lang="ru-RU" sz="1600" b="1" dirty="0">
              <a:ln>
                <a:solidFill>
                  <a:schemeClr val="accent5">
                    <a:lumMod val="50000"/>
                  </a:schemeClr>
                </a:solidFill>
              </a:ln>
              <a:solidFill>
                <a:srgbClr val="002060"/>
              </a:solidFill>
            </a:endParaRPr>
          </a:p>
        </p:txBody>
      </p:sp>
      <p:sp>
        <p:nvSpPr>
          <p:cNvPr id="41" name="TextBox 40"/>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5288" y="476250"/>
            <a:ext cx="2592387" cy="720725"/>
            <a:chOff x="249" y="300"/>
            <a:chExt cx="1633" cy="454"/>
          </a:xfrm>
        </p:grpSpPr>
        <p:sp>
          <p:nvSpPr>
            <p:cNvPr id="21520"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21521"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21518"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21519"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21516"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1517"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1509"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21514"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1515"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1511"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21512" name="WordArt 18"/>
          <p:cNvSpPr>
            <a:spLocks noChangeArrowheads="1" noChangeShapeType="1" noTextEdit="1"/>
          </p:cNvSpPr>
          <p:nvPr/>
        </p:nvSpPr>
        <p:spPr bwMode="auto">
          <a:xfrm>
            <a:off x="1719263" y="2034041"/>
            <a:ext cx="5562600" cy="323850"/>
          </a:xfrm>
          <a:prstGeom prst="rect">
            <a:avLst/>
          </a:prstGeom>
        </p:spPr>
        <p:txBody>
          <a:bodyPr wrap="none" fromWordArt="1">
            <a:prstTxWarp prst="textPlain">
              <a:avLst>
                <a:gd name="adj" fmla="val 50000"/>
              </a:avLst>
            </a:prstTxWarp>
          </a:bodyPr>
          <a:lstStyle/>
          <a:p>
            <a:pPr algn="ctr"/>
            <a:endParaRPr lang="ru-RU" sz="2000" kern="10">
              <a:ln w="12700">
                <a:noFill/>
                <a:round/>
                <a:headEnd/>
                <a:tailEnd/>
              </a:ln>
              <a:solidFill>
                <a:srgbClr val="993366"/>
              </a:solidFill>
              <a:latin typeface="Impact"/>
            </a:endParaRPr>
          </a:p>
        </p:txBody>
      </p:sp>
      <p:sp>
        <p:nvSpPr>
          <p:cNvPr id="18" name="Прямоугольник 17"/>
          <p:cNvSpPr/>
          <p:nvPr/>
        </p:nvSpPr>
        <p:spPr>
          <a:xfrm>
            <a:off x="3091542" y="540502"/>
            <a:ext cx="5355771" cy="400110"/>
          </a:xfrm>
          <a:prstGeom prst="rect">
            <a:avLst/>
          </a:prstGeom>
        </p:spPr>
        <p:txBody>
          <a:bodyPr wrap="square">
            <a:spAutoFit/>
          </a:bodyPr>
          <a:lstStyle/>
          <a:p>
            <a:pPr marL="342900" lvl="0" indent="-342900" algn="ctr"/>
            <a:r>
              <a:rPr lang="ru-RU" sz="2000" b="1" i="1" dirty="0" smtClean="0">
                <a:solidFill>
                  <a:srgbClr val="7030A0"/>
                </a:solidFill>
              </a:rPr>
              <a:t>Статья  10. Застрахованные лица</a:t>
            </a:r>
            <a:endParaRPr lang="ru-RU" sz="2000" b="1" i="1" dirty="0">
              <a:solidFill>
                <a:srgbClr val="7030A0"/>
              </a:solidFill>
            </a:endParaRPr>
          </a:p>
        </p:txBody>
      </p:sp>
      <p:sp>
        <p:nvSpPr>
          <p:cNvPr id="19" name="Прямоугольник 18"/>
          <p:cNvSpPr/>
          <p:nvPr/>
        </p:nvSpPr>
        <p:spPr>
          <a:xfrm>
            <a:off x="768804" y="1782313"/>
            <a:ext cx="4703082" cy="369332"/>
          </a:xfrm>
          <a:prstGeom prst="rect">
            <a:avLst/>
          </a:prstGeom>
        </p:spPr>
        <p:txBody>
          <a:bodyPr wrap="square">
            <a:spAutoFit/>
          </a:bodyPr>
          <a:lstStyle/>
          <a:p>
            <a:r>
              <a:rPr lang="ru-RU" b="1" dirty="0" smtClean="0">
                <a:solidFill>
                  <a:srgbClr val="FF0000"/>
                </a:solidFill>
              </a:rPr>
              <a:t>Застрахованными лицами</a:t>
            </a:r>
            <a:r>
              <a:rPr lang="ru-RU" b="1" dirty="0" smtClean="0">
                <a:solidFill>
                  <a:prstClr val="white"/>
                </a:solidFill>
              </a:rPr>
              <a:t> </a:t>
            </a:r>
            <a:r>
              <a:rPr lang="ru-RU" b="1" dirty="0" smtClean="0">
                <a:solidFill>
                  <a:prstClr val="black"/>
                </a:solidFill>
              </a:rPr>
              <a:t>являются :</a:t>
            </a:r>
            <a:endParaRPr lang="ru-RU" dirty="0"/>
          </a:p>
        </p:txBody>
      </p:sp>
      <p:sp>
        <p:nvSpPr>
          <p:cNvPr id="20" name="Прямоугольник с двумя скругленными противолежащими углами 19"/>
          <p:cNvSpPr/>
          <p:nvPr/>
        </p:nvSpPr>
        <p:spPr>
          <a:xfrm>
            <a:off x="5384800" y="2772229"/>
            <a:ext cx="3164114" cy="580571"/>
          </a:xfrm>
          <a:prstGeom prst="round2DiagRect">
            <a:avLst/>
          </a:prstGeom>
          <a:solidFill>
            <a:srgbClr val="80B6A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u-RU" b="1" dirty="0" smtClean="0">
                <a:solidFill>
                  <a:schemeClr val="accent6">
                    <a:lumMod val="75000"/>
                  </a:schemeClr>
                </a:solidFill>
              </a:rPr>
              <a:t>граждане Российской Федерации</a:t>
            </a:r>
            <a:endParaRPr lang="ru-RU" dirty="0">
              <a:solidFill>
                <a:schemeClr val="accent6">
                  <a:lumMod val="75000"/>
                </a:schemeClr>
              </a:solidFill>
            </a:endParaRPr>
          </a:p>
        </p:txBody>
      </p:sp>
      <p:sp>
        <p:nvSpPr>
          <p:cNvPr id="21" name="Прямоугольник с двумя скругленными противолежащими углами 20"/>
          <p:cNvSpPr/>
          <p:nvPr/>
        </p:nvSpPr>
        <p:spPr>
          <a:xfrm>
            <a:off x="965200" y="2721428"/>
            <a:ext cx="3164114" cy="645886"/>
          </a:xfrm>
          <a:prstGeom prst="round2DiagRect">
            <a:avLst/>
          </a:prstGeom>
          <a:solidFill>
            <a:srgbClr val="80B6A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u-RU" b="1" dirty="0" smtClean="0">
                <a:solidFill>
                  <a:schemeClr val="accent6">
                    <a:lumMod val="75000"/>
                  </a:schemeClr>
                </a:solidFill>
              </a:rPr>
              <a:t>Иностранные граждане и лица без гражданства</a:t>
            </a:r>
            <a:endParaRPr lang="ru-RU" dirty="0">
              <a:solidFill>
                <a:schemeClr val="accent6">
                  <a:lumMod val="75000"/>
                </a:schemeClr>
              </a:solidFill>
            </a:endParaRPr>
          </a:p>
        </p:txBody>
      </p:sp>
      <p:sp>
        <p:nvSpPr>
          <p:cNvPr id="22" name="Прямоугольник с двумя скругленными противолежащими углами 21"/>
          <p:cNvSpPr/>
          <p:nvPr/>
        </p:nvSpPr>
        <p:spPr>
          <a:xfrm>
            <a:off x="5355772" y="3875313"/>
            <a:ext cx="3164114" cy="1378858"/>
          </a:xfrm>
          <a:prstGeom prst="round2DiagRect">
            <a:avLst/>
          </a:prstGeom>
          <a:solidFill>
            <a:srgbClr val="80B6A1"/>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u-RU" b="1" dirty="0" smtClean="0">
                <a:solidFill>
                  <a:schemeClr val="accent6">
                    <a:lumMod val="75000"/>
                  </a:schemeClr>
                </a:solidFill>
              </a:rPr>
              <a:t>лица, имеющие право на медицинскую помощь в соответствии с Федеральным законом "О беженцах"</a:t>
            </a:r>
            <a:endParaRPr lang="ru-RU" dirty="0">
              <a:solidFill>
                <a:schemeClr val="accent6">
                  <a:lumMod val="75000"/>
                </a:schemeClr>
              </a:solidFill>
            </a:endParaRPr>
          </a:p>
        </p:txBody>
      </p:sp>
      <p:cxnSp>
        <p:nvCxnSpPr>
          <p:cNvPr id="26" name="Прямая со стрелкой 25"/>
          <p:cNvCxnSpPr>
            <a:stCxn id="21" idx="1"/>
            <a:endCxn id="31" idx="0"/>
          </p:cNvCxnSpPr>
          <p:nvPr/>
        </p:nvCxnSpPr>
        <p:spPr>
          <a:xfrm flipH="1">
            <a:off x="1480458" y="3367314"/>
            <a:ext cx="1066799" cy="248794"/>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cxnSp>
        <p:nvCxnSpPr>
          <p:cNvPr id="27" name="Прямая со стрелкой 26"/>
          <p:cNvCxnSpPr>
            <a:stCxn id="21" idx="1"/>
            <a:endCxn id="32" idx="0"/>
          </p:cNvCxnSpPr>
          <p:nvPr/>
        </p:nvCxnSpPr>
        <p:spPr>
          <a:xfrm>
            <a:off x="2547257" y="3367314"/>
            <a:ext cx="1233715" cy="248794"/>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sp>
        <p:nvSpPr>
          <p:cNvPr id="31" name="Выноска со стрелкой вниз 30"/>
          <p:cNvSpPr/>
          <p:nvPr/>
        </p:nvSpPr>
        <p:spPr>
          <a:xfrm>
            <a:off x="435429" y="3616108"/>
            <a:ext cx="2090057" cy="990124"/>
          </a:xfrm>
          <a:prstGeom prst="downArrowCallout">
            <a:avLst/>
          </a:prstGeom>
          <a:solidFill>
            <a:srgbClr val="80B6A1"/>
          </a:solidFill>
        </p:spPr>
        <p:style>
          <a:lnRef idx="2">
            <a:schemeClr val="accent3">
              <a:shade val="50000"/>
            </a:schemeClr>
          </a:lnRef>
          <a:fillRef idx="1">
            <a:schemeClr val="accent3"/>
          </a:fillRef>
          <a:effectRef idx="0">
            <a:schemeClr val="accent3"/>
          </a:effectRef>
          <a:fontRef idx="minor">
            <a:schemeClr val="lt1"/>
          </a:fontRef>
        </p:style>
        <p:txBody>
          <a:bodyPr rtlCol="0" anchor="ctr">
            <a:spAutoFit/>
          </a:bodyPr>
          <a:lstStyle/>
          <a:p>
            <a:pPr algn="ctr"/>
            <a:r>
              <a:rPr lang="ru-RU" sz="1200" b="1" dirty="0" smtClean="0">
                <a:solidFill>
                  <a:schemeClr val="accent6">
                    <a:lumMod val="75000"/>
                  </a:schemeClr>
                </a:solidFill>
              </a:rPr>
              <a:t>постоянно</a:t>
            </a:r>
          </a:p>
          <a:p>
            <a:pPr algn="ctr"/>
            <a:r>
              <a:rPr lang="ru-RU" sz="1200" b="1" dirty="0" smtClean="0">
                <a:solidFill>
                  <a:schemeClr val="accent6">
                    <a:lumMod val="75000"/>
                  </a:schemeClr>
                </a:solidFill>
              </a:rPr>
              <a:t>проживающие в Российской Федерации</a:t>
            </a:r>
            <a:endParaRPr lang="ru-RU" sz="1200" dirty="0">
              <a:solidFill>
                <a:schemeClr val="accent6">
                  <a:lumMod val="75000"/>
                </a:schemeClr>
              </a:solidFill>
            </a:endParaRPr>
          </a:p>
        </p:txBody>
      </p:sp>
      <p:sp>
        <p:nvSpPr>
          <p:cNvPr id="32" name="Выноска со стрелкой вниз 31"/>
          <p:cNvSpPr/>
          <p:nvPr/>
        </p:nvSpPr>
        <p:spPr>
          <a:xfrm>
            <a:off x="2735943" y="3616108"/>
            <a:ext cx="2090057" cy="990124"/>
          </a:xfrm>
          <a:prstGeom prst="downArrowCallout">
            <a:avLst/>
          </a:prstGeom>
          <a:solidFill>
            <a:srgbClr val="80B6A1"/>
          </a:solidFill>
        </p:spPr>
        <p:style>
          <a:lnRef idx="2">
            <a:schemeClr val="accent3">
              <a:shade val="50000"/>
            </a:schemeClr>
          </a:lnRef>
          <a:fillRef idx="1">
            <a:schemeClr val="accent3"/>
          </a:fillRef>
          <a:effectRef idx="0">
            <a:schemeClr val="accent3"/>
          </a:effectRef>
          <a:fontRef idx="minor">
            <a:schemeClr val="lt1"/>
          </a:fontRef>
        </p:style>
        <p:txBody>
          <a:bodyPr rtlCol="0" anchor="ctr">
            <a:spAutoFit/>
          </a:bodyPr>
          <a:lstStyle/>
          <a:p>
            <a:pPr algn="ctr"/>
            <a:r>
              <a:rPr lang="ru-RU" sz="1200" b="1" dirty="0" smtClean="0">
                <a:solidFill>
                  <a:schemeClr val="accent6">
                    <a:lumMod val="75000"/>
                  </a:schemeClr>
                </a:solidFill>
              </a:rPr>
              <a:t>временно проживающие в Российской Федерации</a:t>
            </a:r>
            <a:endParaRPr lang="ru-RU" sz="1200" dirty="0">
              <a:solidFill>
                <a:schemeClr val="accent6">
                  <a:lumMod val="75000"/>
                </a:schemeClr>
              </a:solidFill>
            </a:endParaRPr>
          </a:p>
        </p:txBody>
      </p:sp>
      <p:sp>
        <p:nvSpPr>
          <p:cNvPr id="33" name="Прямоугольник 32"/>
          <p:cNvSpPr/>
          <p:nvPr/>
        </p:nvSpPr>
        <p:spPr>
          <a:xfrm>
            <a:off x="467544" y="4653136"/>
            <a:ext cx="4383314" cy="1015663"/>
          </a:xfrm>
          <a:prstGeom prst="rect">
            <a:avLst/>
          </a:prstGeom>
          <a:solidFill>
            <a:srgbClr val="80B6A1"/>
          </a:solidFill>
        </p:spPr>
        <p:style>
          <a:lnRef idx="2">
            <a:schemeClr val="accent3">
              <a:shade val="50000"/>
            </a:schemeClr>
          </a:lnRef>
          <a:fillRef idx="1">
            <a:schemeClr val="accent3"/>
          </a:fillRef>
          <a:effectRef idx="0">
            <a:schemeClr val="accent3"/>
          </a:effectRef>
          <a:fontRef idx="minor">
            <a:schemeClr val="lt1"/>
          </a:fontRef>
        </p:style>
        <p:txBody>
          <a:bodyPr rtlCol="0" anchor="ctr">
            <a:spAutoFit/>
          </a:bodyPr>
          <a:lstStyle/>
          <a:p>
            <a:pPr algn="ctr"/>
            <a:r>
              <a:rPr lang="ru-RU" sz="1200" b="1" dirty="0" smtClean="0">
                <a:solidFill>
                  <a:schemeClr val="accent6">
                    <a:lumMod val="75000"/>
                  </a:schemeClr>
                </a:solidFill>
              </a:rPr>
              <a:t>за исключением высококвалифицированных специалистов и членов их семей в соответствии с Федеральным законом от 25 июля 2002 года N 115-ФЗ "О правовом положении иностранных граждан в Российской Федерации"</a:t>
            </a:r>
            <a:endParaRPr lang="ru-RU" sz="1200" dirty="0">
              <a:solidFill>
                <a:schemeClr val="accent6">
                  <a:lumMod val="75000"/>
                </a:schemeClr>
              </a:solidFill>
            </a:endParaRPr>
          </a:p>
        </p:txBody>
      </p:sp>
      <p:pic>
        <p:nvPicPr>
          <p:cNvPr id="37" name="Picture 33" descr="C:\Users\potapov\Downloads\1307191707.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220279" y="1585687"/>
            <a:ext cx="993320" cy="993320"/>
          </a:xfrm>
          <a:prstGeom prst="rect">
            <a:avLst/>
          </a:prstGeom>
          <a:noFill/>
        </p:spPr>
      </p:pic>
      <p:sp>
        <p:nvSpPr>
          <p:cNvPr id="28" name="TextBox 27"/>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5288" y="476250"/>
            <a:ext cx="2592387" cy="720725"/>
            <a:chOff x="249" y="300"/>
            <a:chExt cx="1633" cy="454"/>
          </a:xfrm>
        </p:grpSpPr>
        <p:sp>
          <p:nvSpPr>
            <p:cNvPr id="21520"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21521"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21518"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21519"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21516"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1517"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1509"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21514"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1515"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1511"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18" name="Прямоугольник 17"/>
          <p:cNvSpPr/>
          <p:nvPr/>
        </p:nvSpPr>
        <p:spPr>
          <a:xfrm>
            <a:off x="3091542" y="540502"/>
            <a:ext cx="5355771" cy="707886"/>
          </a:xfrm>
          <a:prstGeom prst="rect">
            <a:avLst/>
          </a:prstGeom>
        </p:spPr>
        <p:txBody>
          <a:bodyPr wrap="square">
            <a:spAutoFit/>
          </a:bodyPr>
          <a:lstStyle/>
          <a:p>
            <a:pPr marL="342900" lvl="0" indent="-342900" algn="ctr"/>
            <a:r>
              <a:rPr lang="ru-RU" sz="2000" b="1" i="1" dirty="0" smtClean="0">
                <a:solidFill>
                  <a:srgbClr val="7030A0"/>
                </a:solidFill>
              </a:rPr>
              <a:t>Статья  16. Права и обязанности застрахованных лиц</a:t>
            </a:r>
            <a:endParaRPr lang="ru-RU" sz="2000" b="1" i="1" dirty="0">
              <a:solidFill>
                <a:srgbClr val="7030A0"/>
              </a:solidFill>
            </a:endParaRPr>
          </a:p>
        </p:txBody>
      </p:sp>
      <p:sp>
        <p:nvSpPr>
          <p:cNvPr id="29" name="Rectangle 18"/>
          <p:cNvSpPr>
            <a:spLocks noChangeArrowheads="1"/>
          </p:cNvSpPr>
          <p:nvPr/>
        </p:nvSpPr>
        <p:spPr bwMode="auto">
          <a:xfrm>
            <a:off x="395288" y="1509713"/>
            <a:ext cx="8353425" cy="4001095"/>
          </a:xfrm>
          <a:prstGeom prst="rect">
            <a:avLst/>
          </a:prstGeom>
          <a:noFill/>
          <a:ln w="9525">
            <a:noFill/>
            <a:miter lim="800000"/>
            <a:headEnd/>
            <a:tailEnd/>
          </a:ln>
        </p:spPr>
        <p:txBody>
          <a:bodyPr>
            <a:spAutoFit/>
          </a:bodyPr>
          <a:lstStyle/>
          <a:p>
            <a:pPr algn="just"/>
            <a:r>
              <a:rPr lang="ru-RU" b="1" i="1" dirty="0" smtClean="0">
                <a:ln>
                  <a:solidFill>
                    <a:schemeClr val="accent4">
                      <a:lumMod val="75000"/>
                    </a:schemeClr>
                  </a:solidFill>
                </a:ln>
                <a:solidFill>
                  <a:schemeClr val="accent5">
                    <a:lumMod val="50000"/>
                  </a:schemeClr>
                </a:solidFill>
                <a:latin typeface="Bookman Old Style" pitchFamily="18" charset="0"/>
                <a:cs typeface="BrowalliaUPC" pitchFamily="34" charset="-34"/>
              </a:rPr>
              <a:t>Застрахованные лица имеют право на:</a:t>
            </a:r>
          </a:p>
          <a:p>
            <a:pPr algn="just">
              <a:buFontTx/>
              <a:buChar char="•"/>
            </a:pPr>
            <a:endParaRPr lang="ru-RU" sz="800" i="1" dirty="0" smtClean="0">
              <a:ln>
                <a:solidFill>
                  <a:schemeClr val="accent4">
                    <a:lumMod val="75000"/>
                  </a:schemeClr>
                </a:solidFill>
              </a:ln>
              <a:solidFill>
                <a:schemeClr val="accent5">
                  <a:lumMod val="50000"/>
                </a:schemeClr>
              </a:solidFill>
              <a:latin typeface="Bookman Old Style" pitchFamily="18" charset="0"/>
              <a:cs typeface="BrowalliaUPC" pitchFamily="34" charset="-34"/>
            </a:endParaRPr>
          </a:p>
          <a:p>
            <a:pPr algn="just">
              <a:buFontTx/>
              <a:buChar char="•"/>
            </a:pPr>
            <a:r>
              <a:rPr lang="ru-RU" i="1" dirty="0" smtClean="0">
                <a:ln>
                  <a:solidFill>
                    <a:schemeClr val="accent4">
                      <a:lumMod val="75000"/>
                    </a:schemeClr>
                  </a:solidFill>
                </a:ln>
                <a:solidFill>
                  <a:schemeClr val="accent5">
                    <a:lumMod val="50000"/>
                  </a:schemeClr>
                </a:solidFill>
                <a:latin typeface="Bookman Old Style" pitchFamily="18" charset="0"/>
                <a:cs typeface="BrowalliaUPC" pitchFamily="34" charset="-34"/>
              </a:rPr>
              <a:t>бесплатное оказание им медицинской помощи медицинскими организациями при наступлении страхового случая;</a:t>
            </a:r>
          </a:p>
          <a:p>
            <a:pPr algn="just">
              <a:buFontTx/>
              <a:buChar char="•"/>
            </a:pPr>
            <a:endParaRPr lang="ru-RU" sz="800" i="1" dirty="0" smtClean="0">
              <a:ln>
                <a:solidFill>
                  <a:schemeClr val="accent4">
                    <a:lumMod val="75000"/>
                  </a:schemeClr>
                </a:solidFill>
              </a:ln>
              <a:solidFill>
                <a:schemeClr val="accent5">
                  <a:lumMod val="50000"/>
                </a:schemeClr>
              </a:solidFill>
              <a:latin typeface="Bookman Old Style" pitchFamily="18" charset="0"/>
              <a:cs typeface="BrowalliaUPC" pitchFamily="34" charset="-34"/>
            </a:endParaRPr>
          </a:p>
          <a:p>
            <a:pPr algn="just">
              <a:buFontTx/>
              <a:buChar char="•"/>
            </a:pPr>
            <a:r>
              <a:rPr lang="ru-RU" i="1" dirty="0" smtClean="0">
                <a:ln>
                  <a:solidFill>
                    <a:schemeClr val="accent4">
                      <a:lumMod val="75000"/>
                    </a:schemeClr>
                  </a:solidFill>
                </a:ln>
                <a:solidFill>
                  <a:schemeClr val="accent5">
                    <a:lumMod val="50000"/>
                  </a:schemeClr>
                </a:solidFill>
                <a:latin typeface="Bookman Old Style" pitchFamily="18" charset="0"/>
                <a:cs typeface="BrowalliaUPC" pitchFamily="34" charset="-34"/>
              </a:rPr>
              <a:t>выбор и замену страховой медицинской организации</a:t>
            </a:r>
          </a:p>
          <a:p>
            <a:pPr algn="just">
              <a:buFontTx/>
              <a:buChar char="•"/>
            </a:pPr>
            <a:endParaRPr lang="ru-RU" sz="800" i="1" dirty="0" smtClean="0">
              <a:ln>
                <a:solidFill>
                  <a:schemeClr val="accent4">
                    <a:lumMod val="75000"/>
                  </a:schemeClr>
                </a:solidFill>
              </a:ln>
              <a:solidFill>
                <a:schemeClr val="accent5">
                  <a:lumMod val="50000"/>
                </a:schemeClr>
              </a:solidFill>
              <a:latin typeface="Bookman Old Style" pitchFamily="18" charset="0"/>
              <a:cs typeface="BrowalliaUPC" pitchFamily="34" charset="-34"/>
            </a:endParaRPr>
          </a:p>
          <a:p>
            <a:pPr algn="just">
              <a:buFontTx/>
              <a:buChar char="•"/>
            </a:pPr>
            <a:r>
              <a:rPr lang="ru-RU" i="1" dirty="0" smtClean="0">
                <a:ln>
                  <a:solidFill>
                    <a:schemeClr val="accent4">
                      <a:lumMod val="75000"/>
                    </a:schemeClr>
                  </a:solidFill>
                </a:ln>
                <a:solidFill>
                  <a:schemeClr val="accent5">
                    <a:lumMod val="50000"/>
                  </a:schemeClr>
                </a:solidFill>
                <a:latin typeface="Bookman Old Style" pitchFamily="18" charset="0"/>
                <a:cs typeface="BrowalliaUPC" pitchFamily="34" charset="-34"/>
              </a:rPr>
              <a:t>выбор медицинской организации и врача</a:t>
            </a:r>
          </a:p>
          <a:p>
            <a:pPr algn="just">
              <a:buFontTx/>
              <a:buChar char="•"/>
            </a:pPr>
            <a:endParaRPr lang="ru-RU" sz="800" i="1" dirty="0" smtClean="0">
              <a:ln>
                <a:solidFill>
                  <a:schemeClr val="accent4">
                    <a:lumMod val="75000"/>
                  </a:schemeClr>
                </a:solidFill>
              </a:ln>
              <a:solidFill>
                <a:schemeClr val="accent5">
                  <a:lumMod val="50000"/>
                </a:schemeClr>
              </a:solidFill>
              <a:latin typeface="Bookman Old Style" pitchFamily="18" charset="0"/>
              <a:cs typeface="BrowalliaUPC" pitchFamily="34" charset="-34"/>
            </a:endParaRPr>
          </a:p>
          <a:p>
            <a:pPr algn="just">
              <a:buFontTx/>
              <a:buChar char="•"/>
            </a:pPr>
            <a:r>
              <a:rPr lang="ru-RU" i="1" dirty="0" smtClean="0">
                <a:ln>
                  <a:solidFill>
                    <a:schemeClr val="accent4">
                      <a:lumMod val="75000"/>
                    </a:schemeClr>
                  </a:solidFill>
                </a:ln>
                <a:solidFill>
                  <a:schemeClr val="accent5">
                    <a:lumMod val="50000"/>
                  </a:schemeClr>
                </a:solidFill>
                <a:latin typeface="Bookman Old Style" pitchFamily="18" charset="0"/>
                <a:cs typeface="BrowalliaUPC" pitchFamily="34" charset="-34"/>
              </a:rPr>
              <a:t>и т.д.</a:t>
            </a:r>
          </a:p>
          <a:p>
            <a:pPr algn="just">
              <a:buFontTx/>
              <a:buChar char="•"/>
            </a:pPr>
            <a:endParaRPr lang="ru-RU" sz="800" dirty="0" smtClean="0">
              <a:ln>
                <a:solidFill>
                  <a:schemeClr val="accent4">
                    <a:lumMod val="75000"/>
                  </a:schemeClr>
                </a:solidFill>
              </a:ln>
              <a:solidFill>
                <a:schemeClr val="accent5">
                  <a:lumMod val="50000"/>
                </a:schemeClr>
              </a:solidFill>
              <a:latin typeface="Bookman Old Style" pitchFamily="18" charset="0"/>
              <a:cs typeface="BrowalliaUPC" pitchFamily="34" charset="-34"/>
            </a:endParaRPr>
          </a:p>
          <a:p>
            <a:pPr algn="just"/>
            <a:r>
              <a:rPr lang="ru-RU" b="1" i="1" dirty="0" smtClean="0">
                <a:ln>
                  <a:solidFill>
                    <a:schemeClr val="accent4">
                      <a:lumMod val="75000"/>
                    </a:schemeClr>
                  </a:solidFill>
                </a:ln>
                <a:solidFill>
                  <a:schemeClr val="accent5">
                    <a:lumMod val="50000"/>
                  </a:schemeClr>
                </a:solidFill>
                <a:latin typeface="Bookman Old Style" pitchFamily="18" charset="0"/>
                <a:cs typeface="BrowalliaUPC" pitchFamily="34" charset="-34"/>
              </a:rPr>
              <a:t>Застрахованные лица обязаны:</a:t>
            </a:r>
          </a:p>
          <a:p>
            <a:pPr algn="just"/>
            <a:endParaRPr lang="ru-RU" sz="800" b="1" i="1" dirty="0" smtClean="0">
              <a:ln>
                <a:solidFill>
                  <a:schemeClr val="accent4">
                    <a:lumMod val="75000"/>
                  </a:schemeClr>
                </a:solidFill>
              </a:ln>
              <a:solidFill>
                <a:schemeClr val="accent5">
                  <a:lumMod val="50000"/>
                </a:schemeClr>
              </a:solidFill>
              <a:latin typeface="Bookman Old Style" pitchFamily="18" charset="0"/>
              <a:cs typeface="BrowalliaUPC" pitchFamily="34" charset="-34"/>
            </a:endParaRPr>
          </a:p>
          <a:p>
            <a:pPr algn="just">
              <a:buFontTx/>
              <a:buChar char="•"/>
            </a:pPr>
            <a:r>
              <a:rPr lang="ru-RU" dirty="0" smtClean="0">
                <a:ln>
                  <a:solidFill>
                    <a:schemeClr val="accent4">
                      <a:lumMod val="75000"/>
                    </a:schemeClr>
                  </a:solidFill>
                </a:ln>
                <a:solidFill>
                  <a:schemeClr val="accent5">
                    <a:lumMod val="50000"/>
                  </a:schemeClr>
                </a:solidFill>
                <a:latin typeface="Bookman Old Style" pitchFamily="18" charset="0"/>
                <a:cs typeface="BrowalliaUPC" pitchFamily="34" charset="-34"/>
              </a:rPr>
              <a:t>предъявить полис обязательного медицинского страхования при обращении за медицинской помощью, за исключением случаев оказания экстренной медицинской помощи</a:t>
            </a:r>
          </a:p>
          <a:p>
            <a:pPr algn="just">
              <a:buFontTx/>
              <a:buChar char="•"/>
            </a:pPr>
            <a:endParaRPr lang="ru-RU" sz="800" dirty="0" smtClean="0">
              <a:ln>
                <a:solidFill>
                  <a:schemeClr val="accent4">
                    <a:lumMod val="75000"/>
                  </a:schemeClr>
                </a:solidFill>
              </a:ln>
              <a:solidFill>
                <a:schemeClr val="accent5">
                  <a:lumMod val="50000"/>
                </a:schemeClr>
              </a:solidFill>
              <a:latin typeface="Bookman Old Style" pitchFamily="18" charset="0"/>
              <a:cs typeface="BrowalliaUPC" pitchFamily="34" charset="-34"/>
            </a:endParaRPr>
          </a:p>
          <a:p>
            <a:pPr algn="just">
              <a:buFontTx/>
              <a:buChar char="•"/>
            </a:pPr>
            <a:r>
              <a:rPr lang="ru-RU" dirty="0" smtClean="0">
                <a:ln>
                  <a:solidFill>
                    <a:schemeClr val="accent4">
                      <a:lumMod val="75000"/>
                    </a:schemeClr>
                  </a:solidFill>
                </a:ln>
                <a:solidFill>
                  <a:schemeClr val="accent5">
                    <a:lumMod val="50000"/>
                  </a:schemeClr>
                </a:solidFill>
                <a:latin typeface="Bookman Old Style" pitchFamily="18" charset="0"/>
                <a:cs typeface="BrowalliaUPC" pitchFamily="34" charset="-34"/>
              </a:rPr>
              <a:t>и т.д.</a:t>
            </a:r>
            <a:endParaRPr lang="ru-RU" sz="1500" dirty="0">
              <a:ln>
                <a:solidFill>
                  <a:schemeClr val="accent4">
                    <a:lumMod val="75000"/>
                  </a:schemeClr>
                </a:solidFill>
              </a:ln>
              <a:solidFill>
                <a:schemeClr val="accent5">
                  <a:lumMod val="50000"/>
                </a:schemeClr>
              </a:solidFill>
            </a:endParaRPr>
          </a:p>
        </p:txBody>
      </p:sp>
      <p:sp>
        <p:nvSpPr>
          <p:cNvPr id="19" name="TextBox 18"/>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5288" y="476250"/>
            <a:ext cx="2592387" cy="720725"/>
            <a:chOff x="249" y="300"/>
            <a:chExt cx="1633" cy="454"/>
          </a:xfrm>
        </p:grpSpPr>
        <p:sp>
          <p:nvSpPr>
            <p:cNvPr id="21520"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21521"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21518"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21519"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21516"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1517"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1509"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21514"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1515"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1511"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sp>
        <p:nvSpPr>
          <p:cNvPr id="21512" name="WordArt 18"/>
          <p:cNvSpPr>
            <a:spLocks noChangeArrowheads="1" noChangeShapeType="1" noTextEdit="1"/>
          </p:cNvSpPr>
          <p:nvPr/>
        </p:nvSpPr>
        <p:spPr bwMode="auto">
          <a:xfrm>
            <a:off x="1719263" y="1700213"/>
            <a:ext cx="5562600" cy="323850"/>
          </a:xfrm>
          <a:prstGeom prst="rect">
            <a:avLst/>
          </a:prstGeom>
        </p:spPr>
        <p:txBody>
          <a:bodyPr wrap="none" fromWordArt="1">
            <a:prstTxWarp prst="textPlain">
              <a:avLst>
                <a:gd name="adj" fmla="val 50000"/>
              </a:avLst>
            </a:prstTxWarp>
          </a:bodyPr>
          <a:lstStyle/>
          <a:p>
            <a:pPr algn="ctr"/>
            <a:r>
              <a:rPr lang="ru-RU" sz="2000" kern="10" dirty="0">
                <a:ln w="12700">
                  <a:noFill/>
                  <a:round/>
                  <a:headEnd/>
                  <a:tailEnd/>
                </a:ln>
                <a:solidFill>
                  <a:srgbClr val="993366"/>
                </a:solidFill>
                <a:latin typeface="Impact"/>
              </a:rPr>
              <a:t>Полис обязательного медицинского страхования</a:t>
            </a:r>
          </a:p>
        </p:txBody>
      </p:sp>
      <p:sp>
        <p:nvSpPr>
          <p:cNvPr id="21513" name="Rectangle 19"/>
          <p:cNvSpPr>
            <a:spLocks noChangeArrowheads="1"/>
          </p:cNvSpPr>
          <p:nvPr/>
        </p:nvSpPr>
        <p:spPr bwMode="auto">
          <a:xfrm>
            <a:off x="386670" y="1770289"/>
            <a:ext cx="8451850" cy="4247317"/>
          </a:xfrm>
          <a:prstGeom prst="rect">
            <a:avLst/>
          </a:prstGeom>
          <a:noFill/>
          <a:ln w="9525">
            <a:noFill/>
            <a:miter lim="800000"/>
            <a:headEnd/>
            <a:tailEnd/>
          </a:ln>
        </p:spPr>
        <p:txBody>
          <a:bodyPr>
            <a:spAutoFit/>
          </a:bodyPr>
          <a:lstStyle/>
          <a:p>
            <a:pPr marL="342900" indent="-342900"/>
            <a:r>
              <a:rPr lang="ru-RU" dirty="0">
                <a:solidFill>
                  <a:schemeClr val="accent3">
                    <a:lumMod val="50000"/>
                  </a:schemeClr>
                </a:solidFill>
              </a:rPr>
              <a:t> </a:t>
            </a:r>
          </a:p>
          <a:p>
            <a:pPr marL="342900" indent="-342900" algn="just"/>
            <a:r>
              <a:rPr lang="ru-RU" b="1" dirty="0" smtClean="0">
                <a:solidFill>
                  <a:schemeClr val="accent3">
                    <a:lumMod val="50000"/>
                  </a:schemeClr>
                </a:solidFill>
              </a:rPr>
              <a:t>1</a:t>
            </a:r>
            <a:r>
              <a:rPr lang="ru-RU" b="1" dirty="0">
                <a:solidFill>
                  <a:schemeClr val="accent3">
                    <a:lumMod val="50000"/>
                  </a:schemeClr>
                </a:solidFill>
              </a:rPr>
              <a:t>. Полис обязательного медицинского страхования является документом, удостоверяющим право застрахованного лица на бесплатное оказание медицинской помощи на всей территории Российской Федерации в объеме, предусмотренном базовой программой обязательного медицинского страхования.</a:t>
            </a:r>
            <a:endParaRPr lang="en-US" b="1" dirty="0">
              <a:solidFill>
                <a:schemeClr val="accent3">
                  <a:lumMod val="50000"/>
                </a:schemeClr>
              </a:solidFill>
            </a:endParaRPr>
          </a:p>
          <a:p>
            <a:pPr marL="342900" indent="-342900" algn="just"/>
            <a:endParaRPr lang="ru-RU" b="1" dirty="0">
              <a:solidFill>
                <a:schemeClr val="accent3">
                  <a:lumMod val="50000"/>
                </a:schemeClr>
              </a:solidFill>
            </a:endParaRPr>
          </a:p>
          <a:p>
            <a:pPr marL="342900" indent="-342900" algn="just"/>
            <a:r>
              <a:rPr lang="ru-RU" b="1" dirty="0">
                <a:solidFill>
                  <a:schemeClr val="accent3">
                    <a:lumMod val="50000"/>
                  </a:schemeClr>
                </a:solidFill>
              </a:rPr>
              <a:t>2.   </a:t>
            </a:r>
            <a:r>
              <a:rPr lang="ru-RU" b="1" dirty="0" smtClean="0">
                <a:solidFill>
                  <a:schemeClr val="accent3">
                    <a:lumMod val="50000"/>
                  </a:schemeClr>
                </a:solidFill>
              </a:rPr>
              <a:t>Полис </a:t>
            </a:r>
            <a:r>
              <a:rPr lang="ru-RU" b="1" dirty="0">
                <a:solidFill>
                  <a:schemeClr val="accent3">
                    <a:lumMod val="50000"/>
                  </a:schemeClr>
                </a:solidFill>
              </a:rPr>
              <a:t>обязательного медицинского страхования обеспечивается федеральным электронным приложением, содержащимся в универсальной электронной карте, в соответствии с Федеральным законом от 27 июля 2010 года N 210-ФЗ "Об организации предоставления государственных и муниципальных услуг". Единые требования к полису обязательного медицинского страхования устанавливаются правилами обязательного медицинского страхования.</a:t>
            </a:r>
          </a:p>
        </p:txBody>
      </p:sp>
      <p:sp>
        <p:nvSpPr>
          <p:cNvPr id="18" name="Прямоугольник 17"/>
          <p:cNvSpPr/>
          <p:nvPr/>
        </p:nvSpPr>
        <p:spPr>
          <a:xfrm>
            <a:off x="3091542" y="540502"/>
            <a:ext cx="5355771" cy="707886"/>
          </a:xfrm>
          <a:prstGeom prst="rect">
            <a:avLst/>
          </a:prstGeom>
        </p:spPr>
        <p:txBody>
          <a:bodyPr wrap="square">
            <a:spAutoFit/>
          </a:bodyPr>
          <a:lstStyle/>
          <a:p>
            <a:pPr marL="342900" lvl="0" indent="-342900" algn="ctr"/>
            <a:r>
              <a:rPr lang="ru-RU" sz="2000" b="1" i="1" dirty="0" smtClean="0">
                <a:solidFill>
                  <a:srgbClr val="7030A0"/>
                </a:solidFill>
              </a:rPr>
              <a:t>Статья  45. Полис обязательного медицинского страхования</a:t>
            </a:r>
            <a:endParaRPr lang="ru-RU" sz="2000" b="1" i="1" dirty="0">
              <a:solidFill>
                <a:srgbClr val="7030A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5288" y="476250"/>
            <a:ext cx="2592387" cy="720725"/>
            <a:chOff x="249" y="300"/>
            <a:chExt cx="1633" cy="454"/>
          </a:xfrm>
        </p:grpSpPr>
        <p:sp>
          <p:nvSpPr>
            <p:cNvPr id="24593"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24594"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24591"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24592"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24589"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4590"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4581"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24587"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4588"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sp>
        <p:nvSpPr>
          <p:cNvPr id="24583" name="WordArt 15"/>
          <p:cNvSpPr>
            <a:spLocks noChangeArrowheads="1" noChangeShapeType="1" noTextEdit="1"/>
          </p:cNvSpPr>
          <p:nvPr/>
        </p:nvSpPr>
        <p:spPr bwMode="auto">
          <a:xfrm>
            <a:off x="2003425" y="1481138"/>
            <a:ext cx="4572000" cy="376237"/>
          </a:xfrm>
          <a:prstGeom prst="rect">
            <a:avLst/>
          </a:prstGeom>
        </p:spPr>
        <p:txBody>
          <a:bodyPr wrap="none" fromWordArt="1">
            <a:prstTxWarp prst="textPlain">
              <a:avLst>
                <a:gd name="adj" fmla="val 50000"/>
              </a:avLst>
            </a:prstTxWarp>
          </a:bodyPr>
          <a:lstStyle/>
          <a:p>
            <a:pPr algn="ctr"/>
            <a:r>
              <a:rPr lang="ru-RU" sz="1000" kern="10">
                <a:ln w="12700">
                  <a:noFill/>
                  <a:round/>
                  <a:headEnd/>
                  <a:tailEnd/>
                </a:ln>
                <a:solidFill>
                  <a:srgbClr val="993366"/>
                </a:solidFill>
                <a:latin typeface="Impact"/>
              </a:rPr>
              <a:t>Бланк полиса  ОМС единого образца</a:t>
            </a:r>
          </a:p>
        </p:txBody>
      </p:sp>
      <p:cxnSp>
        <p:nvCxnSpPr>
          <p:cNvPr id="24584"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pic>
        <p:nvPicPr>
          <p:cNvPr id="24585" name="Picture 17" descr="policy1n"/>
          <p:cNvPicPr>
            <a:picLocks noChangeAspect="1" noChangeArrowheads="1"/>
          </p:cNvPicPr>
          <p:nvPr/>
        </p:nvPicPr>
        <p:blipFill>
          <a:blip r:embed="rId3" cstate="print"/>
          <a:srcRect/>
          <a:stretch>
            <a:fillRect/>
          </a:stretch>
        </p:blipFill>
        <p:spPr bwMode="auto">
          <a:xfrm>
            <a:off x="1085850" y="2019300"/>
            <a:ext cx="2968625" cy="4402138"/>
          </a:xfrm>
          <a:prstGeom prst="rect">
            <a:avLst/>
          </a:prstGeom>
          <a:noFill/>
          <a:ln w="9525">
            <a:noFill/>
            <a:miter lim="800000"/>
            <a:headEnd/>
            <a:tailEnd/>
          </a:ln>
        </p:spPr>
      </p:pic>
      <p:pic>
        <p:nvPicPr>
          <p:cNvPr id="24586" name="Picture 5" descr="img204"/>
          <p:cNvPicPr>
            <a:picLocks noChangeAspect="1" noChangeArrowheads="1"/>
          </p:cNvPicPr>
          <p:nvPr/>
        </p:nvPicPr>
        <p:blipFill>
          <a:blip r:embed="rId4" cstate="print"/>
          <a:srcRect l="32419" b="30302"/>
          <a:stretch>
            <a:fillRect/>
          </a:stretch>
        </p:blipFill>
        <p:spPr bwMode="auto">
          <a:xfrm>
            <a:off x="5046663" y="2017713"/>
            <a:ext cx="3144837" cy="4354512"/>
          </a:xfrm>
          <a:prstGeom prst="rect">
            <a:avLst/>
          </a:prstGeom>
          <a:noFill/>
          <a:ln w="9525">
            <a:noFill/>
            <a:miter lim="800000"/>
            <a:headEnd/>
            <a:tailEnd/>
          </a:ln>
        </p:spPr>
      </p:pic>
      <p:sp>
        <p:nvSpPr>
          <p:cNvPr id="19" name="TextBox 18"/>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5288" y="476250"/>
            <a:ext cx="2592387" cy="720725"/>
            <a:chOff x="249" y="300"/>
            <a:chExt cx="1633" cy="454"/>
          </a:xfrm>
        </p:grpSpPr>
        <p:sp>
          <p:nvSpPr>
            <p:cNvPr id="23568" name="WordArt 3"/>
            <p:cNvSpPr>
              <a:spLocks noChangeArrowheads="1" noChangeShapeType="1" noTextEdit="1"/>
            </p:cNvSpPr>
            <p:nvPr/>
          </p:nvSpPr>
          <p:spPr bwMode="auto">
            <a:xfrm>
              <a:off x="249" y="572"/>
              <a:ext cx="1633" cy="182"/>
            </a:xfrm>
            <a:prstGeom prst="rect">
              <a:avLst/>
            </a:prstGeom>
          </p:spPr>
          <p:txBody>
            <a:bodyPr wrap="none" fromWordArt="1">
              <a:prstTxWarp prst="textPlain">
                <a:avLst>
                  <a:gd name="adj" fmla="val 50000"/>
                </a:avLst>
              </a:prstTxWarp>
            </a:bodyPr>
            <a:lstStyle/>
            <a:p>
              <a:r>
                <a:rPr lang="ru-RU" sz="800" kern="10">
                  <a:ln w="3175">
                    <a:solidFill>
                      <a:srgbClr val="339966"/>
                    </a:solidFill>
                    <a:round/>
                    <a:headEnd/>
                    <a:tailEnd/>
                  </a:ln>
                  <a:solidFill>
                    <a:srgbClr val="339966"/>
                  </a:solidFill>
                  <a:latin typeface="MS Reference Sans Serif"/>
                </a:rPr>
                <a:t>Территориальный фонд обязательного</a:t>
              </a:r>
            </a:p>
            <a:p>
              <a:r>
                <a:rPr lang="ru-RU" sz="800" kern="10">
                  <a:ln w="3175">
                    <a:solidFill>
                      <a:srgbClr val="339966"/>
                    </a:solidFill>
                    <a:round/>
                    <a:headEnd/>
                    <a:tailEnd/>
                  </a:ln>
                  <a:solidFill>
                    <a:srgbClr val="339966"/>
                  </a:solidFill>
                  <a:latin typeface="MS Reference Sans Serif"/>
                </a:rPr>
                <a:t>медицинского страхования Московской области</a:t>
              </a:r>
            </a:p>
          </p:txBody>
        </p:sp>
        <p:pic>
          <p:nvPicPr>
            <p:cNvPr id="23569" name="Picture 4" descr="222"/>
            <p:cNvPicPr>
              <a:picLocks noChangeAspect="1" noChangeArrowheads="1"/>
            </p:cNvPicPr>
            <p:nvPr/>
          </p:nvPicPr>
          <p:blipFill>
            <a:blip r:embed="rId2" cstate="print"/>
            <a:srcRect/>
            <a:stretch>
              <a:fillRect/>
            </a:stretch>
          </p:blipFill>
          <p:spPr bwMode="auto">
            <a:xfrm>
              <a:off x="249" y="300"/>
              <a:ext cx="360" cy="234"/>
            </a:xfrm>
            <a:prstGeom prst="rect">
              <a:avLst/>
            </a:prstGeom>
            <a:noFill/>
            <a:ln w="9525">
              <a:noFill/>
              <a:miter lim="800000"/>
              <a:headEnd/>
              <a:tailEnd/>
            </a:ln>
          </p:spPr>
        </p:pic>
      </p:grpSp>
      <p:grpSp>
        <p:nvGrpSpPr>
          <p:cNvPr id="3" name="Group 5"/>
          <p:cNvGrpSpPr>
            <a:grpSpLocks/>
          </p:cNvGrpSpPr>
          <p:nvPr/>
        </p:nvGrpSpPr>
        <p:grpSpPr bwMode="auto">
          <a:xfrm>
            <a:off x="6011863" y="5300663"/>
            <a:ext cx="3025775" cy="1439862"/>
            <a:chOff x="3854" y="3413"/>
            <a:chExt cx="1906" cy="907"/>
          </a:xfrm>
        </p:grpSpPr>
        <p:cxnSp>
          <p:nvCxnSpPr>
            <p:cNvPr id="23566" name="Прямая соединительная линия 9"/>
            <p:cNvCxnSpPr>
              <a:cxnSpLocks noChangeShapeType="1"/>
            </p:cNvCxnSpPr>
            <p:nvPr/>
          </p:nvCxnSpPr>
          <p:spPr bwMode="auto">
            <a:xfrm rot="5400000">
              <a:off x="5238" y="3867"/>
              <a:ext cx="907" cy="0"/>
            </a:xfrm>
            <a:prstGeom prst="line">
              <a:avLst/>
            </a:prstGeom>
            <a:noFill/>
            <a:ln w="25400" algn="ctr">
              <a:solidFill>
                <a:srgbClr val="800080"/>
              </a:solidFill>
              <a:round/>
              <a:headEnd type="none" w="sm" len="sm"/>
              <a:tailEnd type="none" w="sm" len="sm"/>
            </a:ln>
          </p:spPr>
        </p:cxnSp>
        <p:cxnSp>
          <p:nvCxnSpPr>
            <p:cNvPr id="23567" name="Прямая соединительная линия 9"/>
            <p:cNvCxnSpPr>
              <a:cxnSpLocks noChangeShapeType="1"/>
            </p:cNvCxnSpPr>
            <p:nvPr/>
          </p:nvCxnSpPr>
          <p:spPr bwMode="auto">
            <a:xfrm rot="5400000">
              <a:off x="4806" y="3295"/>
              <a:ext cx="1" cy="1906"/>
            </a:xfrm>
            <a:prstGeom prst="line">
              <a:avLst/>
            </a:prstGeom>
            <a:noFill/>
            <a:ln w="25400" algn="ctr">
              <a:solidFill>
                <a:srgbClr val="800080"/>
              </a:solidFill>
              <a:round/>
              <a:headEnd type="none" w="sm" len="sm"/>
              <a:tailEnd type="none" w="sm" len="sm"/>
            </a:ln>
          </p:spPr>
        </p:cxnSp>
      </p:grpSp>
      <p:grpSp>
        <p:nvGrpSpPr>
          <p:cNvPr id="4" name="Group 8"/>
          <p:cNvGrpSpPr>
            <a:grpSpLocks/>
          </p:cNvGrpSpPr>
          <p:nvPr/>
        </p:nvGrpSpPr>
        <p:grpSpPr bwMode="auto">
          <a:xfrm>
            <a:off x="323850" y="333375"/>
            <a:ext cx="2592388" cy="1150938"/>
            <a:chOff x="295" y="346"/>
            <a:chExt cx="1633" cy="725"/>
          </a:xfrm>
        </p:grpSpPr>
        <p:cxnSp>
          <p:nvCxnSpPr>
            <p:cNvPr id="23564"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3565"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3557" name="Прямая соединительная линия 9"/>
          <p:cNvCxnSpPr>
            <a:cxnSpLocks noChangeShapeType="1"/>
          </p:cNvCxnSpPr>
          <p:nvPr/>
        </p:nvCxnSpPr>
        <p:spPr bwMode="auto">
          <a:xfrm rot="5400000">
            <a:off x="2160588" y="-1792288"/>
            <a:ext cx="0" cy="4105275"/>
          </a:xfrm>
          <a:prstGeom prst="line">
            <a:avLst/>
          </a:prstGeom>
          <a:noFill/>
          <a:ln w="25400" algn="ctr">
            <a:solidFill>
              <a:srgbClr val="800080"/>
            </a:solidFill>
            <a:round/>
            <a:headEnd type="none" w="sm" len="sm"/>
            <a:tailEnd type="none" w="sm" len="sm"/>
          </a:ln>
        </p:spPr>
      </p:cxnSp>
      <p:grpSp>
        <p:nvGrpSpPr>
          <p:cNvPr id="5" name="Group 12"/>
          <p:cNvGrpSpPr>
            <a:grpSpLocks/>
          </p:cNvGrpSpPr>
          <p:nvPr/>
        </p:nvGrpSpPr>
        <p:grpSpPr bwMode="auto">
          <a:xfrm flipH="1" flipV="1">
            <a:off x="6732588" y="6021388"/>
            <a:ext cx="2087562" cy="503237"/>
            <a:chOff x="295" y="346"/>
            <a:chExt cx="1633" cy="725"/>
          </a:xfrm>
        </p:grpSpPr>
        <p:cxnSp>
          <p:nvCxnSpPr>
            <p:cNvPr id="23562" name="Прямая соединительная линия 9"/>
            <p:cNvCxnSpPr>
              <a:cxnSpLocks noChangeShapeType="1"/>
            </p:cNvCxnSpPr>
            <p:nvPr/>
          </p:nvCxnSpPr>
          <p:spPr bwMode="auto">
            <a:xfrm rot="5400000">
              <a:off x="-68" y="709"/>
              <a:ext cx="725" cy="0"/>
            </a:xfrm>
            <a:prstGeom prst="line">
              <a:avLst/>
            </a:prstGeom>
            <a:noFill/>
            <a:ln w="25400" algn="ctr">
              <a:solidFill>
                <a:srgbClr val="FFCC00"/>
              </a:solidFill>
              <a:round/>
              <a:headEnd type="none" w="sm" len="sm"/>
              <a:tailEnd type="none" w="sm" len="sm"/>
            </a:ln>
          </p:spPr>
        </p:cxnSp>
        <p:cxnSp>
          <p:nvCxnSpPr>
            <p:cNvPr id="23563" name="Прямая соединительная линия 9"/>
            <p:cNvCxnSpPr>
              <a:cxnSpLocks noChangeShapeType="1"/>
            </p:cNvCxnSpPr>
            <p:nvPr/>
          </p:nvCxnSpPr>
          <p:spPr bwMode="auto">
            <a:xfrm rot="5400000">
              <a:off x="1112" y="-471"/>
              <a:ext cx="0" cy="1633"/>
            </a:xfrm>
            <a:prstGeom prst="line">
              <a:avLst/>
            </a:prstGeom>
            <a:noFill/>
            <a:ln w="25400" algn="ctr">
              <a:solidFill>
                <a:srgbClr val="FFCC00"/>
              </a:solidFill>
              <a:round/>
              <a:headEnd type="none" w="sm" len="sm"/>
              <a:tailEnd type="none" w="sm" len="sm"/>
            </a:ln>
          </p:spPr>
        </p:cxnSp>
      </p:grpSp>
      <p:cxnSp>
        <p:nvCxnSpPr>
          <p:cNvPr id="23559" name="Прямая соединительная линия 9"/>
          <p:cNvCxnSpPr>
            <a:cxnSpLocks noChangeShapeType="1"/>
          </p:cNvCxnSpPr>
          <p:nvPr/>
        </p:nvCxnSpPr>
        <p:spPr bwMode="auto">
          <a:xfrm rot="5400000">
            <a:off x="-829469" y="1196182"/>
            <a:ext cx="2160587" cy="0"/>
          </a:xfrm>
          <a:prstGeom prst="line">
            <a:avLst/>
          </a:prstGeom>
          <a:noFill/>
          <a:ln w="25400" algn="ctr">
            <a:solidFill>
              <a:srgbClr val="800080"/>
            </a:solidFill>
            <a:round/>
            <a:headEnd type="none" w="sm" len="sm"/>
            <a:tailEnd type="none" w="sm" len="sm"/>
          </a:ln>
        </p:spPr>
      </p:cxnSp>
      <p:pic>
        <p:nvPicPr>
          <p:cNvPr id="23560" name="Picture 2"/>
          <p:cNvPicPr>
            <a:picLocks noChangeAspect="1" noChangeArrowheads="1"/>
          </p:cNvPicPr>
          <p:nvPr/>
        </p:nvPicPr>
        <p:blipFill>
          <a:blip r:embed="rId3" cstate="print"/>
          <a:srcRect b="189"/>
          <a:stretch>
            <a:fillRect/>
          </a:stretch>
        </p:blipFill>
        <p:spPr bwMode="auto">
          <a:xfrm>
            <a:off x="801688" y="2060575"/>
            <a:ext cx="7396162" cy="4368800"/>
          </a:xfrm>
          <a:prstGeom prst="rect">
            <a:avLst/>
          </a:prstGeom>
          <a:noFill/>
          <a:ln w="9525">
            <a:noFill/>
            <a:miter lim="800000"/>
            <a:headEnd/>
            <a:tailEnd/>
          </a:ln>
        </p:spPr>
      </p:pic>
      <p:sp>
        <p:nvSpPr>
          <p:cNvPr id="23561" name="WordArt 18"/>
          <p:cNvSpPr>
            <a:spLocks noChangeArrowheads="1" noChangeShapeType="1" noTextEdit="1"/>
          </p:cNvSpPr>
          <p:nvPr/>
        </p:nvSpPr>
        <p:spPr bwMode="auto">
          <a:xfrm>
            <a:off x="2586038" y="1481138"/>
            <a:ext cx="3829050" cy="361950"/>
          </a:xfrm>
          <a:prstGeom prst="rect">
            <a:avLst/>
          </a:prstGeom>
        </p:spPr>
        <p:txBody>
          <a:bodyPr wrap="none" fromWordArt="1">
            <a:prstTxWarp prst="textPlain">
              <a:avLst>
                <a:gd name="adj" fmla="val 50000"/>
              </a:avLst>
            </a:prstTxWarp>
          </a:bodyPr>
          <a:lstStyle/>
          <a:p>
            <a:pPr algn="ctr"/>
            <a:r>
              <a:rPr lang="ru-RU" sz="2000" kern="10">
                <a:ln w="12700">
                  <a:noFill/>
                  <a:round/>
                  <a:headEnd/>
                  <a:tailEnd/>
                </a:ln>
                <a:solidFill>
                  <a:srgbClr val="993366"/>
                </a:solidFill>
                <a:latin typeface="Impact"/>
              </a:rPr>
              <a:t>Бланк временного свидетельства</a:t>
            </a:r>
          </a:p>
        </p:txBody>
      </p:sp>
      <p:sp>
        <p:nvSpPr>
          <p:cNvPr id="18" name="TextBox 17"/>
          <p:cNvSpPr txBox="1"/>
          <p:nvPr/>
        </p:nvSpPr>
        <p:spPr>
          <a:xfrm>
            <a:off x="7343800" y="0"/>
            <a:ext cx="1800200" cy="3231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1500" b="1" u="sng" spc="50" dirty="0" smtClean="0">
                <a:ln w="11430"/>
                <a:solidFill>
                  <a:srgbClr val="00B050"/>
                </a:solidFill>
                <a:effectLst>
                  <a:outerShdw blurRad="76200" dist="50800" dir="5400000" algn="tl" rotWithShape="0">
                    <a:srgbClr val="000000">
                      <a:alpha val="65000"/>
                    </a:srgbClr>
                  </a:outerShdw>
                </a:effectLst>
              </a:rPr>
              <a:t>www.mofoms.ru</a:t>
            </a:r>
            <a:endParaRPr lang="ru-RU" sz="1500" b="1" u="sng"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463</TotalTime>
  <Words>2158</Words>
  <Application>Microsoft Office PowerPoint</Application>
  <PresentationFormat>Экран (4:3)</PresentationFormat>
  <Paragraphs>263</Paragraphs>
  <Slides>23</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23</vt:i4>
      </vt:variant>
    </vt:vector>
  </HeadingPairs>
  <TitlesOfParts>
    <vt:vector size="25" baseType="lpstr">
      <vt:lpstr>Трек</vt:lpstr>
      <vt:lpstr>Worksheet</vt:lpstr>
      <vt:lpstr>Организация обязательного медицинского страхования в Московской области</vt:lpstr>
      <vt:lpstr>Слайд 2</vt:lpstr>
      <vt:lpstr>Нормативные правовые документы в сфере обязательного медицинского страхования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Права СМО и медицинской организации по договору на оказание и оплату медицинской помощи</vt:lpstr>
      <vt:lpstr>обязанности медицинской организации по договору на оказание и оплату медицинской помощи</vt:lpstr>
      <vt:lpstr>обязанности страховой медицинской организации по договору на оказание и оплату медицинской помощи</vt:lpstr>
      <vt:lpstr>Ответственность сторон по договору на оказание и оплату медицинской помощи</vt:lpstr>
      <vt:lpstr>Программа ОМС - составная часть Программы государственных гарантий</vt:lpstr>
      <vt:lpstr>Слайд 20</vt:lpstr>
      <vt:lpstr>Состав Комиссии  утвержден постановлением Правительства Московской области от 06.02.2012 №129/4 «О Комиссии по разработке Московской областной программы обязательного медицинского страхования»  (в ред. постановлений Правительства МО от 23.10.2012 N 1322/39, от 16.04.2013 N 249/14)  </vt:lpstr>
      <vt:lpstr>В Программу ОМС Московской области на 2015 год сверх базовой программы будет включена медпомощь, оказываемая при:</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novgorodcev</dc:creator>
  <cp:lastModifiedBy>novgorodcev</cp:lastModifiedBy>
  <cp:revision>46</cp:revision>
  <dcterms:created xsi:type="dcterms:W3CDTF">2014-10-10T05:18:07Z</dcterms:created>
  <dcterms:modified xsi:type="dcterms:W3CDTF">2014-10-28T09:35:14Z</dcterms:modified>
</cp:coreProperties>
</file>